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78"/>
  </p:notesMasterIdLst>
  <p:handoutMasterIdLst>
    <p:handoutMasterId r:id="rId7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66" autoAdjust="0"/>
    <p:restoredTop sz="86433" autoAdjust="0"/>
  </p:normalViewPr>
  <p:slideViewPr>
    <p:cSldViewPr>
      <p:cViewPr varScale="1">
        <p:scale>
          <a:sx n="95" d="100"/>
          <a:sy n="95" d="100"/>
        </p:scale>
        <p:origin x="14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12/18/2020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Image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15240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5638800"/>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0386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10" name="Content Placeholder 6">
            <a:extLst>
              <a:ext uri="{FF2B5EF4-FFF2-40B4-BE49-F238E27FC236}">
                <a16:creationId xmlns:a16="http://schemas.microsoft.com/office/drawing/2014/main" id="{67672000-7FAD-4B4A-BE0C-2B2902F8173D}"/>
              </a:ext>
            </a:extLst>
          </p:cNvPr>
          <p:cNvSpPr>
            <a:spLocks noGrp="1"/>
          </p:cNvSpPr>
          <p:nvPr>
            <p:ph sz="quarter" idx="16"/>
          </p:nvPr>
        </p:nvSpPr>
        <p:spPr>
          <a:xfrm>
            <a:off x="914400" y="2609088"/>
            <a:ext cx="7315200" cy="137160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38689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85" r:id="rId9"/>
    <p:sldLayoutId id="2147483675" r:id="rId10"/>
    <p:sldLayoutId id="2147483684"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12</a:t>
            </a:r>
          </a:p>
        </p:txBody>
      </p:sp>
      <p:sp>
        <p:nvSpPr>
          <p:cNvPr id="6" name="Text Placeholder 5"/>
          <p:cNvSpPr>
            <a:spLocks noGrp="1"/>
          </p:cNvSpPr>
          <p:nvPr>
            <p:ph type="body" sz="quarter" idx="13"/>
          </p:nvPr>
        </p:nvSpPr>
        <p:spPr/>
        <p:txBody>
          <a:bodyPr/>
          <a:lstStyle/>
          <a:p>
            <a:r>
              <a:rPr lang="en-US" dirty="0"/>
              <a:t>How to create and use classes</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2EF88EC2-B59D-4D4E-BF7B-51CBCF10542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8F4B-EC4F-44DF-85D1-565CB16C6C3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Fields and constructors</a:t>
            </a:r>
            <a:endParaRPr lang="en-US" dirty="0"/>
          </a:p>
        </p:txBody>
      </p:sp>
      <p:sp>
        <p:nvSpPr>
          <p:cNvPr id="3" name="Text Placeholder 2">
            <a:extLst>
              <a:ext uri="{FF2B5EF4-FFF2-40B4-BE49-F238E27FC236}">
                <a16:creationId xmlns:a16="http://schemas.microsoft.com/office/drawing/2014/main" id="{01158FDF-A4D3-463B-B787-C7B896DEFA56}"/>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ProductMaintenance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class Product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private string code;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private string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private decimal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Product(){}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code;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994CA000-EE21-45DF-A581-28B6F05297D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AC30B78-088D-4178-9ADF-5F3EFD8DE5F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0A44109-3C65-4639-90DD-795022FB118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70385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55CA-AE50-498A-8CA7-B81561331E2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The Code property</a:t>
            </a:r>
            <a:endParaRPr lang="en-US" dirty="0"/>
          </a:p>
        </p:txBody>
      </p:sp>
      <p:sp>
        <p:nvSpPr>
          <p:cNvPr id="3" name="Text Placeholder 2">
            <a:extLst>
              <a:ext uri="{FF2B5EF4-FFF2-40B4-BE49-F238E27FC236}">
                <a16:creationId xmlns:a16="http://schemas.microsoft.com/office/drawing/2014/main" id="{3F94704A-28A2-4EE5-A7F6-913CAE047E75}"/>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code;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code = 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p>
        </p:txBody>
      </p:sp>
      <p:sp>
        <p:nvSpPr>
          <p:cNvPr id="4" name="Date Placeholder 3">
            <a:extLst>
              <a:ext uri="{FF2B5EF4-FFF2-40B4-BE49-F238E27FC236}">
                <a16:creationId xmlns:a16="http://schemas.microsoft.com/office/drawing/2014/main" id="{6E7B9E47-E929-4B7F-9A45-D5A683EE163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25EFD6-605A-40C5-9114-8C620042CC5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11E1FA4-959B-40E3-B0E8-A08C1941B1D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25759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1C1B-5522-44A6-BC0C-D2ED0040511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The Description property</a:t>
            </a:r>
            <a:endParaRPr lang="en-US" dirty="0"/>
          </a:p>
        </p:txBody>
      </p:sp>
      <p:sp>
        <p:nvSpPr>
          <p:cNvPr id="3" name="Text Placeholder 2">
            <a:extLst>
              <a:ext uri="{FF2B5EF4-FFF2-40B4-BE49-F238E27FC236}">
                <a16:creationId xmlns:a16="http://schemas.microsoft.com/office/drawing/2014/main" id="{09D9A198-DCB0-41A9-A744-0D8B0F530E5F}"/>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description = 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p>
        </p:txBody>
      </p:sp>
      <p:sp>
        <p:nvSpPr>
          <p:cNvPr id="4" name="Date Placeholder 3">
            <a:extLst>
              <a:ext uri="{FF2B5EF4-FFF2-40B4-BE49-F238E27FC236}">
                <a16:creationId xmlns:a16="http://schemas.microsoft.com/office/drawing/2014/main" id="{25475A1E-F664-4C1D-B5AD-5EEC99B546F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77BE916-BEC4-445C-AEB8-37765F1364B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1D25013-4563-4D32-96EE-2ECED7A80F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41072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D78F-C114-475B-A69A-1520D97051A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The Price property</a:t>
            </a:r>
            <a:endParaRPr lang="en-US" dirty="0"/>
          </a:p>
        </p:txBody>
      </p:sp>
      <p:sp>
        <p:nvSpPr>
          <p:cNvPr id="3" name="Text Placeholder 2">
            <a:extLst>
              <a:ext uri="{FF2B5EF4-FFF2-40B4-BE49-F238E27FC236}">
                <a16:creationId xmlns:a16="http://schemas.microsoft.com/office/drawing/2014/main" id="{269F1BA5-4390-4095-97DE-3A5C1C5B3E23}"/>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price = 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p>
        </p:txBody>
      </p:sp>
      <p:sp>
        <p:nvSpPr>
          <p:cNvPr id="4" name="Date Placeholder 3">
            <a:extLst>
              <a:ext uri="{FF2B5EF4-FFF2-40B4-BE49-F238E27FC236}">
                <a16:creationId xmlns:a16="http://schemas.microsoft.com/office/drawing/2014/main" id="{AE3E812A-48F2-4A0F-9571-97AC8E073CF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9E6A184-7521-475F-B285-80A36F25CCF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0B032B7-3139-4C42-BFD9-17C9E7D943E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8470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078A-7D50-4555-8708-AF00EA5A8D2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GetDisplayText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sp>
        <p:nvSpPr>
          <p:cNvPr id="3" name="Text Placeholder 2">
            <a:extLst>
              <a:ext uri="{FF2B5EF4-FFF2-40B4-BE49-F238E27FC236}">
                <a16:creationId xmlns:a16="http://schemas.microsoft.com/office/drawing/2014/main" id="{D2C9345E-53CE-46D8-AF59-E9766EBB8E85}"/>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p>
        </p:txBody>
      </p:sp>
      <p:sp>
        <p:nvSpPr>
          <p:cNvPr id="4" name="Date Placeholder 3">
            <a:extLst>
              <a:ext uri="{FF2B5EF4-FFF2-40B4-BE49-F238E27FC236}">
                <a16:creationId xmlns:a16="http://schemas.microsoft.com/office/drawing/2014/main" id="{F2CC9D4E-1A0C-436B-AF83-2A6858C2558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BA610EA-DC9D-4E3C-ADC4-A99C843F40A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37C57FA-B95F-4CB1-B7C5-D5FD803D975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159173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1A349D-F5D7-4FB9-8663-F6820C1A7E4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Product objects that have been instantiated from the Product class</a:t>
            </a:r>
            <a:endParaRPr lang="en-US" dirty="0"/>
          </a:p>
        </p:txBody>
      </p:sp>
      <p:sp>
        <p:nvSpPr>
          <p:cNvPr id="10" name="Text Placeholder 9">
            <a:extLst>
              <a:ext uri="{FF2B5EF4-FFF2-40B4-BE49-F238E27FC236}">
                <a16:creationId xmlns:a16="http://schemas.microsoft.com/office/drawing/2014/main" id="{C101C209-ABFC-40C7-9BE2-5375B86F1FAC}"/>
              </a:ext>
            </a:extLst>
          </p:cNvPr>
          <p:cNvSpPr>
            <a:spLocks noGrp="1"/>
          </p:cNvSpPr>
          <p:nvPr>
            <p:ph type="body" sz="quarter" idx="16"/>
          </p:nvPr>
        </p:nvSpPr>
        <p:spPr>
          <a:xfrm>
            <a:off x="1143000" y="1371600"/>
            <a:ext cx="2895600" cy="1295400"/>
          </a:xfrm>
          <a:ln w="12700"/>
        </p:spPr>
        <p:txBody>
          <a:bodyPr/>
          <a:lstStyle/>
          <a:p>
            <a:pPr marL="713105" marR="0" indent="-713105">
              <a:spcBef>
                <a:spcPts val="0"/>
              </a:spcBef>
              <a:spcAft>
                <a:spcPts val="0"/>
              </a:spcAft>
              <a:tabLst>
                <a:tab pos="1828800" algn="l"/>
                <a:tab pos="980440" algn="l"/>
                <a:tab pos="1069340" algn="l"/>
                <a:tab pos="1828800" algn="l"/>
              </a:tabLst>
            </a:pPr>
            <a:r>
              <a:rPr lang="fr-FR" sz="2000" b="1" dirty="0">
                <a:effectLst/>
                <a:latin typeface="Arial" panose="020B0604020202020204" pitchFamily="34" charset="0"/>
                <a:ea typeface="Times New Roman" panose="02020603050405020304" pitchFamily="18" charset="0"/>
                <a:cs typeface="Times New Roman" panose="02020603050405020304" pitchFamily="18" charset="0"/>
              </a:rPr>
              <a:t>product1</a:t>
            </a:r>
            <a:endParaRPr lang="en-US" sz="2000" b="1" dirty="0">
              <a:effectLst/>
              <a:latin typeface="Arial" panose="020B0604020202020204" pitchFamily="34" charset="0"/>
              <a:ea typeface="Times New Roman" panose="02020603050405020304" pitchFamily="18" charset="0"/>
              <a:cs typeface="Times New Roman" panose="02020603050405020304" pitchFamily="18" charset="0"/>
            </a:endParaRPr>
          </a:p>
          <a:p>
            <a:pPr marL="1188720" marR="0" indent="-1188720">
              <a:spcBef>
                <a:spcPts val="600"/>
              </a:spcBef>
              <a:spcAft>
                <a:spcPts val="0"/>
              </a:spcAft>
              <a:tabLst>
                <a:tab pos="800100" algn="l"/>
                <a:tab pos="2514600" algn="l"/>
                <a:tab pos="474980" algn="l"/>
                <a:tab pos="800100" algn="l"/>
                <a:tab pos="1069340" algn="l"/>
                <a:tab pos="2514600" algn="l"/>
              </a:tabLst>
            </a:pPr>
            <a:r>
              <a:rPr lang="fr-FR"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Code=C#</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p>
            <a:pPr marL="1188720" marR="0" indent="-1188720">
              <a:spcBef>
                <a:spcPts val="600"/>
              </a:spcBef>
              <a:spcAft>
                <a:spcPts val="0"/>
              </a:spcAft>
              <a:tabLst>
                <a:tab pos="800100" algn="l"/>
                <a:tab pos="2514600" algn="l"/>
                <a:tab pos="474980" algn="l"/>
                <a:tab pos="800100" algn="l"/>
                <a:tab pos="1069340" algn="l"/>
                <a:tab pos="2514600" algn="l"/>
              </a:tabLst>
            </a:pPr>
            <a:r>
              <a:rPr lang="fr-FR"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Description=</a:t>
            </a:r>
            <a:r>
              <a:rPr lang="fr-FR" sz="1400" b="1"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Murach’s</a:t>
            </a:r>
            <a:r>
              <a:rPr lang="fr-FR"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C#</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p>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Price=59.50</a:t>
            </a:r>
            <a:endParaRPr lang="en-US" sz="1400" b="1" dirty="0">
              <a:latin typeface="Courier New" panose="02070309020205020404" pitchFamily="49" charset="0"/>
              <a:cs typeface="Courier New" panose="02070309020205020404" pitchFamily="49" charset="0"/>
            </a:endParaRPr>
          </a:p>
        </p:txBody>
      </p:sp>
      <p:sp>
        <p:nvSpPr>
          <p:cNvPr id="9" name="Text Placeholder 8">
            <a:extLst>
              <a:ext uri="{FF2B5EF4-FFF2-40B4-BE49-F238E27FC236}">
                <a16:creationId xmlns:a16="http://schemas.microsoft.com/office/drawing/2014/main" id="{30008729-6005-4669-834B-A743E8E714F0}"/>
              </a:ext>
            </a:extLst>
          </p:cNvPr>
          <p:cNvSpPr>
            <a:spLocks noGrp="1"/>
          </p:cNvSpPr>
          <p:nvPr>
            <p:ph type="body" sz="quarter" idx="15"/>
          </p:nvPr>
        </p:nvSpPr>
        <p:spPr>
          <a:xfrm>
            <a:off x="4267200" y="1371600"/>
            <a:ext cx="3810000" cy="1295400"/>
          </a:xfrm>
          <a:ln w="12700"/>
        </p:spPr>
        <p:txBody>
          <a:bodyPr/>
          <a:lstStyle/>
          <a:p>
            <a:pPr marL="713105" marR="0" indent="-713105">
              <a:spcBef>
                <a:spcPts val="0"/>
              </a:spcBef>
              <a:spcAft>
                <a:spcPts val="0"/>
              </a:spcAft>
              <a:tabLst>
                <a:tab pos="1828800" algn="l"/>
                <a:tab pos="980440" algn="l"/>
                <a:tab pos="1069340" algn="l"/>
                <a:tab pos="1828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product2</a:t>
            </a:r>
          </a:p>
          <a:p>
            <a:pPr marL="1188720" marR="0" indent="-1188720">
              <a:spcBef>
                <a:spcPts val="600"/>
              </a:spcBef>
              <a:spcAft>
                <a:spcPts val="0"/>
              </a:spcAft>
              <a:tabLst>
                <a:tab pos="800100" algn="l"/>
                <a:tab pos="2514600" algn="l"/>
                <a:tab pos="474980" algn="l"/>
                <a:tab pos="800100" algn="l"/>
                <a:tab pos="1069340" algn="l"/>
                <a:tab pos="2514600" algn="l"/>
              </a:tabLst>
            </a:pPr>
            <a:r>
              <a:rPr lang="en-US"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Code=ASPMVC</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p>
            <a:pPr marL="118745" marR="0" indent="-118745">
              <a:spcBef>
                <a:spcPts val="600"/>
              </a:spcBef>
              <a:spcAft>
                <a:spcPts val="0"/>
              </a:spcAft>
              <a:tabLst>
                <a:tab pos="800100" algn="l"/>
                <a:tab pos="2514600" algn="l"/>
                <a:tab pos="474980" algn="l"/>
                <a:tab pos="800100" algn="l"/>
                <a:tab pos="2514600" algn="l"/>
              </a:tabLst>
            </a:pPr>
            <a:r>
              <a:rPr lang="en-US"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Description=</a:t>
            </a:r>
            <a:r>
              <a:rPr lang="en-US" sz="1400" b="1"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Murach’s</a:t>
            </a:r>
            <a:r>
              <a:rPr lang="en-US"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ASP.NET MVC</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p>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Price=61.50</a:t>
            </a:r>
            <a:endParaRPr lang="en-US" sz="1400" b="1" dirty="0">
              <a:latin typeface="Courier New" panose="02070309020205020404" pitchFamily="49" charset="0"/>
              <a:cs typeface="Courier New" panose="02070309020205020404" pitchFamily="49" charset="0"/>
            </a:endParaRPr>
          </a:p>
        </p:txBody>
      </p:sp>
      <p:sp>
        <p:nvSpPr>
          <p:cNvPr id="11" name="Text Placeholder 10">
            <a:extLst>
              <a:ext uri="{FF2B5EF4-FFF2-40B4-BE49-F238E27FC236}">
                <a16:creationId xmlns:a16="http://schemas.microsoft.com/office/drawing/2014/main" id="{0C73254E-95AA-427A-BABF-C407CAB1417F}"/>
              </a:ext>
            </a:extLst>
          </p:cNvPr>
          <p:cNvSpPr>
            <a:spLocks noGrp="1"/>
          </p:cNvSpPr>
          <p:nvPr>
            <p:ph type="body" sz="quarter" idx="17"/>
          </p:nvPr>
        </p:nvSpPr>
        <p:spPr>
          <a:xfrm>
            <a:off x="838200" y="2968201"/>
            <a:ext cx="7391400" cy="149673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declares and creates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these two object instances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product1, product2;</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product1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59.50m);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product2 = new Product("ASPMVC",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ASP.NET MVC",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61.50m);</a:t>
            </a:r>
          </a:p>
          <a:p>
            <a:endParaRPr lang="en-US" sz="1600" dirty="0"/>
          </a:p>
        </p:txBody>
      </p:sp>
      <p:sp>
        <p:nvSpPr>
          <p:cNvPr id="4" name="Date Placeholder 3">
            <a:extLst>
              <a:ext uri="{FF2B5EF4-FFF2-40B4-BE49-F238E27FC236}">
                <a16:creationId xmlns:a16="http://schemas.microsoft.com/office/drawing/2014/main" id="{513E41AB-EAA5-4BD6-AE29-664ED14B12E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0C3AFAF-A95C-4738-99C2-155ACB5F8A9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78323EE-F184-4F2A-AB1C-032D6919E64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69221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D30E-3848-4E14-AF2C-F69D1D2C45A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 object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initializes it manually</a:t>
            </a:r>
            <a:endParaRPr lang="en-US" dirty="0"/>
          </a:p>
        </p:txBody>
      </p:sp>
      <p:sp>
        <p:nvSpPr>
          <p:cNvPr id="3" name="Text Placeholder 2">
            <a:extLst>
              <a:ext uri="{FF2B5EF4-FFF2-40B4-BE49-F238E27FC236}">
                <a16:creationId xmlns:a16="http://schemas.microsoft.com/office/drawing/2014/main" id="{3B386248-E344-459B-84FF-DFB8A81F6533}"/>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 = new Product();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product1.Code =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product1.Description =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product1.Price = 59.50m;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 object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an object initializer</a:t>
            </a: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 = new Product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Code = "C#",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Description =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Price = 59.50m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984F6A81-833B-4E8E-8E2E-B2AD45AA543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3A562B2-B746-4DB1-8D82-85BCE2FEE3F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CF14709-B1C7-422D-B82B-6AE00C7E47C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43747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42A0-DD39-4B27-84B8-65C46D87260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declare and create an object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a single statement</a:t>
            </a:r>
            <a:endParaRPr lang="en-US" dirty="0"/>
          </a:p>
        </p:txBody>
      </p:sp>
      <p:sp>
        <p:nvSpPr>
          <p:cNvPr id="3" name="Text Placeholder 2">
            <a:extLst>
              <a:ext uri="{FF2B5EF4-FFF2-40B4-BE49-F238E27FC236}">
                <a16:creationId xmlns:a16="http://schemas.microsoft.com/office/drawing/2014/main" id="{F66957A8-C501-4619-B3BE-9D0D507582EE}"/>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product3 = new Product();   // explicitly typed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product4 = new Product();       // implicitly typed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product5 = new();           // C# 9.0 and later</a:t>
            </a:r>
          </a:p>
          <a:p>
            <a:endParaRPr lang="en-US" sz="1600" dirty="0"/>
          </a:p>
        </p:txBody>
      </p:sp>
      <p:sp>
        <p:nvSpPr>
          <p:cNvPr id="4" name="Date Placeholder 3">
            <a:extLst>
              <a:ext uri="{FF2B5EF4-FFF2-40B4-BE49-F238E27FC236}">
                <a16:creationId xmlns:a16="http://schemas.microsoft.com/office/drawing/2014/main" id="{8B8040BD-2E78-441A-952A-581EE3D619B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2C95DF-6C71-47B2-99CD-A7057F51947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99B0904-07B1-446B-B2EF-8B62A721B05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55085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149257-2336-4DAA-8C0C-7D2BEB61115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for adding a class</a:t>
            </a:r>
            <a:endParaRPr lang="en-US" dirty="0"/>
          </a:p>
        </p:txBody>
      </p:sp>
      <p:pic>
        <p:nvPicPr>
          <p:cNvPr id="9" name="Content Placeholder 8" descr="Refer to page 383 in textbook">
            <a:extLst>
              <a:ext uri="{FF2B5EF4-FFF2-40B4-BE49-F238E27FC236}">
                <a16:creationId xmlns:a16="http://schemas.microsoft.com/office/drawing/2014/main" id="{3B3DD8CE-2451-4EAF-B0FE-FF440BF90588}"/>
              </a:ext>
            </a:extLst>
          </p:cNvPr>
          <p:cNvPicPr>
            <a:picLocks noGrp="1" noChangeAspect="1"/>
          </p:cNvPicPr>
          <p:nvPr>
            <p:ph sz="quarter" idx="13"/>
          </p:nvPr>
        </p:nvPicPr>
        <p:blipFill>
          <a:blip r:embed="rId2"/>
          <a:stretch>
            <a:fillRect/>
          </a:stretch>
        </p:blipFill>
        <p:spPr>
          <a:xfrm>
            <a:off x="1191475" y="1164027"/>
            <a:ext cx="6761050" cy="3560373"/>
          </a:xfrm>
          <a:prstGeom prst="rect">
            <a:avLst/>
          </a:prstGeom>
        </p:spPr>
      </p:pic>
      <p:sp>
        <p:nvSpPr>
          <p:cNvPr id="4" name="Date Placeholder 3">
            <a:extLst>
              <a:ext uri="{FF2B5EF4-FFF2-40B4-BE49-F238E27FC236}">
                <a16:creationId xmlns:a16="http://schemas.microsoft.com/office/drawing/2014/main" id="{965541ED-AEE3-4986-980B-C66DF76DD6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3329C48-95EB-4F1F-AE4D-213C162E2F0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EB5D88-ED7C-4360-ADD9-CF62023C0A6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61195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D5B3-803A-4891-A5BD-8AD30E43D84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starting code for the new class</a:t>
            </a:r>
            <a:endParaRPr lang="en-US" dirty="0"/>
          </a:p>
        </p:txBody>
      </p:sp>
      <p:sp>
        <p:nvSpPr>
          <p:cNvPr id="3" name="Text Placeholder 2">
            <a:extLst>
              <a:ext uri="{FF2B5EF4-FFF2-40B4-BE49-F238E27FC236}">
                <a16:creationId xmlns:a16="http://schemas.microsoft.com/office/drawing/2014/main" id="{96DFA687-FF5C-472E-8633-D140AC636D6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System;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System.Collections.Generic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System.Text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ProductMaintenance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class Product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726649AA-B269-4C33-8F56-E639C086B98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DBD3A64-16CD-41B9-B268-B2F0342A374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A20474-32CF-428B-BBCC-3CB2305F88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408383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B44F-8FBE-482C-84AC-91903BF626A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6BF51F90-7E20-4CFD-8BC8-31007FFA0E2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an application that uses classes with any of the members presented in this chapter, develop the application and its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the Solution Explorer to browse the classes in a solution.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the Peek Definition window to display and edit the code for a member in another class from within the class that refers to it.</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List and describe the three layers of a three-layered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members of a class: constructor, method, field, and property.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concept of encapsulation.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instantiation works.</a:t>
            </a:r>
          </a:p>
          <a:p>
            <a:endParaRPr lang="en-US" dirty="0"/>
          </a:p>
        </p:txBody>
      </p:sp>
      <p:sp>
        <p:nvSpPr>
          <p:cNvPr id="4" name="Date Placeholder 3">
            <a:extLst>
              <a:ext uri="{FF2B5EF4-FFF2-40B4-BE49-F238E27FC236}">
                <a16:creationId xmlns:a16="http://schemas.microsoft.com/office/drawing/2014/main" id="{F6242666-3B32-4E9D-8705-BA50BBB66F0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53E8A05-A02F-433D-A715-A0F5357AAB2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01BBC72-D90A-4905-BA26-CAFA8B3AD8C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90352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184C-4D54-4125-90E6-002D3267181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Examples of field declarations</a:t>
            </a:r>
            <a:endParaRPr lang="en-US" dirty="0"/>
          </a:p>
        </p:txBody>
      </p:sp>
      <p:sp>
        <p:nvSpPr>
          <p:cNvPr id="3" name="Text Placeholder 2">
            <a:extLst>
              <a:ext uri="{FF2B5EF4-FFF2-40B4-BE49-F238E27FC236}">
                <a16:creationId xmlns:a16="http://schemas.microsoft.com/office/drawing/2014/main" id="{E6641040-638F-4DA6-893A-85BF52B5311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int quantity;             // A private field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decimal Price;             // A public field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readonly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int Limit = 90;   // A public read-only</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field</a:t>
            </a:r>
          </a:p>
          <a:p>
            <a:endParaRPr lang="en-US" sz="1600" dirty="0"/>
          </a:p>
        </p:txBody>
      </p:sp>
      <p:sp>
        <p:nvSpPr>
          <p:cNvPr id="4" name="Date Placeholder 3">
            <a:extLst>
              <a:ext uri="{FF2B5EF4-FFF2-40B4-BE49-F238E27FC236}">
                <a16:creationId xmlns:a16="http://schemas.microsoft.com/office/drawing/2014/main" id="{3EF06DAE-E11D-479C-B5F5-0CA9BAC7009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D5C061B-A6F7-4AF5-88ED-B1BD4224B17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FD0B642-C16E-48E5-9D65-2EFCFA0F64D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65146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24F6-707D-4F39-9D0E-9EBDAB33D88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Product class that uses public fields</a:t>
            </a:r>
            <a:endParaRPr lang="en-US" dirty="0"/>
          </a:p>
        </p:txBody>
      </p:sp>
      <p:sp>
        <p:nvSpPr>
          <p:cNvPr id="3" name="Text Placeholder 2">
            <a:extLst>
              <a:ext uri="{FF2B5EF4-FFF2-40B4-BE49-F238E27FC236}">
                <a16:creationId xmlns:a16="http://schemas.microsoft.com/office/drawing/2014/main" id="{8B32BD82-C100-4D3F-8920-F53B0B46CD71}"/>
              </a:ext>
            </a:extLst>
          </p:cNvPr>
          <p:cNvSpPr>
            <a:spLocks noGrp="1"/>
          </p:cNvSpPr>
          <p:nvPr>
            <p:ph type="body" sz="quarter" idx="13"/>
          </p:nvPr>
        </p:nvSpPr>
        <p:spPr>
          <a:xfrm>
            <a:off x="838200" y="1066800"/>
            <a:ext cx="75438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class Product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Public fields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Product()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 decimal price)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code;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C0D0184-E1D6-45F6-90D6-06F79DC3A2A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A09750F-E5DC-4B35-AC1D-915D8225428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823084-7A50-4AD3-8A0B-EFD82C3DCAE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39525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F766-1F9A-4DA1-870D-E0A0CE35204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coding a public property</a:t>
            </a:r>
            <a:endParaRPr lang="en-US" dirty="0"/>
          </a:p>
        </p:txBody>
      </p:sp>
      <p:sp>
        <p:nvSpPr>
          <p:cNvPr id="3" name="Text Placeholder 2">
            <a:extLst>
              <a:ext uri="{FF2B5EF4-FFF2-40B4-BE49-F238E27FC236}">
                <a16:creationId xmlns:a16="http://schemas.microsoft.com/office/drawing/2014/main" id="{246639B2-09E9-4487-B184-E35201BE6F54}"/>
              </a:ext>
            </a:extLst>
          </p:cNvPr>
          <p:cNvSpPr>
            <a:spLocks noGrp="1"/>
          </p:cNvSpPr>
          <p:nvPr>
            <p:ph type="body" sz="quarter" idx="13"/>
          </p:nvPr>
        </p:nvSpPr>
        <p:spPr>
          <a:xfrm>
            <a:off x="838200" y="9906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type </a:t>
            </a:r>
            <a:r>
              <a:rPr lang="en-US" sz="1400" b="0" dirty="0" err="1">
                <a:effectLst/>
                <a:latin typeface="Courier New" panose="02070309020205020404" pitchFamily="49" charset="0"/>
                <a:ea typeface="Times New Roman" panose="02020603050405020304" pitchFamily="18" charset="0"/>
                <a:cs typeface="Times New Roman" panose="02020603050405020304" pitchFamily="18" charset="0"/>
              </a:rPr>
              <a:t>PropertyName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get { </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get accessor code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set { </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set accessor code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read/write property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 { return code;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 { code = value;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read-only property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F538A504-3283-4CEA-B345-32EC265870A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3AA898A-2B70-45D2-9181-D4062E0DEEC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3254392-0119-4953-8C62-837907FFEDA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111377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BC35-93F5-4820-93F8-B9BC11A878B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sets a property value</a:t>
            </a:r>
            <a:endParaRPr lang="en-US" dirty="0"/>
          </a:p>
        </p:txBody>
      </p:sp>
      <p:sp>
        <p:nvSpPr>
          <p:cNvPr id="3" name="Text Placeholder 2">
            <a:extLst>
              <a:ext uri="{FF2B5EF4-FFF2-40B4-BE49-F238E27FC236}">
                <a16:creationId xmlns:a16="http://schemas.microsoft.com/office/drawing/2014/main" id="{033A84B3-71BB-4440-A078-42D2C952AE2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txtProductCode.Text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gets a property value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0F70843B-18C0-4F93-8194-77D5883C4EF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80B225F-AD60-433F-898F-34F8B15F0A2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23B8A4A-5175-4148-BA0A-5F6F19C9E1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145902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35C9-1390-46E9-9925-C5D7AD27A55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coding a public method</a:t>
            </a:r>
            <a:endParaRPr lang="en-US" dirty="0"/>
          </a:p>
        </p:txBody>
      </p:sp>
      <p:sp>
        <p:nvSpPr>
          <p:cNvPr id="3" name="Text Placeholder 2">
            <a:extLst>
              <a:ext uri="{FF2B5EF4-FFF2-40B4-BE49-F238E27FC236}">
                <a16:creationId xmlns:a16="http://schemas.microsoft.com/office/drawing/2014/main" id="{80EB6FC3-2DAD-4332-94BC-76E3CAEF6BE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returnType</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MethodName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parameterList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statements</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accepts parameters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description;</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overloaded version of the method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5C89B72D-CB57-4836-A01A-7FF1DC9C1EA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8E4304C-1FDB-4C59-B622-3B5DAB0BE91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9ECE72D-1507-4A85-8030-21C32B0BECD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7426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B88A5D-D815-447E-A76A-ED40B65EED1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call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GetDisplayText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sp>
        <p:nvSpPr>
          <p:cNvPr id="9" name="Text Placeholder 8">
            <a:extLst>
              <a:ext uri="{FF2B5EF4-FFF2-40B4-BE49-F238E27FC236}">
                <a16:creationId xmlns:a16="http://schemas.microsoft.com/office/drawing/2014/main" id="{6E24B1CD-986F-4BCC-89D6-C5A1D86F2BE5}"/>
              </a:ext>
            </a:extLst>
          </p:cNvPr>
          <p:cNvSpPr>
            <a:spLocks noGrp="1"/>
          </p:cNvSpPr>
          <p:nvPr>
            <p:ph type="body" sz="quarter" idx="15"/>
          </p:nvPr>
        </p:nvSpPr>
        <p:spPr/>
        <p:txBody>
          <a:bodyPr/>
          <a:lstStyle/>
          <a:p>
            <a:pPr marL="34607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lblProduct.Text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a:t>
            </a:r>
          </a:p>
          <a:p>
            <a:pPr marL="34607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lblProduct.Text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IntelliSense feature lists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overloaded methods</a:t>
            </a:r>
          </a:p>
          <a:p>
            <a:endParaRPr lang="en-US" sz="1600" dirty="0"/>
          </a:p>
        </p:txBody>
      </p:sp>
      <p:pic>
        <p:nvPicPr>
          <p:cNvPr id="10" name="Content Placeholder 9" descr="Refer to page 389 in textbook">
            <a:extLst>
              <a:ext uri="{FF2B5EF4-FFF2-40B4-BE49-F238E27FC236}">
                <a16:creationId xmlns:a16="http://schemas.microsoft.com/office/drawing/2014/main" id="{B32EF2B2-F060-4B62-87E3-324DD79EF548}"/>
              </a:ext>
            </a:extLst>
          </p:cNvPr>
          <p:cNvPicPr>
            <a:picLocks noGrp="1" noChangeAspect="1"/>
          </p:cNvPicPr>
          <p:nvPr>
            <p:ph sz="quarter" idx="13"/>
          </p:nvPr>
        </p:nvPicPr>
        <p:blipFill>
          <a:blip r:embed="rId2"/>
          <a:stretch>
            <a:fillRect/>
          </a:stretch>
        </p:blipFill>
        <p:spPr>
          <a:xfrm>
            <a:off x="1295400" y="2667000"/>
            <a:ext cx="5761219" cy="981541"/>
          </a:xfrm>
          <a:prstGeom prst="rect">
            <a:avLst/>
          </a:prstGeom>
        </p:spPr>
      </p:pic>
      <p:sp>
        <p:nvSpPr>
          <p:cNvPr id="4" name="Date Placeholder 3">
            <a:extLst>
              <a:ext uri="{FF2B5EF4-FFF2-40B4-BE49-F238E27FC236}">
                <a16:creationId xmlns:a16="http://schemas.microsoft.com/office/drawing/2014/main" id="{A541D9A8-B6EE-407B-9D82-FB3EF18CF65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A7EF856-25CB-49D4-914E-351D6DEBBFC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B7C86D-2DAB-4C32-8688-8C21EA1B283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25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066390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A250-8776-45D9-B315-A729AE45C08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constructor with no parameters</a:t>
            </a:r>
            <a:endParaRPr lang="en-US" dirty="0"/>
          </a:p>
        </p:txBody>
      </p:sp>
      <p:sp>
        <p:nvSpPr>
          <p:cNvPr id="3" name="Text Placeholder 2">
            <a:extLst>
              <a:ext uri="{FF2B5EF4-FFF2-40B4-BE49-F238E27FC236}">
                <a16:creationId xmlns:a16="http://schemas.microsoft.com/office/drawing/2014/main" id="{49209B33-68FD-4F28-89C7-465E6EDF071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Product()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constructor with three parameters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string description,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decimal price)</a:t>
            </a:r>
          </a:p>
          <a:p>
            <a:pPr marL="347345" marR="0">
              <a:spcBef>
                <a:spcPts val="0"/>
              </a:spcBef>
              <a:spcAft>
                <a:spcPts val="0"/>
              </a:spcAft>
              <a:tabLst>
                <a:tab pos="1371600" algn="l"/>
              </a:tabLst>
            </a:pP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 code;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33815B5F-9E23-4E14-AB8B-0374FBE90D4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11144AF-03FA-4DC1-9C5E-1D1B875053B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87EF5A5-FB72-4F04-8273-36ADF71695E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3404205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937A-62F8-49D1-B08F-ACA13BB84DE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constructor with one parameter</a:t>
            </a:r>
            <a:endParaRPr lang="en-US" dirty="0"/>
          </a:p>
        </p:txBody>
      </p:sp>
      <p:sp>
        <p:nvSpPr>
          <p:cNvPr id="3" name="Text Placeholder 2">
            <a:extLst>
              <a:ext uri="{FF2B5EF4-FFF2-40B4-BE49-F238E27FC236}">
                <a16:creationId xmlns:a16="http://schemas.microsoft.com/office/drawing/2014/main" id="{40AA1EAA-4E85-44A5-9D56-CFB52717F98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Product p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ProductDB.GetProduct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(code);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call these constructors</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product1 = new Product();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product2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59.50m);</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product3 = new Product(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txtCode.Text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9B455A46-3C01-4CAB-8E97-FC99F592010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171F1BD-0949-42F3-8F80-ECDA1FBFC92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B326E6F-A1AB-42E6-8170-CBEB2659224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1546181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F45EE7-C3AF-48B6-9A09-7B871140EF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Default values for instance variables</a:t>
            </a:r>
            <a:endParaRPr lang="en-US" dirty="0"/>
          </a:p>
        </p:txBody>
      </p:sp>
      <p:sp>
        <p:nvSpPr>
          <p:cNvPr id="8" name="Text Placeholder 7">
            <a:extLst>
              <a:ext uri="{FF2B5EF4-FFF2-40B4-BE49-F238E27FC236}">
                <a16:creationId xmlns:a16="http://schemas.microsoft.com/office/drawing/2014/main" id="{70DF31EE-DAE6-4BC4-A2BE-90AF2FADFC05}"/>
              </a:ext>
            </a:extLst>
          </p:cNvPr>
          <p:cNvSpPr>
            <a:spLocks noGrp="1"/>
          </p:cNvSpPr>
          <p:nvPr>
            <p:ph type="body" sz="quarter" idx="15"/>
          </p:nvPr>
        </p:nvSpPr>
        <p:spPr>
          <a:xfrm>
            <a:off x="1295400" y="1143000"/>
            <a:ext cx="6781800" cy="2209800"/>
          </a:xfrm>
          <a:ln w="12700"/>
        </p:spPr>
        <p:txBody>
          <a:bodyPr/>
          <a:lstStyle/>
          <a:p>
            <a:pPr defTabSz="744538"/>
            <a:r>
              <a:rPr lang="en-US" b="1" dirty="0"/>
              <a:t>Data type		Default value</a:t>
            </a:r>
          </a:p>
          <a:p>
            <a:pPr defTabSz="744538"/>
            <a:r>
              <a:rPr lang="en-US" dirty="0">
                <a:latin typeface="Times New Roman" panose="02020603050405020304" pitchFamily="18" charset="0"/>
                <a:cs typeface="Times New Roman" panose="02020603050405020304" pitchFamily="18" charset="0"/>
              </a:rPr>
              <a:t>All numeric types</a:t>
            </a:r>
            <a:r>
              <a:rPr lang="en-US" dirty="0"/>
              <a:t>	</a:t>
            </a:r>
            <a:r>
              <a:rPr lang="en-US" sz="1600" b="1" dirty="0">
                <a:latin typeface="Courier New" panose="02070309020205020404" pitchFamily="49" charset="0"/>
                <a:cs typeface="Courier New" panose="02070309020205020404" pitchFamily="49" charset="0"/>
              </a:rPr>
              <a:t>0</a:t>
            </a:r>
          </a:p>
          <a:p>
            <a:pPr defTabSz="744538"/>
            <a:r>
              <a:rPr lang="en-US" dirty="0">
                <a:latin typeface="Times New Roman" panose="02020603050405020304" pitchFamily="18" charset="0"/>
                <a:cs typeface="Times New Roman" panose="02020603050405020304" pitchFamily="18" charset="0"/>
              </a:rPr>
              <a:t>Boolean</a:t>
            </a:r>
            <a:r>
              <a:rPr lang="en-US" dirty="0"/>
              <a:t>		</a:t>
            </a:r>
            <a:r>
              <a:rPr lang="en-US" sz="1600" b="1" dirty="0">
                <a:latin typeface="Courier New" panose="02070309020205020404" pitchFamily="49" charset="0"/>
                <a:cs typeface="Courier New" panose="02070309020205020404" pitchFamily="49" charset="0"/>
              </a:rPr>
              <a:t>false</a:t>
            </a:r>
          </a:p>
          <a:p>
            <a:pPr defTabSz="744538"/>
            <a:r>
              <a:rPr lang="en-US" dirty="0">
                <a:latin typeface="Times New Roman" panose="02020603050405020304" pitchFamily="18" charset="0"/>
                <a:cs typeface="Times New Roman" panose="02020603050405020304" pitchFamily="18" charset="0"/>
              </a:rPr>
              <a:t>Char</a:t>
            </a:r>
            <a:r>
              <a:rPr lang="en-US" dirty="0"/>
              <a:t>			</a:t>
            </a:r>
            <a:r>
              <a:rPr lang="en-US" sz="1600" b="1" dirty="0">
                <a:latin typeface="Courier New" panose="02070309020205020404" pitchFamily="49" charset="0"/>
                <a:cs typeface="Courier New" panose="02070309020205020404" pitchFamily="49" charset="0"/>
              </a:rPr>
              <a:t>null</a:t>
            </a:r>
          </a:p>
          <a:p>
            <a:pPr defTabSz="744538"/>
            <a:r>
              <a:rPr lang="en-US" dirty="0">
                <a:latin typeface="Times New Roman" panose="02020603050405020304" pitchFamily="18" charset="0"/>
                <a:cs typeface="Times New Roman" panose="02020603050405020304" pitchFamily="18" charset="0"/>
              </a:rPr>
              <a:t>Object	</a:t>
            </a:r>
            <a:r>
              <a:rPr lang="en-US" dirty="0"/>
              <a:t>		</a:t>
            </a:r>
            <a:r>
              <a:rPr lang="en-US" sz="1600" b="1" dirty="0">
                <a:latin typeface="Courier New" panose="02070309020205020404" pitchFamily="49" charset="0"/>
                <a:cs typeface="Courier New" panose="02070309020205020404" pitchFamily="49" charset="0"/>
              </a:rPr>
              <a:t>null</a:t>
            </a:r>
          </a:p>
          <a:p>
            <a:pPr defTabSz="744538"/>
            <a:r>
              <a:rPr lang="en-US" dirty="0">
                <a:latin typeface="Times New Roman" panose="02020603050405020304" pitchFamily="18" charset="0"/>
                <a:cs typeface="Times New Roman" panose="02020603050405020304" pitchFamily="18" charset="0"/>
              </a:rPr>
              <a:t>Date</a:t>
            </a:r>
            <a:r>
              <a:rPr lang="en-US" dirty="0"/>
              <a:t>			</a:t>
            </a:r>
            <a:r>
              <a:rPr lang="en-US" sz="1600" b="1" dirty="0">
                <a:latin typeface="Courier New" panose="02070309020205020404" pitchFamily="49" charset="0"/>
                <a:cs typeface="Courier New" panose="02070309020205020404" pitchFamily="49" charset="0"/>
              </a:rPr>
              <a:t>12:00 a.m. on January 1, 0001</a:t>
            </a:r>
          </a:p>
          <a:p>
            <a:endParaRPr lang="en-US" dirty="0"/>
          </a:p>
        </p:txBody>
      </p:sp>
      <p:sp>
        <p:nvSpPr>
          <p:cNvPr id="4" name="Date Placeholder 3">
            <a:extLst>
              <a:ext uri="{FF2B5EF4-FFF2-40B4-BE49-F238E27FC236}">
                <a16:creationId xmlns:a16="http://schemas.microsoft.com/office/drawing/2014/main" id="{A1472A9D-5F22-4623-B204-5D3EC4EF7F3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96C154B-3C32-4B38-9DE8-DB1A1068468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C65C2AC-001E-4A72-ABFB-F97334210CD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4120781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D9C8-CCE1-4590-B40C-134B26FE161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class that contains static members</a:t>
            </a:r>
            <a:endParaRPr lang="en-US" dirty="0"/>
          </a:p>
        </p:txBody>
      </p:sp>
      <p:sp>
        <p:nvSpPr>
          <p:cNvPr id="3" name="Text Placeholder 2">
            <a:extLst>
              <a:ext uri="{FF2B5EF4-FFF2-40B4-BE49-F238E27FC236}">
                <a16:creationId xmlns:a16="http://schemas.microsoft.com/office/drawing/2014/main" id="{F4008A53-D807-48B0-B7BB-6EDAA4E5944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static class Validator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 {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value;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IsPresent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value, string name)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(value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name + " is a required field."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msg;</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ED1F0AB-0DC1-44A6-AE4C-98E8C03AE6F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BBAA89-2238-452B-A35C-9189DA44344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84C58F1-7CEE-4688-AA5D-2409ADFAD14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196744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0929-447F-452C-A90B-07E5F1A6B4E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57F88E61-6DD1-438F-918D-2F577BB1A151}"/>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main advantage of using object initializers.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concept of overloading a method.</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what a static member is.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auto-implemented properties work.</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expression-bodied properties, accessors, methods, and constructors work.</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pattern matching, including property patterns.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basic procedure for using the live code analysis feature to generate code stubs.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difference between a class, a structure, and a record.</a:t>
            </a:r>
          </a:p>
          <a:p>
            <a:pPr marL="457200" indent="-457200">
              <a:buFont typeface="+mj-lt"/>
              <a:buAutoNum type="arabicPeriod" startAt="5"/>
            </a:pPr>
            <a:endParaRPr lang="en-US" dirty="0"/>
          </a:p>
        </p:txBody>
      </p:sp>
      <p:sp>
        <p:nvSpPr>
          <p:cNvPr id="4" name="Date Placeholder 3">
            <a:extLst>
              <a:ext uri="{FF2B5EF4-FFF2-40B4-BE49-F238E27FC236}">
                <a16:creationId xmlns:a16="http://schemas.microsoft.com/office/drawing/2014/main" id="{8ED67991-A92A-4949-B24B-3E1A40D7949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965EBE4-6AB8-4591-B2C3-6FDFBADF73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FF39B23-8B8F-40A2-839C-4CA94E9D96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199018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423A-A512-4041-8BC7-F55897C7C31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uses static members</a:t>
            </a:r>
            <a:endParaRPr lang="en-US" dirty="0"/>
          </a:p>
        </p:txBody>
      </p:sp>
      <p:sp>
        <p:nvSpPr>
          <p:cNvPr id="3" name="Text Placeholder 2">
            <a:extLst>
              <a:ext uri="{FF2B5EF4-FFF2-40B4-BE49-F238E27FC236}">
                <a16:creationId xmlns:a16="http://schemas.microsoft.com/office/drawing/2014/main" id="{2B7B28F9-DA78-448C-9DEA-76F34E7313D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txtCode.Text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txtCode.Tag.ToString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txtDescription.Tag.ToString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endParaRPr lang="en-US" sz="1600" dirty="0"/>
          </a:p>
        </p:txBody>
      </p:sp>
      <p:sp>
        <p:nvSpPr>
          <p:cNvPr id="4" name="Date Placeholder 3">
            <a:extLst>
              <a:ext uri="{FF2B5EF4-FFF2-40B4-BE49-F238E27FC236}">
                <a16:creationId xmlns:a16="http://schemas.microsoft.com/office/drawing/2014/main" id="{41743FA1-CDED-4C23-8692-E3373EAF29D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E932500-E782-4BC0-8909-E8572F9A5DF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8D2F0B6-7F90-400E-8711-67B918910F6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57279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5F15B3-39B4-49EC-B980-2489A403B59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Maintenance form</a:t>
            </a:r>
            <a:endParaRPr lang="en-US" dirty="0"/>
          </a:p>
        </p:txBody>
      </p:sp>
      <p:pic>
        <p:nvPicPr>
          <p:cNvPr id="11" name="Content Placeholder 10" descr="Refer to page 395 in textbook">
            <a:extLst>
              <a:ext uri="{FF2B5EF4-FFF2-40B4-BE49-F238E27FC236}">
                <a16:creationId xmlns:a16="http://schemas.microsoft.com/office/drawing/2014/main" id="{DB4DBB7A-20F3-4526-A391-3D67008C8481}"/>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5400" y="1130041"/>
            <a:ext cx="5600000" cy="2295238"/>
          </a:xfrm>
          <a:prstGeom prst="rect">
            <a:avLst/>
          </a:prstGeom>
        </p:spPr>
      </p:pic>
      <p:sp>
        <p:nvSpPr>
          <p:cNvPr id="9" name="Text Placeholder 8">
            <a:extLst>
              <a:ext uri="{FF2B5EF4-FFF2-40B4-BE49-F238E27FC236}">
                <a16:creationId xmlns:a16="http://schemas.microsoft.com/office/drawing/2014/main" id="{234E0C00-7F62-47EC-BC6A-F69A194FEB4B}"/>
              </a:ext>
            </a:extLst>
          </p:cNvPr>
          <p:cNvSpPr>
            <a:spLocks noGrp="1"/>
          </p:cNvSpPr>
          <p:nvPr>
            <p:ph type="body" sz="quarter" idx="14"/>
          </p:nvPr>
        </p:nvSpPr>
        <p:spPr>
          <a:xfrm>
            <a:off x="838200" y="35052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New Product form</a:t>
            </a:r>
          </a:p>
          <a:p>
            <a:endParaRPr lang="en-US" dirty="0"/>
          </a:p>
        </p:txBody>
      </p:sp>
      <p:pic>
        <p:nvPicPr>
          <p:cNvPr id="12" name="Content Placeholder 11" descr="Refer to page 395 in textbook">
            <a:extLst>
              <a:ext uri="{FF2B5EF4-FFF2-40B4-BE49-F238E27FC236}">
                <a16:creationId xmlns:a16="http://schemas.microsoft.com/office/drawing/2014/main" id="{AAEC7A9F-73C0-4637-BC5B-A253FF55A223}"/>
              </a:ext>
            </a:extLst>
          </p:cNvPr>
          <p:cNvPicPr>
            <a:picLocks noGrp="1"/>
          </p:cNvPicPr>
          <p:nvPr>
            <p:ph sz="quarter" idx="15"/>
          </p:nvPr>
        </p:nvPicPr>
        <p:blipFill>
          <a:blip r:embed="rId3">
            <a:extLst>
              <a:ext uri="{28A0092B-C50C-407E-A947-70E740481C1C}">
                <a14:useLocalDpi xmlns:a14="http://schemas.microsoft.com/office/drawing/2010/main" val="0"/>
              </a:ext>
            </a:extLst>
          </a:blip>
          <a:stretch>
            <a:fillRect/>
          </a:stretch>
        </p:blipFill>
        <p:spPr>
          <a:xfrm>
            <a:off x="1295400" y="4038600"/>
            <a:ext cx="3276600" cy="1899577"/>
          </a:xfrm>
          <a:prstGeom prst="rect">
            <a:avLst/>
          </a:prstGeom>
        </p:spPr>
      </p:pic>
      <p:sp>
        <p:nvSpPr>
          <p:cNvPr id="4" name="Date Placeholder 3">
            <a:extLst>
              <a:ext uri="{FF2B5EF4-FFF2-40B4-BE49-F238E27FC236}">
                <a16:creationId xmlns:a16="http://schemas.microsoft.com/office/drawing/2014/main" id="{2442346B-1D32-4124-8431-CD734162F5A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2F9C2D4-6423-4384-8C80-1EA435B628C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4477454-9C48-4632-A4D5-0E0E9AB96010}"/>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31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580077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488175-0418-41CF-9319-B39C34A4575D}"/>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Tag property settings for the text boxes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 the New Product form</a:t>
            </a:r>
            <a:endParaRPr lang="en-US" dirty="0"/>
          </a:p>
        </p:txBody>
      </p:sp>
      <p:sp>
        <p:nvSpPr>
          <p:cNvPr id="8" name="Text Placeholder 7">
            <a:extLst>
              <a:ext uri="{FF2B5EF4-FFF2-40B4-BE49-F238E27FC236}">
                <a16:creationId xmlns:a16="http://schemas.microsoft.com/office/drawing/2014/main" id="{25B99ADE-74F7-4223-968A-1A64D365FA9D}"/>
              </a:ext>
            </a:extLst>
          </p:cNvPr>
          <p:cNvSpPr>
            <a:spLocks noGrp="1"/>
          </p:cNvSpPr>
          <p:nvPr>
            <p:ph type="body" sz="quarter" idx="15"/>
          </p:nvPr>
        </p:nvSpPr>
        <p:spPr>
          <a:xfrm>
            <a:off x="1295400" y="1295400"/>
            <a:ext cx="5105400" cy="1600200"/>
          </a:xfrm>
          <a:ln w="12700"/>
        </p:spPr>
        <p:txBody>
          <a:bodyPr/>
          <a:lstStyle/>
          <a:p>
            <a:pPr marL="0" marR="0">
              <a:spcBef>
                <a:spcPts val="600"/>
              </a:spcBef>
              <a:spcAft>
                <a:spcPts val="600"/>
              </a:spcAft>
              <a:tabLst>
                <a:tab pos="2170113" algn="l"/>
                <a:tab pos="25146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Control	Tag property setting</a:t>
            </a:r>
          </a:p>
          <a:p>
            <a:pPr marL="2171700" marR="0" indent="-21717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txtCode</a:t>
            </a:r>
            <a:r>
              <a:rPr lang="en-US" sz="1600" b="1" dirty="0">
                <a:solidFill>
                  <a:srgbClr val="000000"/>
                </a:solidFill>
                <a:effectLst/>
                <a:latin typeface="Courier New" panose="02070309020205020404" pitchFamily="49" charset="0"/>
                <a:ea typeface="Times New Roman" panose="02020603050405020304" pitchFamily="18" charset="0"/>
              </a:rPr>
              <a:t>	Code</a:t>
            </a:r>
            <a:endParaRPr lang="en-US" sz="16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txtDescription</a:t>
            </a:r>
            <a:r>
              <a:rPr lang="en-US" sz="1600" b="1" dirty="0">
                <a:solidFill>
                  <a:srgbClr val="000000"/>
                </a:solidFill>
                <a:effectLst/>
                <a:latin typeface="Courier New" panose="02070309020205020404" pitchFamily="49" charset="0"/>
                <a:ea typeface="Times New Roman" panose="02020603050405020304" pitchFamily="18" charset="0"/>
              </a:rPr>
              <a:t>	Description</a:t>
            </a:r>
            <a:endParaRPr lang="en-US" sz="16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900"/>
              </a:spcAft>
              <a:tabLst>
                <a:tab pos="914400" algn="l"/>
                <a:tab pos="2057400" algn="l"/>
                <a:tab pos="457200" algn="l"/>
              </a:tabLst>
            </a:pPr>
            <a:r>
              <a:rPr lang="en-US" sz="1600" b="1" dirty="0" err="1">
                <a:solidFill>
                  <a:srgbClr val="000000"/>
                </a:solidFill>
                <a:effectLst/>
                <a:latin typeface="Courier New" panose="02070309020205020404" pitchFamily="49" charset="0"/>
                <a:ea typeface="Times New Roman" panose="02020603050405020304" pitchFamily="18" charset="0"/>
              </a:rPr>
              <a:t>txtPrice</a:t>
            </a:r>
            <a:r>
              <a:rPr lang="en-US" sz="1600" b="1" dirty="0">
                <a:solidFill>
                  <a:srgbClr val="000000"/>
                </a:solidFill>
                <a:effectLst/>
                <a:latin typeface="Courier New" panose="02070309020205020404" pitchFamily="49" charset="0"/>
                <a:ea typeface="Times New Roman" panose="02020603050405020304" pitchFamily="18" charset="0"/>
              </a:rPr>
              <a:t>			Price</a:t>
            </a:r>
            <a:endParaRPr lang="en-US" sz="16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F09035C-F28E-484E-A9F7-2B1BE42134F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E8331CF-8295-444A-B00F-0F8B63E7956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B922FC1-00E5-4B1B-B51C-D940FE5893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4058644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61F9FF-8F6D-4E92-8455-E45571EE94F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(part 1)</a:t>
            </a:r>
            <a:endParaRPr lang="en-US" dirty="0"/>
          </a:p>
        </p:txBody>
      </p:sp>
      <p:sp>
        <p:nvSpPr>
          <p:cNvPr id="8" name="Text Placeholder 7">
            <a:extLst>
              <a:ext uri="{FF2B5EF4-FFF2-40B4-BE49-F238E27FC236}">
                <a16:creationId xmlns:a16="http://schemas.microsoft.com/office/drawing/2014/main" id="{74603FBC-EF03-461D-8419-F8FEF7DBDB2E}"/>
              </a:ext>
            </a:extLst>
          </p:cNvPr>
          <p:cNvSpPr>
            <a:spLocks noGrp="1"/>
          </p:cNvSpPr>
          <p:nvPr>
            <p:ph type="body" sz="quarter" idx="15"/>
          </p:nvPr>
        </p:nvSpPr>
        <p:spPr>
          <a:xfrm>
            <a:off x="1295400" y="1143000"/>
            <a:ext cx="6934200" cy="4191000"/>
          </a:xfrm>
          <a:ln w="12700"/>
        </p:spPr>
        <p:txBody>
          <a:bodyPr/>
          <a:lstStyle/>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Code</a:t>
            </a:r>
            <a:r>
              <a:rPr lang="en-US" sz="2000" dirty="0">
                <a:solidFill>
                  <a:srgbClr val="000000"/>
                </a:solidFill>
                <a:effectLst/>
                <a:latin typeface="Times New Roman" panose="02020603050405020304" pitchFamily="18" charset="0"/>
                <a:ea typeface="Times New Roman" panose="02020603050405020304" pitchFamily="18" charset="0"/>
              </a:rPr>
              <a:t>				A string that contains a code that uniquely identifies the product. </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Description</a:t>
            </a:r>
            <a:r>
              <a:rPr lang="en-US" sz="2000" dirty="0">
                <a:solidFill>
                  <a:srgbClr val="000000"/>
                </a:solidFill>
                <a:effectLst/>
                <a:latin typeface="Times New Roman" panose="02020603050405020304" pitchFamily="18" charset="0"/>
                <a:ea typeface="Times New Roman" panose="02020603050405020304" pitchFamily="18" charset="0"/>
              </a:rPr>
              <a:t>			A string that contains a description of the product.</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Price</a:t>
            </a:r>
            <a:r>
              <a:rPr lang="en-US" sz="2000" dirty="0">
                <a:solidFill>
                  <a:srgbClr val="000000"/>
                </a:solidFill>
                <a:effectLst/>
                <a:latin typeface="Times New Roman" panose="02020603050405020304" pitchFamily="18" charset="0"/>
                <a:ea typeface="Times New Roman" panose="02020603050405020304" pitchFamily="18" charset="0"/>
              </a:rPr>
              <a:t>				A decimal that contains the product’s price. </a:t>
            </a:r>
            <a:endParaRPr lang="en-US" sz="2000" dirty="0">
              <a:effectLst/>
              <a:latin typeface="Times New Roman" panose="02020603050405020304" pitchFamily="18" charset="0"/>
              <a:ea typeface="Times New Roman" panose="02020603050405020304" pitchFamily="18" charset="0"/>
            </a:endParaRPr>
          </a:p>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Method	Description</a:t>
            </a:r>
          </a:p>
          <a:p>
            <a:pPr marL="2628900" marR="0" indent="-26289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GetDisplayText</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err="1">
                <a:solidFill>
                  <a:srgbClr val="000000"/>
                </a:solidFill>
                <a:effectLst/>
                <a:latin typeface="Courier New" panose="02070309020205020404" pitchFamily="49" charset="0"/>
                <a:ea typeface="Times New Roman" panose="02020603050405020304" pitchFamily="18" charset="0"/>
              </a:rPr>
              <a:t>sep</a:t>
            </a: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Returns a string that contains the code, description, and price separated by the </a:t>
            </a:r>
            <a:r>
              <a:rPr lang="en-US" sz="2000" dirty="0" err="1">
                <a:solidFill>
                  <a:srgbClr val="000000"/>
                </a:solidFill>
                <a:effectLst/>
                <a:latin typeface="Times New Roman" panose="02020603050405020304" pitchFamily="18" charset="0"/>
                <a:ea typeface="Times New Roman" panose="02020603050405020304" pitchFamily="18" charset="0"/>
              </a:rPr>
              <a:t>sep</a:t>
            </a:r>
            <a:r>
              <a:rPr lang="en-US" sz="2000" dirty="0">
                <a:solidFill>
                  <a:srgbClr val="000000"/>
                </a:solidFill>
                <a:effectLst/>
                <a:latin typeface="Times New Roman" panose="02020603050405020304" pitchFamily="18" charset="0"/>
                <a:ea typeface="Times New Roman" panose="02020603050405020304" pitchFamily="18" charset="0"/>
              </a:rPr>
              <a:t> string. </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A2BDC37-5B08-42CB-9D4E-09104BE7ABF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45D048A-F691-4206-886D-856F0D3FCD4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26E784A-CE51-44F7-92A8-45FB6B15FA9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373980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B5C47A-69F8-46A6-AE55-FD3525BFE1A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(part 2)</a:t>
            </a:r>
            <a:endParaRPr lang="en-US" dirty="0"/>
          </a:p>
        </p:txBody>
      </p:sp>
      <p:sp>
        <p:nvSpPr>
          <p:cNvPr id="8" name="Text Placeholder 7">
            <a:extLst>
              <a:ext uri="{FF2B5EF4-FFF2-40B4-BE49-F238E27FC236}">
                <a16:creationId xmlns:a16="http://schemas.microsoft.com/office/drawing/2014/main" id="{11088B35-B829-4054-9A15-2553AE493AF8}"/>
              </a:ext>
            </a:extLst>
          </p:cNvPr>
          <p:cNvSpPr>
            <a:spLocks noGrp="1"/>
          </p:cNvSpPr>
          <p:nvPr>
            <p:ph type="body" sz="quarter" idx="15"/>
          </p:nvPr>
        </p:nvSpPr>
        <p:spPr>
          <a:xfrm>
            <a:off x="1295400" y="1143000"/>
            <a:ext cx="6934200" cy="1905000"/>
          </a:xfrm>
          <a:ln w="12700"/>
        </p:spPr>
        <p:txBody>
          <a:bodyPr/>
          <a:lstStyle/>
          <a:p>
            <a:pPr marL="0" marR="0">
              <a:spcBef>
                <a:spcPts val="600"/>
              </a:spcBef>
              <a:spcAft>
                <a:spcPts val="600"/>
              </a:spcAft>
              <a:tabLst>
                <a:tab pos="3548063" algn="l"/>
                <a:tab pos="38862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Constructor	Description</a:t>
            </a:r>
          </a:p>
          <a:p>
            <a:pPr marL="3543300" marR="0" indent="-3543300">
              <a:spcBef>
                <a:spcPts val="600"/>
              </a:spcBef>
              <a:spcAft>
                <a:spcPts val="600"/>
              </a:spcAft>
              <a:tabLst>
                <a:tab pos="800100" algn="l"/>
                <a:tab pos="25146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Creates a Product object with default values.</a:t>
            </a:r>
            <a:endParaRPr lang="en-US" sz="2000" dirty="0">
              <a:effectLst/>
              <a:latin typeface="Times New Roman" panose="02020603050405020304" pitchFamily="18" charset="0"/>
              <a:ea typeface="Times New Roman" panose="02020603050405020304" pitchFamily="18" charset="0"/>
            </a:endParaRPr>
          </a:p>
          <a:p>
            <a:pPr marL="3543300" marR="0" indent="-3543300">
              <a:spcBef>
                <a:spcPts val="600"/>
              </a:spcBef>
              <a:spcAft>
                <a:spcPts val="900"/>
              </a:spcAft>
              <a:tabLst>
                <a:tab pos="914400" algn="l"/>
                <a:tab pos="20574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code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rPr>
              <a:t>description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rPr>
              <a:t>price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Creates a Product object using the specified values.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C5BDE60D-50AC-4487-990B-F1EA8CD816C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C2F5225-8653-40A1-B861-00500BFA7A1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771F24B-A24C-4193-A19B-DD2F694DE03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4066049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A982B8-96F1-4314-AF54-E429660BB4A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ProductDB</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8" name="Text Placeholder 7">
            <a:extLst>
              <a:ext uri="{FF2B5EF4-FFF2-40B4-BE49-F238E27FC236}">
                <a16:creationId xmlns:a16="http://schemas.microsoft.com/office/drawing/2014/main" id="{46043597-2749-4C3D-AEEF-EDC6EC4DEA07}"/>
              </a:ext>
            </a:extLst>
          </p:cNvPr>
          <p:cNvSpPr>
            <a:spLocks noGrp="1"/>
          </p:cNvSpPr>
          <p:nvPr>
            <p:ph type="body" sz="quarter" idx="15"/>
          </p:nvPr>
        </p:nvSpPr>
        <p:spPr>
          <a:xfrm>
            <a:off x="1295400" y="1143000"/>
            <a:ext cx="6934200" cy="2209800"/>
          </a:xfrm>
          <a:ln w="12700"/>
        </p:spPr>
        <p:txBody>
          <a:bodyPr/>
          <a:lstStyle/>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Method	Description</a:t>
            </a:r>
          </a:p>
          <a:p>
            <a:pPr marL="2628900" marR="0" indent="-26289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GetProducts</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A static method that returns a List&lt;&gt; of Product objects from the Products file.</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900"/>
              </a:spcAft>
              <a:tabLst>
                <a:tab pos="914400" algn="l"/>
                <a:tab pos="2057400" algn="l"/>
                <a:tab pos="914400" algn="l"/>
              </a:tabLst>
            </a:pPr>
            <a:r>
              <a:rPr lang="en-US" sz="1600" b="1" dirty="0" err="1">
                <a:solidFill>
                  <a:srgbClr val="000000"/>
                </a:solidFill>
                <a:effectLst/>
                <a:latin typeface="Courier New" panose="02070309020205020404" pitchFamily="49" charset="0"/>
                <a:ea typeface="Times New Roman" panose="02020603050405020304" pitchFamily="18" charset="0"/>
              </a:rPr>
              <a:t>SaveProducts</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list</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 static method that writes the products in the specified List&lt;&gt; of Product objects to the Products file.</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E216A21-A07F-4527-8807-0BD24964F3B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D45BF2B-5EFD-4F83-9012-EE93C5D0DCA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1497DBC-24C8-47F5-A0E3-EAECC8A399A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2820470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902FB5-61AF-48F3-9B90-72BD2FDF204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Validator class</a:t>
            </a:r>
            <a:endParaRPr lang="en-US" dirty="0"/>
          </a:p>
        </p:txBody>
      </p:sp>
      <p:sp>
        <p:nvSpPr>
          <p:cNvPr id="8" name="Text Placeholder 7">
            <a:extLst>
              <a:ext uri="{FF2B5EF4-FFF2-40B4-BE49-F238E27FC236}">
                <a16:creationId xmlns:a16="http://schemas.microsoft.com/office/drawing/2014/main" id="{B11ED96F-29B8-4D96-92BB-38D556AFDCFD}"/>
              </a:ext>
            </a:extLst>
          </p:cNvPr>
          <p:cNvSpPr>
            <a:spLocks noGrp="1"/>
          </p:cNvSpPr>
          <p:nvPr>
            <p:ph type="body" sz="quarter" idx="15"/>
          </p:nvPr>
        </p:nvSpPr>
        <p:spPr>
          <a:xfrm>
            <a:off x="1295400" y="1066800"/>
            <a:ext cx="7086600" cy="4953000"/>
          </a:xfrm>
          <a:ln w="12700"/>
        </p:spPr>
        <p:txBody>
          <a:bodyPr/>
          <a:lstStyle/>
          <a:p>
            <a:pPr marL="0" marR="0">
              <a:spcBef>
                <a:spcPts val="600"/>
              </a:spcBef>
              <a:spcAft>
                <a:spcPts val="600"/>
              </a:spcAft>
              <a:tabLst>
                <a:tab pos="3084513" algn="l"/>
                <a:tab pos="34290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3086100" marR="0" indent="-30861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LineEnd</a:t>
            </a:r>
            <a:r>
              <a:rPr lang="en-US" sz="2000" dirty="0">
                <a:solidFill>
                  <a:srgbClr val="000000"/>
                </a:solidFill>
                <a:effectLst/>
                <a:latin typeface="Times New Roman" panose="02020603050405020304" pitchFamily="18" charset="0"/>
                <a:ea typeface="Times New Roman" panose="02020603050405020304" pitchFamily="18" charset="0"/>
              </a:rPr>
              <a:t>			A static string that contains the delimiter that’s added to the end of an error message. The default is “\n”.</a:t>
            </a:r>
            <a:endParaRPr lang="en-US" sz="2000" dirty="0">
              <a:effectLst/>
              <a:latin typeface="Times New Roman" panose="02020603050405020304" pitchFamily="18" charset="0"/>
              <a:ea typeface="Times New Roman" panose="02020603050405020304" pitchFamily="18" charset="0"/>
            </a:endParaRPr>
          </a:p>
          <a:p>
            <a:pPr marL="0" marR="0">
              <a:spcBef>
                <a:spcPts val="600"/>
              </a:spcBef>
              <a:spcAft>
                <a:spcPts val="600"/>
              </a:spcAft>
              <a:tabLst>
                <a:tab pos="3084513" algn="l"/>
                <a:tab pos="34290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Static method	Returns an error message…</a:t>
            </a:r>
          </a:p>
          <a:p>
            <a:pPr marL="3086100" marR="0" indent="-3086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IsPresent</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value, name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If the value that’s passed to it is an empty string.</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IsInt32(</a:t>
            </a:r>
            <a:r>
              <a:rPr lang="en-US" sz="1600" dirty="0">
                <a:solidFill>
                  <a:srgbClr val="000000"/>
                </a:solidFill>
                <a:effectLst/>
                <a:latin typeface="Courier New" panose="02070309020205020404" pitchFamily="49" charset="0"/>
                <a:ea typeface="Times New Roman" panose="02020603050405020304" pitchFamily="18" charset="0"/>
              </a:rPr>
              <a:t>value, name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If the value that’s passed to it isn’t an integer. </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IsDecimal</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value, name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If the value that’s passed to it isn’t a decimal.</a:t>
            </a:r>
            <a:endParaRPr lang="en-US" sz="2000"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800100" algn="l"/>
                <a:tab pos="3084513" algn="l"/>
                <a:tab pos="3429000" algn="l"/>
              </a:tabLst>
            </a:pPr>
            <a:r>
              <a:rPr lang="en-US" sz="1600" b="1" dirty="0" err="1">
                <a:solidFill>
                  <a:srgbClr val="000000"/>
                </a:solidFill>
                <a:effectLst/>
                <a:latin typeface="Courier New" panose="02070309020205020404" pitchFamily="49" charset="0"/>
                <a:ea typeface="Times New Roman" panose="02020603050405020304" pitchFamily="18" charset="0"/>
              </a:rPr>
              <a:t>IsWithinRange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value,</a:t>
            </a:r>
            <a:r>
              <a:rPr lang="en-US" sz="2000" dirty="0">
                <a:solidFill>
                  <a:srgbClr val="000000"/>
                </a:solidFill>
                <a:effectLst/>
                <a:latin typeface="Times New Roman" panose="02020603050405020304" pitchFamily="18" charset="0"/>
                <a:ea typeface="Times New Roman" panose="02020603050405020304" pitchFamily="18" charset="0"/>
              </a:rPr>
              <a:t>	If the value that’s passed to it isn’t </a:t>
            </a:r>
            <a:br>
              <a:rPr lang="en-US" sz="1800" dirty="0">
                <a:solidFill>
                  <a:srgbClr val="000000"/>
                </a:solidFill>
                <a:effectLst/>
                <a:latin typeface="Times New Roman" panose="02020603050405020304" pitchFamily="18" charset="0"/>
                <a:ea typeface="Times New Roman" panose="02020603050405020304" pitchFamily="18" charset="0"/>
              </a:rPr>
            </a:br>
            <a:r>
              <a:rPr lang="en-US" sz="1600" dirty="0">
                <a:solidFill>
                  <a:srgbClr val="000000"/>
                </a:solidFill>
                <a:effectLst/>
                <a:latin typeface="Courier New" panose="02070309020205020404" pitchFamily="49" charset="0"/>
                <a:ea typeface="Times New Roman" panose="02020603050405020304" pitchFamily="18" charset="0"/>
              </a:rPr>
              <a:t>    name,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rPr>
              <a:t>min, max</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within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specified range.</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44D4168-9594-481B-8800-17871F3E234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153A0E2-E190-49B1-BE51-7E5F24611A8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0522F83-52ED-49FA-A917-ECE2088AA24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898311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C714-AF6F-442D-8748-BA53E5EECB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Product Maintenance form (part 1)</a:t>
            </a:r>
            <a:endParaRPr lang="en-US" dirty="0"/>
          </a:p>
        </p:txBody>
      </p:sp>
      <p:sp>
        <p:nvSpPr>
          <p:cNvPr id="3" name="Text Placeholder 2">
            <a:extLst>
              <a:ext uri="{FF2B5EF4-FFF2-40B4-BE49-F238E27FC236}">
                <a16:creationId xmlns:a16="http://schemas.microsoft.com/office/drawing/2014/main" id="{119DE2B7-A13A-4745-B8A7-50961398C6F6}"/>
              </a:ext>
            </a:extLst>
          </p:cNvPr>
          <p:cNvSpPr>
            <a:spLocks noGrp="1"/>
          </p:cNvSpPr>
          <p:nvPr>
            <p:ph type="body" sz="quarter" idx="13"/>
          </p:nvPr>
        </p:nvSpPr>
        <p:spPr>
          <a:xfrm>
            <a:off x="838200" y="10668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frmProductMain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frmProductMain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List&lt;Product&gt; products = null;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frmProductMain_Load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products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ProductDB.GetProducts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FillProductListBox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FillProductListBox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lstProducts.Items.Clear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foreach (Product p in products)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lstProducts.Items.Add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A811821A-6F8A-4A82-A00F-F8FAA55CABB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5676DB2-2FF2-49E5-802D-DBA1791B70D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5BCBF1F-F2A5-4DB5-85B7-75FC38F32FA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2674470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4428-B09B-4938-AEAE-6CAA0FC4026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Product Maintenance form (part 2)</a:t>
            </a:r>
            <a:endParaRPr lang="en-US" dirty="0"/>
          </a:p>
        </p:txBody>
      </p:sp>
      <p:sp>
        <p:nvSpPr>
          <p:cNvPr id="3" name="Text Placeholder 2">
            <a:extLst>
              <a:ext uri="{FF2B5EF4-FFF2-40B4-BE49-F238E27FC236}">
                <a16:creationId xmlns:a16="http://schemas.microsoft.com/office/drawing/2014/main" id="{7E53CCC7-EAE9-4BE7-8B71-55C093C6A26C}"/>
              </a:ext>
            </a:extLst>
          </p:cNvPr>
          <p:cNvSpPr>
            <a:spLocks noGrp="1"/>
          </p:cNvSpPr>
          <p:nvPr>
            <p:ph type="body" sz="quarter" idx="13"/>
          </p:nvPr>
        </p:nvSpPr>
        <p:spPr>
          <a:xfrm>
            <a:off x="838200" y="10668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btnAdd_Click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frmNewProduct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newProductForm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frmNewProduct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newProductForm.GetNewProduct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(product != null)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ProductDB.SaveProducts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FillProductListBox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btnDelete_Click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int i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lstProducts.SelectedIndex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(i != -1)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products[i];</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 "Are you sure you want to delete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endParaRPr lang="en-US" sz="1400" dirty="0"/>
          </a:p>
        </p:txBody>
      </p:sp>
      <p:sp>
        <p:nvSpPr>
          <p:cNvPr id="4" name="Date Placeholder 3">
            <a:extLst>
              <a:ext uri="{FF2B5EF4-FFF2-40B4-BE49-F238E27FC236}">
                <a16:creationId xmlns:a16="http://schemas.microsoft.com/office/drawing/2014/main" id="{E26CF3A3-4D7B-438D-AA45-6CEC2271A90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BF2AFA6-9F02-40DE-AA20-F27251FC998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D10E1A8-E51A-41A7-A96B-69E51AA242F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578778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45F9-0CEF-4EA4-A5E0-4D88D06EAC3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Product Maintenance form (part 3)</a:t>
            </a:r>
            <a:endParaRPr lang="en-US" dirty="0"/>
          </a:p>
        </p:txBody>
      </p:sp>
      <p:sp>
        <p:nvSpPr>
          <p:cNvPr id="3" name="Text Placeholder 2">
            <a:extLst>
              <a:ext uri="{FF2B5EF4-FFF2-40B4-BE49-F238E27FC236}">
                <a16:creationId xmlns:a16="http://schemas.microsoft.com/office/drawing/2014/main" id="{D2A3D019-3132-4E83-B056-B8D06C0D69BF}"/>
              </a:ext>
            </a:extLst>
          </p:cNvPr>
          <p:cNvSpPr>
            <a:spLocks noGrp="1"/>
          </p:cNvSpPr>
          <p:nvPr>
            <p:ph type="body" sz="quarter" idx="13"/>
          </p:nvPr>
        </p:nvSpPr>
        <p:spPr>
          <a:xfrm>
            <a:off x="838200" y="10668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button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(message, "Confirm Delete",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products.Remove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ProductDB.SaveProducts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FillProductListBox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909E5139-0249-4BBD-9F1B-18188FA502A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73872FD-C7DC-4410-B421-85C712BC9A7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8FB9655-FB8A-4BD8-B417-F8EDE7D310E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271966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D7700D-F790-4E5E-B402-0092E93B584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architecture of a three-layered application</a:t>
            </a:r>
            <a:endParaRPr lang="en-US" dirty="0"/>
          </a:p>
        </p:txBody>
      </p:sp>
      <p:pic>
        <p:nvPicPr>
          <p:cNvPr id="9" name="Content Placeholder 8" descr="Refer to page 375 in textbook">
            <a:extLst>
              <a:ext uri="{FF2B5EF4-FFF2-40B4-BE49-F238E27FC236}">
                <a16:creationId xmlns:a16="http://schemas.microsoft.com/office/drawing/2014/main" id="{B1725DC6-16C8-4E62-AFAA-7CBB3EFDE6AC}"/>
              </a:ext>
            </a:extLst>
          </p:cNvPr>
          <p:cNvPicPr>
            <a:picLocks noGrp="1" noChangeAspect="1"/>
          </p:cNvPicPr>
          <p:nvPr>
            <p:ph sz="quarter" idx="13"/>
          </p:nvPr>
        </p:nvPicPr>
        <p:blipFill>
          <a:blip r:embed="rId2"/>
          <a:stretch>
            <a:fillRect/>
          </a:stretch>
        </p:blipFill>
        <p:spPr>
          <a:xfrm>
            <a:off x="1219200" y="1060498"/>
            <a:ext cx="4413887" cy="4737003"/>
          </a:xfrm>
          <a:prstGeom prst="rect">
            <a:avLst/>
          </a:prstGeom>
        </p:spPr>
      </p:pic>
      <p:sp>
        <p:nvSpPr>
          <p:cNvPr id="4" name="Date Placeholder 3">
            <a:extLst>
              <a:ext uri="{FF2B5EF4-FFF2-40B4-BE49-F238E27FC236}">
                <a16:creationId xmlns:a16="http://schemas.microsoft.com/office/drawing/2014/main" id="{E6FAAD14-6F5C-4F5C-9F7F-C7B1E06F249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4D3B847-4F9C-4E7C-A725-1F2C6F18A73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4D711DB-D8CD-405C-86B2-B017ADB06EB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520272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BC31-9E36-4909-9E40-85B6002E9CF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New Product form (part 1)</a:t>
            </a:r>
            <a:endParaRPr lang="en-US" dirty="0"/>
          </a:p>
        </p:txBody>
      </p:sp>
      <p:sp>
        <p:nvSpPr>
          <p:cNvPr id="3" name="Text Placeholder 2">
            <a:extLst>
              <a:ext uri="{FF2B5EF4-FFF2-40B4-BE49-F238E27FC236}">
                <a16:creationId xmlns:a16="http://schemas.microsoft.com/office/drawing/2014/main" id="{71139E0A-7F12-483C-A27C-685FE3F396D2}"/>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frmNewProduct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frmNewProduct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Product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null;</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Product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GetNewProduct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this.ShowDialog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return product;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btnSave_Click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product = new Product(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txtPrice.Text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BB298D18-768D-4FF6-8EDA-D8D2398F115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4A79C40-D64B-408E-84C6-7705706B198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0F67FF0-D6B9-431B-94B3-CA19AB07977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440832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93AC-608B-4480-A2E0-7FE97A2C872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New Product form (part 2)</a:t>
            </a:r>
            <a:endParaRPr lang="en-US" dirty="0"/>
          </a:p>
        </p:txBody>
      </p:sp>
      <p:sp>
        <p:nvSpPr>
          <p:cNvPr id="3" name="Text Placeholder 2">
            <a:extLst>
              <a:ext uri="{FF2B5EF4-FFF2-40B4-BE49-F238E27FC236}">
                <a16:creationId xmlns:a16="http://schemas.microsoft.com/office/drawing/2014/main" id="{34847331-0A69-4530-A1F5-30DC9AE0FB7E}"/>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bool success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txtCode.Tag.ToString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Validator.IsDecimal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txtPrice.Text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txtPrice.Tag.ToString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success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return success;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btnCancel_Click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BCFF34C2-600B-49C3-AB0E-FA2DDCAF873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4C118AC-F934-4DA3-A48F-B7D33515CD7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C2B5D06-1027-4B23-ADEB-71585BE9418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2511999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FDB1-D0AC-44F7-873D-D74ECEE8175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Validator class (part 1)</a:t>
            </a:r>
            <a:endParaRPr lang="en-US" dirty="0"/>
          </a:p>
        </p:txBody>
      </p:sp>
      <p:sp>
        <p:nvSpPr>
          <p:cNvPr id="3" name="Text Placeholder 2">
            <a:extLst>
              <a:ext uri="{FF2B5EF4-FFF2-40B4-BE49-F238E27FC236}">
                <a16:creationId xmlns:a16="http://schemas.microsoft.com/office/drawing/2014/main" id="{334B8841-CD4E-40D3-B0D3-03CB144CBADC}"/>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static class Validator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7E514A62-4E80-42E0-8BE4-03EC63E4EAA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602E62C-5741-4815-8EC3-F9AFF35A3EE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361427-CEAF-4AE1-9B75-8B93E3914F9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2848802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DB65-3787-4F10-BED4-478A8ADEC13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Validator class (part 2)</a:t>
            </a:r>
            <a:endParaRPr lang="en-US" dirty="0"/>
          </a:p>
        </p:txBody>
      </p:sp>
      <p:sp>
        <p:nvSpPr>
          <p:cNvPr id="3" name="Text Placeholder 2">
            <a:extLst>
              <a:ext uri="{FF2B5EF4-FFF2-40B4-BE49-F238E27FC236}">
                <a16:creationId xmlns:a16="http://schemas.microsoft.com/office/drawing/2014/main" id="{5AE1D0CD-0B3D-476D-B38F-7BC3DA3DAE51}"/>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IsPresent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value, string name)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(value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name + " is a required field."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msg;</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IsDecimal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value, string name)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Decimal.TryParse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(value, out _))</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name + " must be a valid decimal value."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msg;</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B8BEBD91-8A40-4341-BE22-5B0BC782D0B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66B8C20-7735-4735-A08F-25137972686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AD6051C-AD30-453E-A8BE-12A590B454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489046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858F-3F95-4449-BA88-C13F7CF8B33F}"/>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coding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auto-implemented property</a:t>
            </a:r>
            <a:endParaRPr lang="en-US" dirty="0"/>
          </a:p>
        </p:txBody>
      </p:sp>
      <p:sp>
        <p:nvSpPr>
          <p:cNvPr id="3" name="Text Placeholder 2">
            <a:extLst>
              <a:ext uri="{FF2B5EF4-FFF2-40B4-BE49-F238E27FC236}">
                <a16:creationId xmlns:a16="http://schemas.microsoft.com/office/drawing/2014/main" id="{FF934C5C-288C-4D8B-B28A-A730A199E6AB}"/>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type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PropertyName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set;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value]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auto-implemented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both get and set accessors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 { get; set;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auto-implemented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get accessor and an initial value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 { get; } = "C#";</a:t>
            </a:r>
          </a:p>
          <a:p>
            <a:endParaRPr lang="en-US" sz="2400" dirty="0"/>
          </a:p>
        </p:txBody>
      </p:sp>
      <p:sp>
        <p:nvSpPr>
          <p:cNvPr id="4" name="Date Placeholder 3">
            <a:extLst>
              <a:ext uri="{FF2B5EF4-FFF2-40B4-BE49-F238E27FC236}">
                <a16:creationId xmlns:a16="http://schemas.microsoft.com/office/drawing/2014/main" id="{2A810F73-F935-4104-A0F9-F101EF61002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4B74082-C7B8-4E72-9987-858EE3D835B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7D62402-4EC7-48E5-92D0-CE615B9C15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2837317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B221-D9EB-4A2C-AD03-4FF393F1BAD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sets the value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an auto-implemented property</a:t>
            </a:r>
            <a:endParaRPr lang="en-US" dirty="0"/>
          </a:p>
        </p:txBody>
      </p:sp>
      <p:sp>
        <p:nvSpPr>
          <p:cNvPr id="3" name="Text Placeholder 2">
            <a:extLst>
              <a:ext uri="{FF2B5EF4-FFF2-40B4-BE49-F238E27FC236}">
                <a16:creationId xmlns:a16="http://schemas.microsoft.com/office/drawing/2014/main" id="{11D0F3DA-DC07-48FA-BEEE-99DEBC726A3F}"/>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txtProductCode.Text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gets the value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an auto-implemented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2400" dirty="0"/>
          </a:p>
        </p:txBody>
      </p:sp>
      <p:sp>
        <p:nvSpPr>
          <p:cNvPr id="4" name="Date Placeholder 3">
            <a:extLst>
              <a:ext uri="{FF2B5EF4-FFF2-40B4-BE49-F238E27FC236}">
                <a16:creationId xmlns:a16="http://schemas.microsoft.com/office/drawing/2014/main" id="{0FAA5BFE-9483-4A76-A88E-5D3AA793B38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3D59C89-5379-4169-A71C-D18C06FF5D6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19748B9-4C81-4453-92ED-49211AF0459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183865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BDCC-CCD6-4B72-8ED2-DE6D8494506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auto-implemented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an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init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-only setter (C# 9.0 and later)</a:t>
            </a:r>
            <a:endParaRPr lang="en-US" dirty="0"/>
          </a:p>
        </p:txBody>
      </p:sp>
      <p:sp>
        <p:nvSpPr>
          <p:cNvPr id="3" name="Text Placeholder 2">
            <a:extLst>
              <a:ext uri="{FF2B5EF4-FFF2-40B4-BE49-F238E27FC236}">
                <a16:creationId xmlns:a16="http://schemas.microsoft.com/office/drawing/2014/main" id="{F7DE0E57-8006-46D4-8AC9-551CB419159A}"/>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 { get;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uses an object-initializer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set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init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-only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product2 = new Product { Code = "C#" };</a:t>
            </a:r>
          </a:p>
          <a:p>
            <a:endParaRPr lang="en-US" sz="1600" dirty="0"/>
          </a:p>
        </p:txBody>
      </p:sp>
      <p:sp>
        <p:nvSpPr>
          <p:cNvPr id="4" name="Date Placeholder 3">
            <a:extLst>
              <a:ext uri="{FF2B5EF4-FFF2-40B4-BE49-F238E27FC236}">
                <a16:creationId xmlns:a16="http://schemas.microsoft.com/office/drawing/2014/main" id="{719A5E00-3278-4A56-8C39-1C6ACEDABE2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D8135E0-406B-4791-BB6A-FCA9EB2F963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4DB1FD5-AF77-401B-973A-7B2347F49DF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939276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00-7C68-4E7B-8D06-3244F53C97D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read-only property</a:t>
            </a:r>
            <a:endParaRPr lang="en-US" dirty="0"/>
          </a:p>
        </p:txBody>
      </p:sp>
      <p:sp>
        <p:nvSpPr>
          <p:cNvPr id="3" name="Text Placeholder 2">
            <a:extLst>
              <a:ext uri="{FF2B5EF4-FFF2-40B4-BE49-F238E27FC236}">
                <a16:creationId xmlns:a16="http://schemas.microsoft.com/office/drawing/2014/main" id="{64B3FC39-CF40-4A18-84F3-B06E3AAFA38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property using an expression body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611C6B6-3284-4B6D-A7D1-55125814A70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691BD28-76D8-4ADF-AFD2-F52FF1F451D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9DE42A2-86C6-4620-B526-87BB23D26F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2557115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C736-9BE6-4AA0-A48E-200BD981873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read/write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 private instance variable</a:t>
            </a:r>
            <a:endParaRPr lang="en-US" dirty="0"/>
          </a:p>
        </p:txBody>
      </p:sp>
      <p:sp>
        <p:nvSpPr>
          <p:cNvPr id="3" name="Text Placeholder 2">
            <a:extLst>
              <a:ext uri="{FF2B5EF4-FFF2-40B4-BE49-F238E27FC236}">
                <a16:creationId xmlns:a16="http://schemas.microsoft.com/office/drawing/2014/main" id="{D6EE3717-1F66-471E-9EB7-05403CE874E0}"/>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Code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 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property using expression-bodied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get and set accessors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 =&gt;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 =&gt; code = 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1371600" algn="l"/>
              </a:tabLst>
            </a:pPr>
            <a:r>
              <a:rPr lang="en-US" sz="1600" b="1" dirty="0">
                <a:effectLst/>
                <a:highlight>
                  <a:srgbClr val="00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991461F4-D5CC-4115-940D-F28D0132FE9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AB0D1CE-E449-4162-89A1-C43AB52020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6D5E9EE-A220-4EFD-BC2A-340EFD9A841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2854347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8F75-8D77-44ED-9479-A62813A321F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returns the value of an expression</a:t>
            </a:r>
            <a:endParaRPr lang="en-US" dirty="0"/>
          </a:p>
        </p:txBody>
      </p:sp>
      <p:sp>
        <p:nvSpPr>
          <p:cNvPr id="3" name="Text Placeholder 2">
            <a:extLst>
              <a:ext uri="{FF2B5EF4-FFF2-40B4-BE49-F238E27FC236}">
                <a16:creationId xmlns:a16="http://schemas.microsoft.com/office/drawing/2014/main" id="{349F8A5C-04A8-4481-9FEF-1598191A3FB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method using an expression body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endParaRPr lang="en-US" sz="1400" dirty="0"/>
          </a:p>
        </p:txBody>
      </p:sp>
      <p:sp>
        <p:nvSpPr>
          <p:cNvPr id="4" name="Date Placeholder 3">
            <a:extLst>
              <a:ext uri="{FF2B5EF4-FFF2-40B4-BE49-F238E27FC236}">
                <a16:creationId xmlns:a16="http://schemas.microsoft.com/office/drawing/2014/main" id="{8B5BB32F-C15D-47A0-8C5B-7876089EAAB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B2046F7-46E6-47A0-AC1C-B3B42068394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DB00258-37F4-4ED7-9CC5-C10B30F8F40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214951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A9742D-162F-41B7-B025-C28BB5A6669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members of a Product class (part 1)</a:t>
            </a:r>
            <a:endParaRPr lang="en-US" dirty="0"/>
          </a:p>
        </p:txBody>
      </p:sp>
      <p:sp>
        <p:nvSpPr>
          <p:cNvPr id="8" name="Text Placeholder 7">
            <a:extLst>
              <a:ext uri="{FF2B5EF4-FFF2-40B4-BE49-F238E27FC236}">
                <a16:creationId xmlns:a16="http://schemas.microsoft.com/office/drawing/2014/main" id="{C8A1BEAF-5EE9-41DA-B5D0-7144EBFE6019}"/>
              </a:ext>
            </a:extLst>
          </p:cNvPr>
          <p:cNvSpPr>
            <a:spLocks noGrp="1"/>
          </p:cNvSpPr>
          <p:nvPr>
            <p:ph type="body" sz="quarter" idx="15"/>
          </p:nvPr>
        </p:nvSpPr>
        <p:spPr>
          <a:xfrm>
            <a:off x="1295400" y="1143000"/>
            <a:ext cx="7162800" cy="4800600"/>
          </a:xfrm>
          <a:ln w="12700"/>
        </p:spPr>
        <p:txBody>
          <a:bodyPr/>
          <a:lstStyle/>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Properties	Description</a:t>
            </a:r>
          </a:p>
          <a:p>
            <a:pPr marL="2628900" marR="0" indent="-2628900">
              <a:spcBef>
                <a:spcPts val="3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Code</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 string that contains a code that uniquely identifies each product. </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Description</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 string that contains a description of the product.</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Price</a:t>
            </a:r>
            <a:r>
              <a:rPr lang="en-US" sz="2000" dirty="0">
                <a:solidFill>
                  <a:srgbClr val="000000"/>
                </a:solidFill>
                <a:effectLst/>
                <a:latin typeface="Times New Roman" panose="02020603050405020304" pitchFamily="18" charset="0"/>
                <a:ea typeface="Times New Roman" panose="02020603050405020304" pitchFamily="18" charset="0"/>
              </a:rPr>
              <a:t>				A decimal that contains the product’s price. </a:t>
            </a:r>
            <a:endParaRPr lang="en-US" sz="2000" dirty="0">
              <a:effectLst/>
              <a:latin typeface="Times New Roman" panose="02020603050405020304" pitchFamily="18" charset="0"/>
              <a:ea typeface="Times New Roman" panose="02020603050405020304" pitchFamily="18" charset="0"/>
            </a:endParaRPr>
          </a:p>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Method	Description</a:t>
            </a:r>
          </a:p>
          <a:p>
            <a:pPr marL="2628900" marR="0" indent="-2628900">
              <a:spcBef>
                <a:spcPts val="3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GetDisplayText</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err="1">
                <a:solidFill>
                  <a:srgbClr val="000000"/>
                </a:solidFill>
                <a:effectLst/>
                <a:latin typeface="Courier New" panose="02070309020205020404" pitchFamily="49" charset="0"/>
                <a:ea typeface="Times New Roman" panose="02020603050405020304" pitchFamily="18" charset="0"/>
              </a:rPr>
              <a:t>sep</a:t>
            </a: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Returns a string that contains the code, description, and price in a displayable format. The </a:t>
            </a:r>
            <a:r>
              <a:rPr lang="en-US" sz="2000" i="1" dirty="0" err="1">
                <a:solidFill>
                  <a:srgbClr val="000000"/>
                </a:solidFill>
                <a:effectLst/>
                <a:latin typeface="Times New Roman" panose="02020603050405020304" pitchFamily="18" charset="0"/>
                <a:ea typeface="Times New Roman" panose="02020603050405020304" pitchFamily="18" charset="0"/>
              </a:rPr>
              <a:t>sep</a:t>
            </a:r>
            <a:r>
              <a:rPr lang="en-US" sz="2000" dirty="0">
                <a:solidFill>
                  <a:srgbClr val="000000"/>
                </a:solidFill>
                <a:effectLst/>
                <a:latin typeface="Times New Roman" panose="02020603050405020304" pitchFamily="18" charset="0"/>
                <a:ea typeface="Times New Roman" panose="02020603050405020304" pitchFamily="18" charset="0"/>
              </a:rPr>
              <a:t> parameter is a string that’s used to separate the elements. It’s typically set to a tab or new line character.</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2C8F798-61B1-4E71-B434-E79E79F30C7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BD84870-7EA3-4E79-9638-EF59CE80B0C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657ECE6-E0D9-4D5D-9C89-5454CA5CC85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883413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81BB-186D-4295-9986-EB5D0409B50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executes a single statement</a:t>
            </a:r>
            <a:endParaRPr lang="en-US" dirty="0"/>
          </a:p>
        </p:txBody>
      </p:sp>
      <p:sp>
        <p:nvSpPr>
          <p:cNvPr id="3" name="Text Placeholder 2">
            <a:extLst>
              <a:ext uri="{FF2B5EF4-FFF2-40B4-BE49-F238E27FC236}">
                <a16:creationId xmlns:a16="http://schemas.microsoft.com/office/drawing/2014/main" id="{BF09DA00-C175-438A-80BD-07B368ED9BA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DisplayProduct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("Code: " + code + "\n"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"Price: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"Description: " + description, "Product");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method using an expression body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DisplayProduct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("Code: " + code + "\n"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"Price: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"\n"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"Description: " + description, "Product");</a:t>
            </a:r>
          </a:p>
          <a:p>
            <a:endParaRPr lang="en-US" sz="1400" dirty="0"/>
          </a:p>
        </p:txBody>
      </p:sp>
      <p:sp>
        <p:nvSpPr>
          <p:cNvPr id="4" name="Date Placeholder 3">
            <a:extLst>
              <a:ext uri="{FF2B5EF4-FFF2-40B4-BE49-F238E27FC236}">
                <a16:creationId xmlns:a16="http://schemas.microsoft.com/office/drawing/2014/main" id="{55ECCA3C-AA3C-403D-B922-DF36881C7E0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DC63CFD-1D57-4BD0-AA3A-E085EE3BAB4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AA73B57-5B02-4973-AD18-B045C71B88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1859372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BE37-41A8-4475-843A-7553E0CBC6B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2400" b="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constructor that has </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one parameter</a:t>
            </a:r>
            <a:endParaRPr lang="en-US" dirty="0"/>
          </a:p>
        </p:txBody>
      </p:sp>
      <p:sp>
        <p:nvSpPr>
          <p:cNvPr id="3" name="Text Placeholder 2">
            <a:extLst>
              <a:ext uri="{FF2B5EF4-FFF2-40B4-BE49-F238E27FC236}">
                <a16:creationId xmlns:a16="http://schemas.microsoft.com/office/drawing/2014/main" id="{4B11C277-1341-4CDA-9736-D607F06A3CC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code;    // set other properties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to default values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constructor using an expression body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code;</a:t>
            </a:r>
          </a:p>
          <a:p>
            <a:endParaRPr lang="en-US" sz="1400" dirty="0"/>
          </a:p>
        </p:txBody>
      </p:sp>
      <p:sp>
        <p:nvSpPr>
          <p:cNvPr id="4" name="Date Placeholder 3">
            <a:extLst>
              <a:ext uri="{FF2B5EF4-FFF2-40B4-BE49-F238E27FC236}">
                <a16:creationId xmlns:a16="http://schemas.microsoft.com/office/drawing/2014/main" id="{5CB768D2-4837-41DB-B255-C163F8F49A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221E943-1C7A-49D4-A0F2-B883EB7E7C2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7B94166-F84B-4F65-9C8A-70206F9B631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2954081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905D-8983-4D0C-81DB-1917D248280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constructor with three parameters</a:t>
            </a:r>
            <a:endParaRPr lang="en-US" dirty="0"/>
          </a:p>
        </p:txBody>
      </p:sp>
      <p:sp>
        <p:nvSpPr>
          <p:cNvPr id="3" name="Text Placeholder 2">
            <a:extLst>
              <a:ext uri="{FF2B5EF4-FFF2-40B4-BE49-F238E27FC236}">
                <a16:creationId xmlns:a16="http://schemas.microsoft.com/office/drawing/2014/main" id="{D8743813-C10D-4EFF-B35F-165C6CD2A6F2}"/>
              </a:ext>
            </a:extLst>
          </p:cNvPr>
          <p:cNvSpPr>
            <a:spLocks noGrp="1"/>
          </p:cNvSpPr>
          <p:nvPr>
            <p:ph type="body" sz="quarter" idx="13"/>
          </p:nvPr>
        </p:nvSpPr>
        <p:spPr>
          <a:xfrm>
            <a:off x="838200" y="10668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string description, decimal price)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code;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constructor using an expression body with a tuple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string description, decimal price) =&gt;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description, price);</a:t>
            </a:r>
          </a:p>
          <a:p>
            <a:endParaRPr lang="en-US" sz="1400" dirty="0"/>
          </a:p>
        </p:txBody>
      </p:sp>
      <p:sp>
        <p:nvSpPr>
          <p:cNvPr id="4" name="Date Placeholder 3">
            <a:extLst>
              <a:ext uri="{FF2B5EF4-FFF2-40B4-BE49-F238E27FC236}">
                <a16:creationId xmlns:a16="http://schemas.microsoft.com/office/drawing/2014/main" id="{BA22E165-7F62-4DDE-B324-6BF682907D0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4797E77-BD39-4B74-8D20-3B1C244901D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152C0AE-470D-4AEA-B7A3-4541603975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23516323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C7B9-AAD2-4E84-B239-0BDD55C5073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tests an object’s type and property (C# 6.0 and earlier)</a:t>
            </a:r>
            <a:endParaRPr lang="en-US" dirty="0"/>
          </a:p>
        </p:txBody>
      </p:sp>
      <p:sp>
        <p:nvSpPr>
          <p:cNvPr id="3" name="Text Placeholder 2">
            <a:extLst>
              <a:ext uri="{FF2B5EF4-FFF2-40B4-BE49-F238E27FC236}">
                <a16:creationId xmlns:a16="http://schemas.microsoft.com/office/drawing/2014/main" id="{5FCCED20-393D-4CCF-A79F-CC9599910308}"/>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public static decimal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(Object o)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.0m;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o.GetType</a:t>
            </a:r>
            <a:r>
              <a:rPr lang="en-US" sz="1600" b="1" dirty="0">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typeof</a:t>
            </a:r>
            <a:r>
              <a:rPr lang="en-US" sz="1600" b="1" dirty="0">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Product p = (Product) o;</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".NET")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"Java")</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.2m;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86E73DB2-9F96-43FD-B7C8-6738BA77091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F91580B-A85A-4510-A12F-7A17885DB7F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5F92610-86D6-474A-B88F-20FEEBAA9AD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4140909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2364-9065-4A9F-8BCC-8165121D656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Methods that use pattern matching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 7.0 and later) (part 1)</a:t>
            </a:r>
            <a:endParaRPr lang="en-US" dirty="0"/>
          </a:p>
        </p:txBody>
      </p:sp>
      <p:sp>
        <p:nvSpPr>
          <p:cNvPr id="3" name="Text Placeholder 2">
            <a:extLst>
              <a:ext uri="{FF2B5EF4-FFF2-40B4-BE49-F238E27FC236}">
                <a16:creationId xmlns:a16="http://schemas.microsoft.com/office/drawing/2014/main" id="{C37945C2-F05D-45D8-B221-9DE38B750EEE}"/>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an if statement that tests an object’s type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(Object o)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 is Product 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".NET")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"Java")</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.2m;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763A8D1B-B728-4BC6-818D-6275371A995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2662A7B-C23B-4D08-9D13-3517235916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016F74E-7674-4C30-9D6B-128BAA399B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54</a:t>
            </a:fld>
            <a:endParaRPr lang="en-US" dirty="0">
              <a:solidFill>
                <a:schemeClr val="bg1"/>
              </a:solidFill>
            </a:endParaRPr>
          </a:p>
        </p:txBody>
      </p:sp>
    </p:spTree>
    <p:extLst>
      <p:ext uri="{BB962C8B-B14F-4D97-AF65-F5344CB8AC3E}">
        <p14:creationId xmlns:p14="http://schemas.microsoft.com/office/powerpoint/2010/main" val="2203165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6D14-4D35-4D5C-B83A-BA9E85BAE90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Methods that use pattern matching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 7.0 and later) (part 2)</a:t>
            </a:r>
            <a:endParaRPr lang="en-US" dirty="0"/>
          </a:p>
        </p:txBody>
      </p:sp>
      <p:sp>
        <p:nvSpPr>
          <p:cNvPr id="3" name="Text Placeholder 2">
            <a:extLst>
              <a:ext uri="{FF2B5EF4-FFF2-40B4-BE49-F238E27FC236}">
                <a16:creationId xmlns:a16="http://schemas.microsoft.com/office/drawing/2014/main" id="{3B5A18A1-3138-4835-BE8C-AA297102AFA9}"/>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switch statement that tests an object’s type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(Object o)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switch (o)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case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p when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".NET"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.1m;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case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p when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"Java"</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.2m;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default: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F0CE02BE-621F-4E94-BCD5-166ABF28F5D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3647B22-9788-40FA-BAE4-84B9E1DC4BD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93854FC-FE4A-461F-A421-810CDA7D419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55</a:t>
            </a:fld>
            <a:endParaRPr lang="en-US" dirty="0">
              <a:solidFill>
                <a:schemeClr val="bg1"/>
              </a:solidFill>
            </a:endParaRPr>
          </a:p>
        </p:txBody>
      </p:sp>
    </p:spTree>
    <p:extLst>
      <p:ext uri="{BB962C8B-B14F-4D97-AF65-F5344CB8AC3E}">
        <p14:creationId xmlns:p14="http://schemas.microsoft.com/office/powerpoint/2010/main" val="3288168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E411-57A2-45DE-A206-895749EA076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pattern that uses the not operator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 9.0 and later)</a:t>
            </a:r>
            <a:endParaRPr lang="en-US" dirty="0"/>
          </a:p>
        </p:txBody>
      </p:sp>
      <p:sp>
        <p:nvSpPr>
          <p:cNvPr id="3" name="Text Placeholder 2">
            <a:extLst>
              <a:ext uri="{FF2B5EF4-FFF2-40B4-BE49-F238E27FC236}">
                <a16:creationId xmlns:a16="http://schemas.microsoft.com/office/drawing/2014/main" id="{D2A0DB91-567C-401F-8C8F-2A160869D71A}"/>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if (o is not null) { // code to execute goes here }</a:t>
            </a:r>
          </a:p>
          <a:p>
            <a:endParaRPr lang="en-US" sz="1600" dirty="0"/>
          </a:p>
        </p:txBody>
      </p:sp>
      <p:sp>
        <p:nvSpPr>
          <p:cNvPr id="4" name="Date Placeholder 3">
            <a:extLst>
              <a:ext uri="{FF2B5EF4-FFF2-40B4-BE49-F238E27FC236}">
                <a16:creationId xmlns:a16="http://schemas.microsoft.com/office/drawing/2014/main" id="{C674B5CD-1878-4B7E-A634-F4AB55145C2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8AD691B-2A8D-4492-88F5-DCA76CC5307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48E170D-165D-4663-B1A9-ACE4793667C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56</a:t>
            </a:fld>
            <a:endParaRPr lang="en-US" dirty="0">
              <a:solidFill>
                <a:schemeClr val="bg1"/>
              </a:solidFill>
            </a:endParaRPr>
          </a:p>
        </p:txBody>
      </p:sp>
    </p:spTree>
    <p:extLst>
      <p:ext uri="{BB962C8B-B14F-4D97-AF65-F5344CB8AC3E}">
        <p14:creationId xmlns:p14="http://schemas.microsoft.com/office/powerpoint/2010/main" val="2266451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BD74-39CE-4231-BE74-119B70A13C7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of a property pattern</a:t>
            </a:r>
            <a:endParaRPr lang="en-US" dirty="0"/>
          </a:p>
        </p:txBody>
      </p:sp>
      <p:sp>
        <p:nvSpPr>
          <p:cNvPr id="3" name="Text Placeholder 2">
            <a:extLst>
              <a:ext uri="{FF2B5EF4-FFF2-40B4-BE49-F238E27FC236}">
                <a16:creationId xmlns:a16="http://schemas.microsoft.com/office/drawing/2014/main" id="{FA9EFD50-A384-4192-87F6-0D0BC6EA297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value[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value]...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uses a property pattern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test an object’s type and property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o) =&gt; o switch</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".NET" } =&gt; .1m,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"Java" } =&gt; .2m,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_ =&gt; .0m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A9F75581-165D-4853-8949-17BE11EB4A4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8FC9BF6-D988-40D2-B8BE-37A112B2473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87157AC-B12F-4718-BA2C-288F4415EC4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57</a:t>
            </a:fld>
            <a:endParaRPr lang="en-US" dirty="0">
              <a:solidFill>
                <a:schemeClr val="bg1"/>
              </a:solidFill>
            </a:endParaRPr>
          </a:p>
        </p:txBody>
      </p:sp>
    </p:spTree>
    <p:extLst>
      <p:ext uri="{BB962C8B-B14F-4D97-AF65-F5344CB8AC3E}">
        <p14:creationId xmlns:p14="http://schemas.microsoft.com/office/powerpoint/2010/main" val="726160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9B38-B224-4B9D-B8D0-5A38E914C57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tests two types of objects</a:t>
            </a:r>
            <a:endParaRPr lang="en-US" dirty="0"/>
          </a:p>
        </p:txBody>
      </p:sp>
      <p:sp>
        <p:nvSpPr>
          <p:cNvPr id="3" name="Text Placeholder 2">
            <a:extLst>
              <a:ext uri="{FF2B5EF4-FFF2-40B4-BE49-F238E27FC236}">
                <a16:creationId xmlns:a16="http://schemas.microsoft.com/office/drawing/2014/main" id="{98C0BC27-E957-43AE-83C8-51B077D2DF4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o) =&gt; o switch</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".NET" } =&gt; .1m,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"Java" } =&gt; .2m,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"Web" } =&gt; .3m,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"Mainframe"} =&gt; .4m,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Vendor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DiscountType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"Quantity"} =&gt; .2m,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Vendor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DiscountType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"Terms", Terms: 30 } =&gt; .3m,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_ =&gt; .0m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tests a specific type of object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 p) =&gt; p switch</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Category: ".NET" } =&gt; .1m,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Category: "Java" } =&gt; .2m,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_ =&gt; .0m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90DD9516-4951-4CD3-BC5F-658578A05EE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F5C8D4C-F22A-43B9-8D80-D6CA88F0927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86FB65C-6C26-4DF4-8933-F39514CDF7A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58</a:t>
            </a:fld>
            <a:endParaRPr lang="en-US" dirty="0">
              <a:solidFill>
                <a:schemeClr val="bg1"/>
              </a:solidFill>
            </a:endParaRPr>
          </a:p>
        </p:txBody>
      </p:sp>
    </p:spTree>
    <p:extLst>
      <p:ext uri="{BB962C8B-B14F-4D97-AF65-F5344CB8AC3E}">
        <p14:creationId xmlns:p14="http://schemas.microsoft.com/office/powerpoint/2010/main" val="2318212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ACA373-6129-45D3-B3A1-D6339970B62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Using Generate From Usage to generate a class</a:t>
            </a:r>
            <a:endParaRPr lang="en-US" dirty="0"/>
          </a:p>
        </p:txBody>
      </p:sp>
      <p:pic>
        <p:nvPicPr>
          <p:cNvPr id="9" name="Content Placeholder 8" descr="Refer to page 413 in textbook">
            <a:extLst>
              <a:ext uri="{FF2B5EF4-FFF2-40B4-BE49-F238E27FC236}">
                <a16:creationId xmlns:a16="http://schemas.microsoft.com/office/drawing/2014/main" id="{288C73C2-4F95-49AE-B9E2-988A3F11D631}"/>
              </a:ext>
            </a:extLst>
          </p:cNvPr>
          <p:cNvPicPr>
            <a:picLocks noGrp="1" noChangeAspect="1"/>
          </p:cNvPicPr>
          <p:nvPr>
            <p:ph sz="quarter" idx="13"/>
          </p:nvPr>
        </p:nvPicPr>
        <p:blipFill>
          <a:blip r:embed="rId2"/>
          <a:stretch>
            <a:fillRect/>
          </a:stretch>
        </p:blipFill>
        <p:spPr>
          <a:xfrm>
            <a:off x="1179282" y="1066800"/>
            <a:ext cx="6785436" cy="2060627"/>
          </a:xfrm>
          <a:prstGeom prst="rect">
            <a:avLst/>
          </a:prstGeom>
        </p:spPr>
      </p:pic>
      <p:sp>
        <p:nvSpPr>
          <p:cNvPr id="4" name="Date Placeholder 3">
            <a:extLst>
              <a:ext uri="{FF2B5EF4-FFF2-40B4-BE49-F238E27FC236}">
                <a16:creationId xmlns:a16="http://schemas.microsoft.com/office/drawing/2014/main" id="{F64FB316-6E10-4FC2-B9B9-B9BAB9C1626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6672C62-DB96-414F-A91C-AD0C572FE77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D7587AC-13D0-4A35-8CBD-A200CE32C56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59</a:t>
            </a:fld>
            <a:endParaRPr lang="en-US" dirty="0">
              <a:solidFill>
                <a:schemeClr val="bg1"/>
              </a:solidFill>
            </a:endParaRPr>
          </a:p>
        </p:txBody>
      </p:sp>
    </p:spTree>
    <p:extLst>
      <p:ext uri="{BB962C8B-B14F-4D97-AF65-F5344CB8AC3E}">
        <p14:creationId xmlns:p14="http://schemas.microsoft.com/office/powerpoint/2010/main" val="196822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40BD29-57B2-41BC-B206-1A7BC56EC46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members of a Product class (part 2)</a:t>
            </a:r>
            <a:endParaRPr lang="en-US" dirty="0"/>
          </a:p>
        </p:txBody>
      </p:sp>
      <p:sp>
        <p:nvSpPr>
          <p:cNvPr id="8" name="Text Placeholder 7">
            <a:extLst>
              <a:ext uri="{FF2B5EF4-FFF2-40B4-BE49-F238E27FC236}">
                <a16:creationId xmlns:a16="http://schemas.microsoft.com/office/drawing/2014/main" id="{A71B7F9C-BF31-4FB4-AAAC-A707305A1F7B}"/>
              </a:ext>
            </a:extLst>
          </p:cNvPr>
          <p:cNvSpPr>
            <a:spLocks noGrp="1"/>
          </p:cNvSpPr>
          <p:nvPr>
            <p:ph type="body" sz="quarter" idx="15"/>
          </p:nvPr>
        </p:nvSpPr>
        <p:spPr>
          <a:xfrm>
            <a:off x="1295400" y="1143000"/>
            <a:ext cx="6934200" cy="2209800"/>
          </a:xfrm>
          <a:ln w="12700"/>
        </p:spPr>
        <p:txBody>
          <a:bodyPr/>
          <a:lstStyle/>
          <a:p>
            <a:pPr marL="0" marR="0">
              <a:spcBef>
                <a:spcPts val="600"/>
              </a:spcBef>
              <a:spcAft>
                <a:spcPts val="600"/>
              </a:spcAft>
              <a:tabLst>
                <a:tab pos="1828800" algn="l"/>
                <a:tab pos="3548063" algn="l"/>
                <a:tab pos="38862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Constructors		Description</a:t>
            </a:r>
          </a:p>
          <a:p>
            <a:pPr marL="3543300" marR="0" indent="-3543300">
              <a:spcBef>
                <a:spcPts val="600"/>
              </a:spcBef>
              <a:spcAft>
                <a:spcPts val="600"/>
              </a:spcAft>
              <a:tabLst>
                <a:tab pos="800100" algn="l"/>
                <a:tab pos="25146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Creates a Product object with default values.</a:t>
            </a:r>
            <a:endParaRPr lang="en-US" sz="2000" dirty="0">
              <a:effectLst/>
              <a:latin typeface="Times New Roman" panose="02020603050405020304" pitchFamily="18" charset="0"/>
              <a:ea typeface="Times New Roman" panose="02020603050405020304" pitchFamily="18" charset="0"/>
            </a:endParaRPr>
          </a:p>
          <a:p>
            <a:pPr marL="3543300" marR="0" indent="-3543300">
              <a:spcBef>
                <a:spcPts val="600"/>
              </a:spcBef>
              <a:spcAft>
                <a:spcPts val="900"/>
              </a:spcAft>
              <a:tabLst>
                <a:tab pos="914400" algn="l"/>
                <a:tab pos="2057400" algn="l"/>
                <a:tab pos="914400" algn="l"/>
              </a:tabLst>
            </a:pPr>
            <a:r>
              <a:rPr lang="en-US" sz="1600" b="1" dirty="0">
                <a:solidFill>
                  <a:srgbClr val="000000"/>
                </a:solidFill>
                <a:effectLst/>
                <a:latin typeface="Courier New" panose="02070309020205020404" pitchFamily="49" charset="0"/>
                <a:ea typeface="Times New Roman" panose="02020603050405020304" pitchFamily="18" charset="0"/>
              </a:rPr>
              <a:t>(code, description, price)</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Creates a Product object using the specified code, description, and price values.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9572929-56D5-48B1-B347-284859608B5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D3E0901-721D-41D1-A30E-2575FCDE865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F267AED-2A3C-4F71-8EFF-9A75493871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672030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4FC135-C66B-4CEF-8FEA-45B2B9F256F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Using Generate From Usage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generate a method stub</a:t>
            </a:r>
            <a:endParaRPr lang="en-US" dirty="0"/>
          </a:p>
        </p:txBody>
      </p:sp>
      <p:pic>
        <p:nvPicPr>
          <p:cNvPr id="9" name="Content Placeholder 8" descr="Refer to page 413 in textbook">
            <a:extLst>
              <a:ext uri="{FF2B5EF4-FFF2-40B4-BE49-F238E27FC236}">
                <a16:creationId xmlns:a16="http://schemas.microsoft.com/office/drawing/2014/main" id="{849D711D-B61A-4D59-8053-9E8545F86759}"/>
              </a:ext>
            </a:extLst>
          </p:cNvPr>
          <p:cNvPicPr>
            <a:picLocks noGrp="1" noChangeAspect="1"/>
          </p:cNvPicPr>
          <p:nvPr>
            <p:ph sz="quarter" idx="13"/>
          </p:nvPr>
        </p:nvPicPr>
        <p:blipFill>
          <a:blip r:embed="rId2"/>
          <a:stretch>
            <a:fillRect/>
          </a:stretch>
        </p:blipFill>
        <p:spPr>
          <a:xfrm>
            <a:off x="1289019" y="1295400"/>
            <a:ext cx="6565961" cy="2469094"/>
          </a:xfrm>
          <a:prstGeom prst="rect">
            <a:avLst/>
          </a:prstGeom>
        </p:spPr>
      </p:pic>
      <p:sp>
        <p:nvSpPr>
          <p:cNvPr id="4" name="Date Placeholder 3">
            <a:extLst>
              <a:ext uri="{FF2B5EF4-FFF2-40B4-BE49-F238E27FC236}">
                <a16:creationId xmlns:a16="http://schemas.microsoft.com/office/drawing/2014/main" id="{AF547091-E65E-4F06-ABF3-EC13B9E182A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7CFF05D-FCCD-4F6C-AECA-F03C0FFC421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F39479B-B724-4690-9A46-14FD289DB72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60</a:t>
            </a:fld>
            <a:endParaRPr lang="en-US" dirty="0">
              <a:solidFill>
                <a:schemeClr val="bg1"/>
              </a:solidFill>
            </a:endParaRPr>
          </a:p>
        </p:txBody>
      </p:sp>
    </p:spTree>
    <p:extLst>
      <p:ext uri="{BB962C8B-B14F-4D97-AF65-F5344CB8AC3E}">
        <p14:creationId xmlns:p14="http://schemas.microsoft.com/office/powerpoint/2010/main" val="759113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A96CE9-3097-46F5-AA7D-F9CCFECC6CD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Solution Explorer with the members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Product class displayed</a:t>
            </a:r>
            <a:endParaRPr lang="en-US" dirty="0"/>
          </a:p>
        </p:txBody>
      </p:sp>
      <p:pic>
        <p:nvPicPr>
          <p:cNvPr id="9" name="Content Placeholder 8" descr="Refer to page 415 in textbook">
            <a:extLst>
              <a:ext uri="{FF2B5EF4-FFF2-40B4-BE49-F238E27FC236}">
                <a16:creationId xmlns:a16="http://schemas.microsoft.com/office/drawing/2014/main" id="{3417D8AB-03D0-428B-9D57-055D6B80CA98}"/>
              </a:ext>
            </a:extLst>
          </p:cNvPr>
          <p:cNvPicPr>
            <a:picLocks noGrp="1" noChangeAspect="1"/>
          </p:cNvPicPr>
          <p:nvPr>
            <p:ph sz="quarter" idx="13"/>
          </p:nvPr>
        </p:nvPicPr>
        <p:blipFill>
          <a:blip r:embed="rId2"/>
          <a:stretch>
            <a:fillRect/>
          </a:stretch>
        </p:blipFill>
        <p:spPr>
          <a:xfrm>
            <a:off x="1249392" y="1295400"/>
            <a:ext cx="6645216" cy="4316342"/>
          </a:xfrm>
          <a:prstGeom prst="rect">
            <a:avLst/>
          </a:prstGeom>
        </p:spPr>
      </p:pic>
      <p:sp>
        <p:nvSpPr>
          <p:cNvPr id="4" name="Date Placeholder 3">
            <a:extLst>
              <a:ext uri="{FF2B5EF4-FFF2-40B4-BE49-F238E27FC236}">
                <a16:creationId xmlns:a16="http://schemas.microsoft.com/office/drawing/2014/main" id="{8F7245D7-D3E0-4237-AE15-58E3AD97607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63F400B-A12C-463B-9D7E-3A3CDD414DC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5219A28-0192-40DD-800A-2D6B57E35DA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61</a:t>
            </a:fld>
            <a:endParaRPr lang="en-US" dirty="0">
              <a:solidFill>
                <a:schemeClr val="bg1"/>
              </a:solidFill>
            </a:endParaRPr>
          </a:p>
        </p:txBody>
      </p:sp>
    </p:spTree>
    <p:extLst>
      <p:ext uri="{BB962C8B-B14F-4D97-AF65-F5344CB8AC3E}">
        <p14:creationId xmlns:p14="http://schemas.microsoft.com/office/powerpoint/2010/main" val="2133057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3CF245-DC67-44DE-8A35-508A3F4DE13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Peek Definition window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code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GetDisplayText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pic>
        <p:nvPicPr>
          <p:cNvPr id="9" name="Content Placeholder 8" descr="Refer to page 417 in textbook">
            <a:extLst>
              <a:ext uri="{FF2B5EF4-FFF2-40B4-BE49-F238E27FC236}">
                <a16:creationId xmlns:a16="http://schemas.microsoft.com/office/drawing/2014/main" id="{36085DA5-310C-40CC-8FC9-B90C56AA7879}"/>
              </a:ext>
            </a:extLst>
          </p:cNvPr>
          <p:cNvPicPr>
            <a:picLocks noGrp="1" noChangeAspect="1"/>
          </p:cNvPicPr>
          <p:nvPr>
            <p:ph sz="quarter" idx="13"/>
          </p:nvPr>
        </p:nvPicPr>
        <p:blipFill>
          <a:blip r:embed="rId2"/>
          <a:stretch>
            <a:fillRect/>
          </a:stretch>
        </p:blipFill>
        <p:spPr>
          <a:xfrm>
            <a:off x="1234150" y="1304168"/>
            <a:ext cx="6675699" cy="4334632"/>
          </a:xfrm>
          <a:prstGeom prst="rect">
            <a:avLst/>
          </a:prstGeom>
        </p:spPr>
      </p:pic>
      <p:sp>
        <p:nvSpPr>
          <p:cNvPr id="4" name="Date Placeholder 3">
            <a:extLst>
              <a:ext uri="{FF2B5EF4-FFF2-40B4-BE49-F238E27FC236}">
                <a16:creationId xmlns:a16="http://schemas.microsoft.com/office/drawing/2014/main" id="{6CFAC918-DCDC-43E2-A2C5-A2972535D01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2CD05C1-9DA9-4570-9861-143DBC77F51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B64D0B6-0382-4F2E-BF81-A1FF90EEF5D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62</a:t>
            </a:fld>
            <a:endParaRPr lang="en-US" dirty="0">
              <a:solidFill>
                <a:schemeClr val="bg1"/>
              </a:solidFill>
            </a:endParaRPr>
          </a:p>
        </p:txBody>
      </p:sp>
    </p:spTree>
    <p:extLst>
      <p:ext uri="{BB962C8B-B14F-4D97-AF65-F5344CB8AC3E}">
        <p14:creationId xmlns:p14="http://schemas.microsoft.com/office/powerpoint/2010/main" val="766086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9E6C-D371-4124-A8A8-2936EEBCE11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creating a structure</a:t>
            </a:r>
            <a:endParaRPr lang="en-US" dirty="0"/>
          </a:p>
        </p:txBody>
      </p:sp>
      <p:sp>
        <p:nvSpPr>
          <p:cNvPr id="3" name="Text Placeholder 2">
            <a:extLst>
              <a:ext uri="{FF2B5EF4-FFF2-40B4-BE49-F238E27FC236}">
                <a16:creationId xmlns:a16="http://schemas.microsoft.com/office/drawing/2014/main" id="{9D0671B2-178C-4B14-BDEF-3F7FB151E8C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readonly</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struct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StructureName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structure members...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DFD68C78-4B93-4A4E-9B43-D578219DE93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B212EF5-5370-4DDB-A6A7-5B2CB3FA2EB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6D55525-9260-406B-85E7-7821E17ED88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63</a:t>
            </a:fld>
            <a:endParaRPr lang="en-US" dirty="0">
              <a:solidFill>
                <a:schemeClr val="bg1"/>
              </a:solidFill>
            </a:endParaRPr>
          </a:p>
        </p:txBody>
      </p:sp>
    </p:spTree>
    <p:extLst>
      <p:ext uri="{BB962C8B-B14F-4D97-AF65-F5344CB8AC3E}">
        <p14:creationId xmlns:p14="http://schemas.microsoft.com/office/powerpoint/2010/main" val="25876521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4F0A-8EE7-4AB8-AF0B-1D2E2EB6DB6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Product structure</a:t>
            </a:r>
            <a:endParaRPr lang="en-US" dirty="0"/>
          </a:p>
        </p:txBody>
      </p:sp>
      <p:sp>
        <p:nvSpPr>
          <p:cNvPr id="3" name="Text Placeholder 2">
            <a:extLst>
              <a:ext uri="{FF2B5EF4-FFF2-40B4-BE49-F238E27FC236}">
                <a16:creationId xmlns:a16="http://schemas.microsoft.com/office/drawing/2014/main" id="{39647DC1-9789-4630-B78C-869E3EE81D0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struct Product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price)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code;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C0752644-C3C5-4B51-9ED2-FD83262A637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846ED9B-9242-4273-9609-CCE46DD6318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2F8EA8F-F5ED-4133-AD1F-47F267A5328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64</a:t>
            </a:fld>
            <a:endParaRPr lang="en-US" dirty="0">
              <a:solidFill>
                <a:schemeClr val="bg1"/>
              </a:solidFill>
            </a:endParaRPr>
          </a:p>
        </p:txBody>
      </p:sp>
    </p:spTree>
    <p:extLst>
      <p:ext uri="{BB962C8B-B14F-4D97-AF65-F5344CB8AC3E}">
        <p14:creationId xmlns:p14="http://schemas.microsoft.com/office/powerpoint/2010/main" val="2369631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6C1D-6696-4ED9-B332-A3FE25A0F5B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read-only Product structure (C# 7.2 and later)</a:t>
            </a:r>
            <a:endParaRPr lang="en-US" dirty="0"/>
          </a:p>
        </p:txBody>
      </p:sp>
      <p:sp>
        <p:nvSpPr>
          <p:cNvPr id="3" name="Text Placeholder 2">
            <a:extLst>
              <a:ext uri="{FF2B5EF4-FFF2-40B4-BE49-F238E27FC236}">
                <a16:creationId xmlns:a16="http://schemas.microsoft.com/office/drawing/2014/main" id="{FFBD6F70-F558-4CA1-A4CE-560C37B6EA7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readonly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struct Product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price)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 { get;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 { get;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 { get;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4D1EE585-EDA9-40DE-AD1B-AE215AD648C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0140125-18FE-4107-9BFE-943A78D4153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A9EDF26-3B58-4440-BBFA-4DECB72B21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65</a:t>
            </a:fld>
            <a:endParaRPr lang="en-US" dirty="0">
              <a:solidFill>
                <a:schemeClr val="bg1"/>
              </a:solidFill>
            </a:endParaRPr>
          </a:p>
        </p:txBody>
      </p:sp>
    </p:spTree>
    <p:extLst>
      <p:ext uri="{BB962C8B-B14F-4D97-AF65-F5344CB8AC3E}">
        <p14:creationId xmlns:p14="http://schemas.microsoft.com/office/powerpoint/2010/main" val="38132540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424-0384-4FBE-A4EE-25B7C54BA5E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declares a variable as a structure type and assigns values to it</a:t>
            </a:r>
            <a:endParaRPr lang="en-US" dirty="0"/>
          </a:p>
        </p:txBody>
      </p:sp>
      <p:sp>
        <p:nvSpPr>
          <p:cNvPr id="3" name="Text Placeholder 2">
            <a:extLst>
              <a:ext uri="{FF2B5EF4-FFF2-40B4-BE49-F238E27FC236}">
                <a16:creationId xmlns:a16="http://schemas.microsoft.com/office/drawing/2014/main" id="{C289F802-42B1-40FE-AD7B-E5A0727FFDAD}"/>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Create an instance of the Product structure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Assign values to each instance variable </a:t>
            </a:r>
          </a:p>
          <a:p>
            <a:pPr marL="347345" marR="0">
              <a:spcBef>
                <a:spcPts val="0"/>
              </a:spcBef>
              <a:spcAft>
                <a:spcPts val="0"/>
              </a:spcAft>
              <a:tabLst>
                <a:tab pos="1371600" algn="l"/>
              </a:tabLst>
            </a:pP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p.Code</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p.Description</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59.50m;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Call a method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msg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 </a:t>
            </a:r>
          </a:p>
          <a:p>
            <a:endParaRPr lang="en-US" sz="1600" dirty="0"/>
          </a:p>
        </p:txBody>
      </p:sp>
      <p:sp>
        <p:nvSpPr>
          <p:cNvPr id="4" name="Date Placeholder 3">
            <a:extLst>
              <a:ext uri="{FF2B5EF4-FFF2-40B4-BE49-F238E27FC236}">
                <a16:creationId xmlns:a16="http://schemas.microsoft.com/office/drawing/2014/main" id="{3FBF01C9-4A34-4781-B969-84F222406D0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66851AB-4AF6-4A8A-B333-5CA2DA86923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314778-5503-4470-8195-AC5C2D5922E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66</a:t>
            </a:fld>
            <a:endParaRPr lang="en-US" dirty="0">
              <a:solidFill>
                <a:schemeClr val="bg1"/>
              </a:solidFill>
            </a:endParaRPr>
          </a:p>
        </p:txBody>
      </p:sp>
    </p:spTree>
    <p:extLst>
      <p:ext uri="{BB962C8B-B14F-4D97-AF65-F5344CB8AC3E}">
        <p14:creationId xmlns:p14="http://schemas.microsoft.com/office/powerpoint/2010/main" val="16402246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8A94-1C40-451D-A867-BDC9D6B5582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uses the default constructor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initialize the instance variables</a:t>
            </a:r>
            <a:endParaRPr lang="en-US" dirty="0"/>
          </a:p>
        </p:txBody>
      </p:sp>
      <p:sp>
        <p:nvSpPr>
          <p:cNvPr id="3" name="Text Placeholder 2">
            <a:extLst>
              <a:ext uri="{FF2B5EF4-FFF2-40B4-BE49-F238E27FC236}">
                <a16:creationId xmlns:a16="http://schemas.microsoft.com/office/drawing/2014/main" id="{56E4D261-F42F-46CD-B074-7A9738125275}"/>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 = new Product();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uses the constructor that accepts parameters to initialize the instance variables</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59.50m);</a:t>
            </a:r>
          </a:p>
          <a:p>
            <a:endParaRPr lang="en-US" sz="2400" dirty="0"/>
          </a:p>
        </p:txBody>
      </p:sp>
      <p:sp>
        <p:nvSpPr>
          <p:cNvPr id="4" name="Date Placeholder 3">
            <a:extLst>
              <a:ext uri="{FF2B5EF4-FFF2-40B4-BE49-F238E27FC236}">
                <a16:creationId xmlns:a16="http://schemas.microsoft.com/office/drawing/2014/main" id="{BE8D9B0D-CB3D-43C1-A343-42322C4835C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2321384-E5E2-47F3-9CBA-35C9FBCFB72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2C14C9A-2378-442E-9FB1-A4611416103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67</a:t>
            </a:fld>
            <a:endParaRPr lang="en-US" dirty="0">
              <a:solidFill>
                <a:schemeClr val="bg1"/>
              </a:solidFill>
            </a:endParaRPr>
          </a:p>
        </p:txBody>
      </p:sp>
    </p:spTree>
    <p:extLst>
      <p:ext uri="{BB962C8B-B14F-4D97-AF65-F5344CB8AC3E}">
        <p14:creationId xmlns:p14="http://schemas.microsoft.com/office/powerpoint/2010/main" val="375664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4DAC-EF4E-40B2-A3B6-724E5FFC8AA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and compares two structures</a:t>
            </a:r>
            <a:endParaRPr lang="en-US" dirty="0"/>
          </a:p>
        </p:txBody>
      </p:sp>
      <p:sp>
        <p:nvSpPr>
          <p:cNvPr id="3" name="Text Placeholder 2">
            <a:extLst>
              <a:ext uri="{FF2B5EF4-FFF2-40B4-BE49-F238E27FC236}">
                <a16:creationId xmlns:a16="http://schemas.microsoft.com/office/drawing/2014/main" id="{DA83083C-7C93-4C2E-9155-79DDA520C97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p1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p2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p1.Equals(p2);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true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p2.Price = 59.50m;</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p1.Equals(p2);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false</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copies a structure and changes a value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copy = product;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copy.Price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59.50m;</a:t>
            </a:r>
          </a:p>
          <a:p>
            <a:endParaRPr lang="en-US" sz="1600" dirty="0"/>
          </a:p>
        </p:txBody>
      </p:sp>
      <p:sp>
        <p:nvSpPr>
          <p:cNvPr id="4" name="Date Placeholder 3">
            <a:extLst>
              <a:ext uri="{FF2B5EF4-FFF2-40B4-BE49-F238E27FC236}">
                <a16:creationId xmlns:a16="http://schemas.microsoft.com/office/drawing/2014/main" id="{936C5A1D-8276-47D8-A297-6BF768C10D6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0E46AE-F548-4A47-A193-A1E34060D26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D049E5-7B66-4555-90B0-008DC9DF4AB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68</a:t>
            </a:fld>
            <a:endParaRPr lang="en-US" dirty="0">
              <a:solidFill>
                <a:schemeClr val="bg1"/>
              </a:solidFill>
            </a:endParaRPr>
          </a:p>
        </p:txBody>
      </p:sp>
    </p:spTree>
    <p:extLst>
      <p:ext uri="{BB962C8B-B14F-4D97-AF65-F5344CB8AC3E}">
        <p14:creationId xmlns:p14="http://schemas.microsoft.com/office/powerpoint/2010/main" val="26767095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F1CD-7332-4F00-9DAA-8F399B1BD00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creating a record (C# 9.0 and later)</a:t>
            </a:r>
            <a:endParaRPr lang="en-US" dirty="0"/>
          </a:p>
        </p:txBody>
      </p:sp>
      <p:sp>
        <p:nvSpPr>
          <p:cNvPr id="3" name="Text Placeholder 2">
            <a:extLst>
              <a:ext uri="{FF2B5EF4-FFF2-40B4-BE49-F238E27FC236}">
                <a16:creationId xmlns:a16="http://schemas.microsoft.com/office/drawing/2014/main" id="{19FAC430-C60C-4A0A-904E-9E2AE75E6E7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record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RecordName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record members...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Product record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record Product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price)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Description;</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7A7AF0CF-556F-49D7-8E81-2F4B861421C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E495ED7-38A6-4704-B7E6-E3D71FF2691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12BE0D6-FB12-443C-8740-AD1A5A6D380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69</a:t>
            </a:fld>
            <a:endParaRPr lang="en-US" dirty="0">
              <a:solidFill>
                <a:schemeClr val="bg1"/>
              </a:solidFill>
            </a:endParaRPr>
          </a:p>
        </p:txBody>
      </p:sp>
    </p:spTree>
    <p:extLst>
      <p:ext uri="{BB962C8B-B14F-4D97-AF65-F5344CB8AC3E}">
        <p14:creationId xmlns:p14="http://schemas.microsoft.com/office/powerpoint/2010/main" val="196673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ADB7C5-D5D0-4F60-A542-9EED20C0173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Types of class members (part 1)</a:t>
            </a:r>
            <a:endParaRPr lang="en-US" dirty="0"/>
          </a:p>
        </p:txBody>
      </p:sp>
      <p:sp>
        <p:nvSpPr>
          <p:cNvPr id="8" name="Text Placeholder 7">
            <a:extLst>
              <a:ext uri="{FF2B5EF4-FFF2-40B4-BE49-F238E27FC236}">
                <a16:creationId xmlns:a16="http://schemas.microsoft.com/office/drawing/2014/main" id="{3E601B32-92C9-4D1E-BEE2-2C90564305A3}"/>
              </a:ext>
            </a:extLst>
          </p:cNvPr>
          <p:cNvSpPr>
            <a:spLocks noGrp="1"/>
          </p:cNvSpPr>
          <p:nvPr>
            <p:ph type="body" sz="quarter" idx="15"/>
          </p:nvPr>
        </p:nvSpPr>
        <p:spPr>
          <a:xfrm>
            <a:off x="1295400" y="1143000"/>
            <a:ext cx="6934200" cy="4800600"/>
          </a:xfrm>
          <a:ln w="12700"/>
        </p:spPr>
        <p:txBody>
          <a:bodyPr/>
          <a:lstStyle/>
          <a:p>
            <a:pPr marL="0" marR="0">
              <a:spcBef>
                <a:spcPts val="600"/>
              </a:spcBef>
              <a:spcAft>
                <a:spcPts val="600"/>
              </a:spcAft>
              <a:tabLst>
                <a:tab pos="1085850" algn="l"/>
                <a:tab pos="1597025" algn="l"/>
                <a:tab pos="19431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Member		Description</a:t>
            </a: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Property	Represents a data value associated with an object instance.</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Method		An operation that can be performed by an object.</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Constructor	A special type of method that’s executed when an object is instantiated.</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Delegate	A special type of object that’s used to pass a method as an argument to other methods.</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Event		A signal that notifies other objects that something noteworthy has occurred.</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Field		A variable that’s declared at the class level.</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Constant	A constant.</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ECFAF3E-090A-4C84-84E6-8DFEC2532F5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D0F32B1-8401-4937-843B-4BDD42F6FD9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5B2D909-A64E-47F3-8D47-FC1A2181645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407465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7F41-E870-4617-85D7-CFA09708EED4}"/>
              </a:ext>
            </a:extLst>
          </p:cNvPr>
          <p:cNvSpPr>
            <a:spLocks noGrp="1"/>
          </p:cNvSpPr>
          <p:nvPr>
            <p:ph type="title"/>
          </p:nvPr>
        </p:nvSpPr>
        <p:spPr>
          <a:xfrm>
            <a:off x="914400" y="440323"/>
            <a:ext cx="7315200" cy="738664"/>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and compares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record instances</a:t>
            </a:r>
            <a:endParaRPr lang="en-US" dirty="0"/>
          </a:p>
        </p:txBody>
      </p:sp>
      <p:sp>
        <p:nvSpPr>
          <p:cNvPr id="3" name="Text Placeholder 2">
            <a:extLst>
              <a:ext uri="{FF2B5EF4-FFF2-40B4-BE49-F238E27FC236}">
                <a16:creationId xmlns:a16="http://schemas.microsoft.com/office/drawing/2014/main" id="{E3C8D1C1-5D42-423C-8359-713370070290}"/>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p1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p2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p1.Equals(p2);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true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p2.Price = 59.50m;</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p1.Equals(p2);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false</a:t>
            </a:r>
          </a:p>
          <a:p>
            <a:endParaRPr lang="en-US" sz="1600" dirty="0"/>
          </a:p>
        </p:txBody>
      </p:sp>
      <p:sp>
        <p:nvSpPr>
          <p:cNvPr id="4" name="Date Placeholder 3">
            <a:extLst>
              <a:ext uri="{FF2B5EF4-FFF2-40B4-BE49-F238E27FC236}">
                <a16:creationId xmlns:a16="http://schemas.microsoft.com/office/drawing/2014/main" id="{70423688-2B51-46B6-9ECA-3A253233B45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459E89C-C352-4BA9-B9BE-4C3F7302A18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0A4A05-0A3C-403A-857C-E7DA0CAA482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70</a:t>
            </a:fld>
            <a:endParaRPr lang="en-US" dirty="0">
              <a:solidFill>
                <a:schemeClr val="bg1"/>
              </a:solidFill>
            </a:endParaRPr>
          </a:p>
        </p:txBody>
      </p:sp>
    </p:spTree>
    <p:extLst>
      <p:ext uri="{BB962C8B-B14F-4D97-AF65-F5344CB8AC3E}">
        <p14:creationId xmlns:p14="http://schemas.microsoft.com/office/powerpoint/2010/main" val="1720165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52D7-31E8-4226-8420-CAB4EFCEAF8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creating a record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only contains read-only properties</a:t>
            </a:r>
            <a:endParaRPr lang="en-US" dirty="0"/>
          </a:p>
        </p:txBody>
      </p:sp>
      <p:sp>
        <p:nvSpPr>
          <p:cNvPr id="3" name="Text Placeholder 2">
            <a:extLst>
              <a:ext uri="{FF2B5EF4-FFF2-40B4-BE49-F238E27FC236}">
                <a16:creationId xmlns:a16="http://schemas.microsoft.com/office/drawing/2014/main" id="{D4F34C71-DA84-449B-9BCC-695B866761C5}"/>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record</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RecordName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propertyList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read-only Product record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record Product(string Code, string Description,</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Price);</a:t>
            </a:r>
          </a:p>
          <a:p>
            <a:endParaRPr lang="en-US" sz="1600" dirty="0"/>
          </a:p>
        </p:txBody>
      </p:sp>
      <p:sp>
        <p:nvSpPr>
          <p:cNvPr id="4" name="Date Placeholder 3">
            <a:extLst>
              <a:ext uri="{FF2B5EF4-FFF2-40B4-BE49-F238E27FC236}">
                <a16:creationId xmlns:a16="http://schemas.microsoft.com/office/drawing/2014/main" id="{C5835291-2DEC-4F0F-B7AF-C9F268C95EE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465BE6D-FB41-4F46-AF9D-3B630525F2C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9111186-4A2B-445B-A586-6C9F5DD1543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71</a:t>
            </a:fld>
            <a:endParaRPr lang="en-US" dirty="0">
              <a:solidFill>
                <a:schemeClr val="bg1"/>
              </a:solidFill>
            </a:endParaRPr>
          </a:p>
        </p:txBody>
      </p:sp>
    </p:spTree>
    <p:extLst>
      <p:ext uri="{BB962C8B-B14F-4D97-AF65-F5344CB8AC3E}">
        <p14:creationId xmlns:p14="http://schemas.microsoft.com/office/powerpoint/2010/main" val="2156914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43DC-45F7-47ED-A772-A67A98D3182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copies an instance of a read-only record and changes a value</a:t>
            </a:r>
            <a:endParaRPr lang="en-US" dirty="0"/>
          </a:p>
        </p:txBody>
      </p:sp>
      <p:sp>
        <p:nvSpPr>
          <p:cNvPr id="3" name="Text Placeholder 2">
            <a:extLst>
              <a:ext uri="{FF2B5EF4-FFF2-40B4-BE49-F238E27FC236}">
                <a16:creationId xmlns:a16="http://schemas.microsoft.com/office/drawing/2014/main" id="{D2B2586C-3A21-4D09-A60D-91251C6A8057}"/>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new Product("C#",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 57.50m);  </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passing the values of the original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constructor of the copy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 copy1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new Product(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59.50m); </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using the with keyword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 copy2 = product with { Price = 59.50m };</a:t>
            </a:r>
          </a:p>
          <a:p>
            <a:endParaRPr lang="en-US" sz="1400" dirty="0"/>
          </a:p>
        </p:txBody>
      </p:sp>
      <p:sp>
        <p:nvSpPr>
          <p:cNvPr id="4" name="Date Placeholder 3">
            <a:extLst>
              <a:ext uri="{FF2B5EF4-FFF2-40B4-BE49-F238E27FC236}">
                <a16:creationId xmlns:a16="http://schemas.microsoft.com/office/drawing/2014/main" id="{DF64017B-BC56-4D42-BFF8-88816A602C9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376092A-DB1D-4DB7-A302-93B9ADF89E2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319F662-F036-4157-A5DD-0383141D3EC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72</a:t>
            </a:fld>
            <a:endParaRPr lang="en-US" dirty="0">
              <a:solidFill>
                <a:schemeClr val="bg1"/>
              </a:solidFill>
            </a:endParaRPr>
          </a:p>
        </p:txBody>
      </p:sp>
    </p:spTree>
    <p:extLst>
      <p:ext uri="{BB962C8B-B14F-4D97-AF65-F5344CB8AC3E}">
        <p14:creationId xmlns:p14="http://schemas.microsoft.com/office/powerpoint/2010/main" val="697602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F1B1AC-8F29-48CB-A4C5-F3B03072EA3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600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12-1	Create and use an Inventory Item class</a:t>
            </a:r>
            <a:endParaRPr lang="en-US" dirty="0"/>
          </a:p>
        </p:txBody>
      </p:sp>
      <p:pic>
        <p:nvPicPr>
          <p:cNvPr id="12" name="Content Placeholder 11" descr="Refer to page 23 in Extra Exercises document">
            <a:extLst>
              <a:ext uri="{FF2B5EF4-FFF2-40B4-BE49-F238E27FC236}">
                <a16:creationId xmlns:a16="http://schemas.microsoft.com/office/drawing/2014/main" id="{4513F1C6-0E18-41AD-973F-82CB8295B259}"/>
              </a:ext>
            </a:extLst>
          </p:cNvPr>
          <p:cNvPicPr>
            <a:picLocks noGrp="1" noChangeAspect="1"/>
          </p:cNvPicPr>
          <p:nvPr>
            <p:ph sz="quarter" idx="13"/>
          </p:nvPr>
        </p:nvPicPr>
        <p:blipFill>
          <a:blip r:embed="rId2"/>
          <a:stretch>
            <a:fillRect/>
          </a:stretch>
        </p:blipFill>
        <p:spPr>
          <a:xfrm>
            <a:off x="1287366" y="1066800"/>
            <a:ext cx="3785168" cy="1981200"/>
          </a:xfrm>
          <a:prstGeom prst="rect">
            <a:avLst/>
          </a:prstGeom>
        </p:spPr>
      </p:pic>
      <p:pic>
        <p:nvPicPr>
          <p:cNvPr id="13" name="Content Placeholder 12" descr="Refer to page 23 in Extra Exercises document">
            <a:extLst>
              <a:ext uri="{FF2B5EF4-FFF2-40B4-BE49-F238E27FC236}">
                <a16:creationId xmlns:a16="http://schemas.microsoft.com/office/drawing/2014/main" id="{0B7C2D7B-7319-4624-B47A-E36B0D18FDE4}"/>
              </a:ext>
            </a:extLst>
          </p:cNvPr>
          <p:cNvPicPr>
            <a:picLocks noGrp="1" noChangeAspect="1"/>
          </p:cNvPicPr>
          <p:nvPr>
            <p:ph sz="quarter" idx="16"/>
          </p:nvPr>
        </p:nvPicPr>
        <p:blipFill>
          <a:blip r:embed="rId3"/>
          <a:stretch>
            <a:fillRect/>
          </a:stretch>
        </p:blipFill>
        <p:spPr>
          <a:xfrm>
            <a:off x="1287366" y="3276600"/>
            <a:ext cx="2430444" cy="1714500"/>
          </a:xfrm>
          <a:prstGeom prst="rect">
            <a:avLst/>
          </a:prstGeom>
        </p:spPr>
      </p:pic>
      <p:pic>
        <p:nvPicPr>
          <p:cNvPr id="14" name="Content Placeholder 13" descr="Refer to page 23 in Extra Exercises document">
            <a:extLst>
              <a:ext uri="{FF2B5EF4-FFF2-40B4-BE49-F238E27FC236}">
                <a16:creationId xmlns:a16="http://schemas.microsoft.com/office/drawing/2014/main" id="{3A7A617C-CD49-43EE-94EE-2C5903D0ACD1}"/>
              </a:ext>
            </a:extLst>
          </p:cNvPr>
          <p:cNvPicPr>
            <a:picLocks noGrp="1" noChangeAspect="1"/>
          </p:cNvPicPr>
          <p:nvPr>
            <p:ph sz="quarter" idx="15"/>
          </p:nvPr>
        </p:nvPicPr>
        <p:blipFill>
          <a:blip r:embed="rId4"/>
          <a:stretch>
            <a:fillRect/>
          </a:stretch>
        </p:blipFill>
        <p:spPr>
          <a:xfrm>
            <a:off x="4008689" y="3657600"/>
            <a:ext cx="2283303" cy="1295399"/>
          </a:xfrm>
          <a:prstGeom prst="rect">
            <a:avLst/>
          </a:prstGeom>
        </p:spPr>
      </p:pic>
      <p:sp>
        <p:nvSpPr>
          <p:cNvPr id="9" name="Text Placeholder 8">
            <a:extLst>
              <a:ext uri="{FF2B5EF4-FFF2-40B4-BE49-F238E27FC236}">
                <a16:creationId xmlns:a16="http://schemas.microsoft.com/office/drawing/2014/main" id="{C543F537-F2CE-4A0C-8F80-06DA6FB52ED9}"/>
              </a:ext>
            </a:extLst>
          </p:cNvPr>
          <p:cNvSpPr>
            <a:spLocks noGrp="1"/>
          </p:cNvSpPr>
          <p:nvPr>
            <p:ph type="body" sz="quarter" idx="14"/>
          </p:nvPr>
        </p:nvSpPr>
        <p:spPr>
          <a:xfrm>
            <a:off x="838200" y="5105400"/>
            <a:ext cx="7391400" cy="457200"/>
          </a:xfrm>
        </p:spPr>
        <p:txBody>
          <a:bodyPr/>
          <a:lstStyle/>
          <a:p>
            <a:pPr marL="347345" marR="0">
              <a:spcBef>
                <a:spcPts val="900"/>
              </a:spcBef>
              <a:spcAft>
                <a:spcPts val="600"/>
              </a:spcAft>
              <a:tabLst>
                <a:tab pos="1371600" algn="l"/>
                <a:tab pos="2743200" algn="l"/>
              </a:tabLst>
            </a:pPr>
            <a:r>
              <a:rPr lang="en-US" sz="2000" b="1" spc="-1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Add a class for an inventory item to the Inventory Maintenance application and then add the code that uses this class.</a:t>
            </a:r>
          </a:p>
          <a:p>
            <a:endParaRPr lang="en-US" sz="2000" dirty="0">
              <a:solidFill>
                <a:schemeClr val="tx1"/>
              </a:solidFill>
            </a:endParaRPr>
          </a:p>
        </p:txBody>
      </p:sp>
      <p:sp>
        <p:nvSpPr>
          <p:cNvPr id="4" name="Date Placeholder 3">
            <a:extLst>
              <a:ext uri="{FF2B5EF4-FFF2-40B4-BE49-F238E27FC236}">
                <a16:creationId xmlns:a16="http://schemas.microsoft.com/office/drawing/2014/main" id="{AE4136DF-83C1-4B44-B4BF-39262F21D24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3F2A78B-4BA9-49BA-8F36-BE63012A48C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C0EA3A5-66EF-46F7-A2DE-CD3254BA1730}"/>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73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54868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C62644-F25D-43FA-B48D-6CC2066FBA0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3-1	Create a basic calculator</a:t>
            </a:r>
            <a:endParaRPr lang="en-US" dirty="0"/>
          </a:p>
        </p:txBody>
      </p:sp>
      <p:pic>
        <p:nvPicPr>
          <p:cNvPr id="10" name="Content Placeholder 9" descr="Refer to page 8 in Projects document">
            <a:extLst>
              <a:ext uri="{FF2B5EF4-FFF2-40B4-BE49-F238E27FC236}">
                <a16:creationId xmlns:a16="http://schemas.microsoft.com/office/drawing/2014/main" id="{E3262008-7FF8-4506-8C84-5118B1A63E98}"/>
              </a:ext>
            </a:extLst>
          </p:cNvPr>
          <p:cNvPicPr>
            <a:picLocks noGrp="1" noChangeAspect="1"/>
          </p:cNvPicPr>
          <p:nvPr>
            <p:ph sz="quarter" idx="13"/>
          </p:nvPr>
        </p:nvPicPr>
        <p:blipFill>
          <a:blip r:embed="rId2"/>
          <a:stretch>
            <a:fillRect/>
          </a:stretch>
        </p:blipFill>
        <p:spPr>
          <a:xfrm>
            <a:off x="1295400" y="1094710"/>
            <a:ext cx="2590800" cy="3248690"/>
          </a:xfrm>
          <a:prstGeom prst="rect">
            <a:avLst/>
          </a:prstGeom>
        </p:spPr>
      </p:pic>
      <p:sp>
        <p:nvSpPr>
          <p:cNvPr id="9" name="Text Placeholder 8">
            <a:extLst>
              <a:ext uri="{FF2B5EF4-FFF2-40B4-BE49-F238E27FC236}">
                <a16:creationId xmlns:a16="http://schemas.microsoft.com/office/drawing/2014/main" id="{1FB95CA4-03DB-40A1-A4D5-F62C6F39994D}"/>
              </a:ext>
            </a:extLst>
          </p:cNvPr>
          <p:cNvSpPr>
            <a:spLocks noGrp="1"/>
          </p:cNvSpPr>
          <p:nvPr>
            <p:ph type="body" sz="quarter" idx="15"/>
          </p:nvPr>
        </p:nvSpPr>
        <p:spPr>
          <a:xfrm>
            <a:off x="838200" y="4419601"/>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Create a form that lets the user perform the operations of a basic calculator, and create a class that performs those operations.</a:t>
            </a:r>
          </a:p>
          <a:p>
            <a:endParaRPr lang="en-US" dirty="0"/>
          </a:p>
        </p:txBody>
      </p:sp>
      <p:sp>
        <p:nvSpPr>
          <p:cNvPr id="4" name="Date Placeholder 3">
            <a:extLst>
              <a:ext uri="{FF2B5EF4-FFF2-40B4-BE49-F238E27FC236}">
                <a16:creationId xmlns:a16="http://schemas.microsoft.com/office/drawing/2014/main" id="{50025B31-106E-4DF7-B002-842CF13D50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A30BA42-4868-44A8-A4F5-7CD9540BF11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C00F064-DD7D-40D6-80CA-72387EB9D60E}"/>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74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7446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6F93E7-B170-430A-B78A-C1363CE8D6F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3-2	Assign tickets with time slots (part 1)</a:t>
            </a:r>
            <a:endParaRPr lang="en-US" dirty="0"/>
          </a:p>
        </p:txBody>
      </p:sp>
      <p:pic>
        <p:nvPicPr>
          <p:cNvPr id="10" name="Content Placeholder 9" descr="Refer to page 11 in Projects document">
            <a:extLst>
              <a:ext uri="{FF2B5EF4-FFF2-40B4-BE49-F238E27FC236}">
                <a16:creationId xmlns:a16="http://schemas.microsoft.com/office/drawing/2014/main" id="{F6740811-25DD-46A7-AED8-E7F5C5246932}"/>
              </a:ext>
            </a:extLst>
          </p:cNvPr>
          <p:cNvPicPr>
            <a:picLocks noGrp="1" noChangeAspect="1"/>
          </p:cNvPicPr>
          <p:nvPr>
            <p:ph sz="quarter" idx="13"/>
          </p:nvPr>
        </p:nvPicPr>
        <p:blipFill>
          <a:blip r:embed="rId2"/>
          <a:stretch>
            <a:fillRect/>
          </a:stretch>
        </p:blipFill>
        <p:spPr>
          <a:xfrm>
            <a:off x="1295400" y="1088381"/>
            <a:ext cx="3124200" cy="3864619"/>
          </a:xfrm>
          <a:prstGeom prst="rect">
            <a:avLst/>
          </a:prstGeom>
        </p:spPr>
      </p:pic>
      <p:sp>
        <p:nvSpPr>
          <p:cNvPr id="9" name="Text Placeholder 8">
            <a:extLst>
              <a:ext uri="{FF2B5EF4-FFF2-40B4-BE49-F238E27FC236}">
                <a16:creationId xmlns:a16="http://schemas.microsoft.com/office/drawing/2014/main" id="{0622AADC-4626-4734-910F-8AA86D7184B9}"/>
              </a:ext>
            </a:extLst>
          </p:cNvPr>
          <p:cNvSpPr>
            <a:spLocks noGrp="1"/>
          </p:cNvSpPr>
          <p:nvPr>
            <p:ph type="body" sz="quarter" idx="15"/>
          </p:nvPr>
        </p:nvSpPr>
        <p:spPr>
          <a:xfrm>
            <a:off x="838200" y="5029201"/>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Develop an application that assigns tickets that include a time slot when a guest can return to visit an attraction without waiting in line.</a:t>
            </a:r>
          </a:p>
          <a:p>
            <a:endParaRPr lang="en-US" dirty="0"/>
          </a:p>
        </p:txBody>
      </p:sp>
      <p:sp>
        <p:nvSpPr>
          <p:cNvPr id="4" name="Date Placeholder 3">
            <a:extLst>
              <a:ext uri="{FF2B5EF4-FFF2-40B4-BE49-F238E27FC236}">
                <a16:creationId xmlns:a16="http://schemas.microsoft.com/office/drawing/2014/main" id="{D95B9DC7-A84E-417F-8A4B-E3DEEFFCE64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746DF28-071C-4F7E-9983-337B633D4C1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B0F3EE5-FC40-4FE4-B1A4-50985D64E372}"/>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75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9839627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8D1246-A8B4-41D4-ABB6-B2DEBE1E275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3-2	Assign tickets with time slots (part 2)</a:t>
            </a:r>
            <a:endParaRPr lang="en-US" dirty="0"/>
          </a:p>
        </p:txBody>
      </p:sp>
      <p:pic>
        <p:nvPicPr>
          <p:cNvPr id="10" name="Content Placeholder 9" descr="Refer to page 12 in Projects document">
            <a:extLst>
              <a:ext uri="{FF2B5EF4-FFF2-40B4-BE49-F238E27FC236}">
                <a16:creationId xmlns:a16="http://schemas.microsoft.com/office/drawing/2014/main" id="{31F3303C-F116-4432-AA57-4419037FAA67}"/>
              </a:ext>
            </a:extLst>
          </p:cNvPr>
          <p:cNvPicPr>
            <a:picLocks noGrp="1" noChangeAspect="1"/>
          </p:cNvPicPr>
          <p:nvPr>
            <p:ph sz="quarter" idx="13"/>
          </p:nvPr>
        </p:nvPicPr>
        <p:blipFill>
          <a:blip r:embed="rId2"/>
          <a:stretch>
            <a:fillRect/>
          </a:stretch>
        </p:blipFill>
        <p:spPr>
          <a:xfrm>
            <a:off x="1295400" y="1090975"/>
            <a:ext cx="2754586" cy="2566625"/>
          </a:xfrm>
          <a:prstGeom prst="rect">
            <a:avLst/>
          </a:prstGeom>
        </p:spPr>
      </p:pic>
      <p:sp>
        <p:nvSpPr>
          <p:cNvPr id="9" name="Text Placeholder 8">
            <a:extLst>
              <a:ext uri="{FF2B5EF4-FFF2-40B4-BE49-F238E27FC236}">
                <a16:creationId xmlns:a16="http://schemas.microsoft.com/office/drawing/2014/main" id="{22145E58-BB91-4F83-8FB5-A3E090817D9F}"/>
              </a:ext>
            </a:extLst>
          </p:cNvPr>
          <p:cNvSpPr>
            <a:spLocks noGrp="1"/>
          </p:cNvSpPr>
          <p:nvPr>
            <p:ph type="body" sz="quarter" idx="15"/>
          </p:nvPr>
        </p:nvSpPr>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Develop a form that lets the user specify the number of minutes for each time slot, the number of guests allowed during each time slot, the time the attraction opens and closes, and the number for the first ticket.</a:t>
            </a:r>
          </a:p>
          <a:p>
            <a:endParaRPr lang="en-US" dirty="0"/>
          </a:p>
        </p:txBody>
      </p:sp>
      <p:sp>
        <p:nvSpPr>
          <p:cNvPr id="4" name="Date Placeholder 3">
            <a:extLst>
              <a:ext uri="{FF2B5EF4-FFF2-40B4-BE49-F238E27FC236}">
                <a16:creationId xmlns:a16="http://schemas.microsoft.com/office/drawing/2014/main" id="{0FF00681-52B1-4F79-8598-E5613FEC01C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82CDE9-ACF2-40D3-91AB-911F3E954C5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77124E8-00A3-4FA9-9BEB-2FF9BB774AA4}"/>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76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5350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150205-6136-4AAE-9859-1C979E09BB4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Types of class members (part 2)</a:t>
            </a:r>
            <a:endParaRPr lang="en-US" dirty="0"/>
          </a:p>
        </p:txBody>
      </p:sp>
      <p:sp>
        <p:nvSpPr>
          <p:cNvPr id="8" name="Text Placeholder 7">
            <a:extLst>
              <a:ext uri="{FF2B5EF4-FFF2-40B4-BE49-F238E27FC236}">
                <a16:creationId xmlns:a16="http://schemas.microsoft.com/office/drawing/2014/main" id="{D34365F1-B476-4042-B5ED-7C3CEB72C117}"/>
              </a:ext>
            </a:extLst>
          </p:cNvPr>
          <p:cNvSpPr>
            <a:spLocks noGrp="1"/>
          </p:cNvSpPr>
          <p:nvPr>
            <p:ph type="body" sz="quarter" idx="15"/>
          </p:nvPr>
        </p:nvSpPr>
        <p:spPr>
          <a:xfrm>
            <a:off x="1295400" y="1143000"/>
            <a:ext cx="6934200" cy="2514600"/>
          </a:xfrm>
          <a:ln w="12700"/>
        </p:spPr>
        <p:txBody>
          <a:bodyPr/>
          <a:lstStyle/>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Indexer		A special type of property that allows individual items within the class to be accessed by index values. Used for classes that represent collections of objects.</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Operator	A special type of method that’s performed for a C# operator such as </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or </a:t>
            </a:r>
            <a:r>
              <a:rPr lang="en-US" sz="1600" b="1"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900"/>
              </a:spcAft>
              <a:tabLst>
                <a:tab pos="914400" algn="l"/>
                <a:tab pos="2057400" algn="l"/>
                <a:tab pos="2057400" algn="l"/>
              </a:tabLst>
            </a:pPr>
            <a:r>
              <a:rPr lang="en-US" sz="2000" dirty="0">
                <a:solidFill>
                  <a:srgbClr val="000000"/>
                </a:solidFill>
                <a:effectLst/>
                <a:latin typeface="Times New Roman" panose="02020603050405020304" pitchFamily="18" charset="0"/>
                <a:ea typeface="Times New Roman" panose="02020603050405020304" pitchFamily="18" charset="0"/>
              </a:rPr>
              <a:t>Class		A class that’s defined within the class.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D55B5D4-95C9-4D66-9F6A-FCC4171CEE0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B6DF767-9C1F-4B30-B96A-1A1905ECED4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48D40DA-53DC-4133-BF4F-8236172DA2C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72120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E4F1-08D3-47B3-B8D5-A14EDCC86C9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Class and object concepts</a:t>
            </a:r>
            <a:endParaRPr lang="en-US" dirty="0"/>
          </a:p>
        </p:txBody>
      </p:sp>
      <p:sp>
        <p:nvSpPr>
          <p:cNvPr id="3" name="Text Placeholder 2">
            <a:extLst>
              <a:ext uri="{FF2B5EF4-FFF2-40B4-BE49-F238E27FC236}">
                <a16:creationId xmlns:a16="http://schemas.microsoft.com/office/drawing/2014/main" id="{C83C5A13-A482-45F2-ABAB-9DBEC19DFC9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a:t>
            </a:r>
            <a:r>
              <a:rPr lang="en-US" sz="2000" i="1" spc="-10" dirty="0">
                <a:effectLst/>
                <a:latin typeface="Times New Roman" panose="02020603050405020304" pitchFamily="18" charset="0"/>
                <a:ea typeface="Times New Roman" panose="02020603050405020304" pitchFamily="18" charset="0"/>
              </a:rPr>
              <a:t>object</a:t>
            </a:r>
            <a:r>
              <a:rPr lang="en-US" sz="2000" spc="-10" dirty="0">
                <a:effectLst/>
                <a:latin typeface="Times New Roman" panose="02020603050405020304" pitchFamily="18" charset="0"/>
                <a:ea typeface="Times New Roman" panose="02020603050405020304" pitchFamily="18" charset="0"/>
              </a:rPr>
              <a:t> is a self-contained unit that has </a:t>
            </a:r>
            <a:r>
              <a:rPr lang="en-US" sz="2000" i="1" spc="-10" dirty="0">
                <a:effectLst/>
                <a:latin typeface="Times New Roman" panose="02020603050405020304" pitchFamily="18" charset="0"/>
                <a:ea typeface="Times New Roman" panose="02020603050405020304" pitchFamily="18" charset="0"/>
              </a:rPr>
              <a:t>properties</a:t>
            </a:r>
            <a:r>
              <a:rPr lang="en-US" sz="2000" spc="-10" dirty="0">
                <a:effectLst/>
                <a:latin typeface="Times New Roman" panose="02020603050405020304" pitchFamily="18" charset="0"/>
                <a:ea typeface="Times New Roman" panose="02020603050405020304" pitchFamily="18" charset="0"/>
              </a:rPr>
              <a:t>, </a:t>
            </a:r>
            <a:r>
              <a:rPr lang="en-US" sz="2000" i="1" spc="-10" dirty="0">
                <a:effectLst/>
                <a:latin typeface="Times New Roman" panose="02020603050405020304" pitchFamily="18" charset="0"/>
                <a:ea typeface="Times New Roman" panose="02020603050405020304" pitchFamily="18" charset="0"/>
              </a:rPr>
              <a:t>methods</a:t>
            </a:r>
            <a:r>
              <a:rPr lang="en-US" sz="2000" spc="-10" dirty="0">
                <a:effectLst/>
                <a:latin typeface="Times New Roman" panose="02020603050405020304" pitchFamily="18" charset="0"/>
                <a:ea typeface="Times New Roman" panose="02020603050405020304" pitchFamily="18" charset="0"/>
              </a:rPr>
              <a:t>, and other </a:t>
            </a:r>
            <a:r>
              <a:rPr lang="en-US" sz="2000" i="1" spc="-10" dirty="0">
                <a:effectLst/>
                <a:latin typeface="Times New Roman" panose="02020603050405020304" pitchFamily="18" charset="0"/>
                <a:ea typeface="Times New Roman" panose="02020603050405020304" pitchFamily="18" charset="0"/>
              </a:rPr>
              <a:t>members</a:t>
            </a:r>
            <a:r>
              <a:rPr lang="en-US" sz="2000" spc="-10" dirty="0">
                <a:effectLst/>
                <a:latin typeface="Times New Roman" panose="02020603050405020304" pitchFamily="18" charset="0"/>
                <a:ea typeface="Times New Roman" panose="02020603050405020304" pitchFamily="18" charset="0"/>
              </a:rPr>
              <a:t>. A </a:t>
            </a:r>
            <a:r>
              <a:rPr lang="en-US" sz="2000" i="1" spc="-10" dirty="0">
                <a:effectLst/>
                <a:latin typeface="Times New Roman" panose="02020603050405020304" pitchFamily="18" charset="0"/>
                <a:ea typeface="Times New Roman" panose="02020603050405020304" pitchFamily="18" charset="0"/>
              </a:rPr>
              <a:t>class</a:t>
            </a:r>
            <a:r>
              <a:rPr lang="en-US" sz="2000" spc="-10" dirty="0">
                <a:effectLst/>
                <a:latin typeface="Times New Roman" panose="02020603050405020304" pitchFamily="18" charset="0"/>
                <a:ea typeface="Times New Roman" panose="02020603050405020304" pitchFamily="18" charset="0"/>
              </a:rPr>
              <a:t> contains the code that defines the members of an object.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object is an </a:t>
            </a:r>
            <a:r>
              <a:rPr lang="en-US" sz="2000" i="1" spc="-10" dirty="0">
                <a:effectLst/>
                <a:latin typeface="Times New Roman" panose="02020603050405020304" pitchFamily="18" charset="0"/>
                <a:ea typeface="Times New Roman" panose="02020603050405020304" pitchFamily="18" charset="0"/>
              </a:rPr>
              <a:t>instance</a:t>
            </a:r>
            <a:r>
              <a:rPr lang="en-US" sz="2000" spc="-10" dirty="0">
                <a:effectLst/>
                <a:latin typeface="Times New Roman" panose="02020603050405020304" pitchFamily="18" charset="0"/>
                <a:ea typeface="Times New Roman" panose="02020603050405020304" pitchFamily="18" charset="0"/>
              </a:rPr>
              <a:t> of a class, and the process of creating an object is called </a:t>
            </a:r>
            <a:r>
              <a:rPr lang="en-US" sz="2000" i="1" spc="-10" dirty="0">
                <a:effectLst/>
                <a:latin typeface="Times New Roman" panose="02020603050405020304" pitchFamily="18" charset="0"/>
                <a:ea typeface="Times New Roman" panose="02020603050405020304" pitchFamily="18" charset="0"/>
              </a:rPr>
              <a:t>instantiation</a:t>
            </a:r>
            <a:r>
              <a:rPr lang="en-US" sz="2000" spc="-10" dirty="0">
                <a:effectLst/>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Encapsulation</a:t>
            </a:r>
            <a:r>
              <a:rPr lang="en-US" sz="2000" spc="-10" dirty="0">
                <a:effectLst/>
                <a:latin typeface="Times New Roman" panose="02020603050405020304" pitchFamily="18" charset="0"/>
                <a:ea typeface="Times New Roman" panose="02020603050405020304" pitchFamily="18" charset="0"/>
              </a:rPr>
              <a:t> is one of the fundamental concepts of object-oriented programming. It lets you control the data and operations within a class that are exposed to other classes.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data of a class is typically encapsulated within a class using </a:t>
            </a:r>
            <a:r>
              <a:rPr lang="en-US" sz="2000" i="1" spc="-10" dirty="0">
                <a:effectLst/>
                <a:latin typeface="Times New Roman" panose="02020603050405020304" pitchFamily="18" charset="0"/>
                <a:ea typeface="Times New Roman" panose="02020603050405020304" pitchFamily="18" charset="0"/>
              </a:rPr>
              <a:t>data hiding</a:t>
            </a:r>
            <a:r>
              <a:rPr lang="en-US" sz="2000" spc="-10" dirty="0">
                <a:effectLst/>
                <a:latin typeface="Times New Roman" panose="02020603050405020304" pitchFamily="18" charset="0"/>
                <a:ea typeface="Times New Roman" panose="02020603050405020304" pitchFamily="18" charset="0"/>
              </a:rPr>
              <a:t>. In addition, the code that performs operations within the class is encapsulated so it can be changed without changing the way other classes use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Although a class can have many different types of members, most of the classes you create will have just properties, methods, and constructors.</a:t>
            </a:r>
          </a:p>
          <a:p>
            <a:endParaRPr lang="en-US" dirty="0"/>
          </a:p>
        </p:txBody>
      </p:sp>
      <p:sp>
        <p:nvSpPr>
          <p:cNvPr id="4" name="Date Placeholder 3">
            <a:extLst>
              <a:ext uri="{FF2B5EF4-FFF2-40B4-BE49-F238E27FC236}">
                <a16:creationId xmlns:a16="http://schemas.microsoft.com/office/drawing/2014/main" id="{4C3E82AB-3F23-488E-8571-446F57600C9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C649189-6792-45EA-B485-FB1F5925AF6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570A631-BAED-401F-BCE6-6FE73E163F7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75436043"/>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200</TotalTime>
  <Words>6523</Words>
  <Application>Microsoft Office PowerPoint</Application>
  <PresentationFormat>On-screen Show (4:3)</PresentationFormat>
  <Paragraphs>1032</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Arial Narrow</vt:lpstr>
      <vt:lpstr>Courier New</vt:lpstr>
      <vt:lpstr>Symbol</vt:lpstr>
      <vt:lpstr>Times New Roman</vt:lpstr>
      <vt:lpstr>Master slides_with_titles_logo</vt:lpstr>
      <vt:lpstr>Chapter 12</vt:lpstr>
      <vt:lpstr>Objectives (part 1)</vt:lpstr>
      <vt:lpstr>Objectives (part 2)</vt:lpstr>
      <vt:lpstr>The architecture of a three-layered application</vt:lpstr>
      <vt:lpstr>The members of a Product class (part 1)</vt:lpstr>
      <vt:lpstr>The members of a Product class (part 2)</vt:lpstr>
      <vt:lpstr>Types of class members (part 1)</vt:lpstr>
      <vt:lpstr>Types of class members (part 2)</vt:lpstr>
      <vt:lpstr>Class and object concepts</vt:lpstr>
      <vt:lpstr>The Product class: Fields and constructors</vt:lpstr>
      <vt:lpstr>The Product class: The Code property</vt:lpstr>
      <vt:lpstr>The Product class: The Description property</vt:lpstr>
      <vt:lpstr>The Product class: The Price property</vt:lpstr>
      <vt:lpstr>The Product class: The GetDisplayText method</vt:lpstr>
      <vt:lpstr>Two Product objects that have been instantiated from the Product class</vt:lpstr>
      <vt:lpstr>Code that creates an object  and initializes it manually</vt:lpstr>
      <vt:lpstr>Three ways to declare and create an object  in a single statement</vt:lpstr>
      <vt:lpstr>The dialog box for adding a class</vt:lpstr>
      <vt:lpstr>The starting code for the new class</vt:lpstr>
      <vt:lpstr>Examples of field declarations</vt:lpstr>
      <vt:lpstr>A Product class that uses public fields</vt:lpstr>
      <vt:lpstr>The syntax for coding a public property</vt:lpstr>
      <vt:lpstr>A statement that sets a property value</vt:lpstr>
      <vt:lpstr>The syntax for coding a public method</vt:lpstr>
      <vt:lpstr>Statements that call the GetDisplayText() method</vt:lpstr>
      <vt:lpstr>A constructor with no parameters</vt:lpstr>
      <vt:lpstr>A constructor with one parameter</vt:lpstr>
      <vt:lpstr>Default values for instance variables</vt:lpstr>
      <vt:lpstr>A class that contains static members</vt:lpstr>
      <vt:lpstr>Code that uses static members</vt:lpstr>
      <vt:lpstr>The Product Maintenance form</vt:lpstr>
      <vt:lpstr>The Tag property settings for the text boxes  on the New Product form</vt:lpstr>
      <vt:lpstr>The Product class (part 1)</vt:lpstr>
      <vt:lpstr>The Product class (part 2)</vt:lpstr>
      <vt:lpstr>The ProductDB class</vt:lpstr>
      <vt:lpstr>The Validator class</vt:lpstr>
      <vt:lpstr>Code for the Product Maintenance form (part 1)</vt:lpstr>
      <vt:lpstr>Code for the Product Maintenance form (part 2)</vt:lpstr>
      <vt:lpstr>Code for the Product Maintenance form (part 3)</vt:lpstr>
      <vt:lpstr>The code for the New Product form (part 1)</vt:lpstr>
      <vt:lpstr>The code for the New Product form (part 2)</vt:lpstr>
      <vt:lpstr>The code for the Validator class (part 1)</vt:lpstr>
      <vt:lpstr>The code for the Validator class (part 2)</vt:lpstr>
      <vt:lpstr>The syntax for coding  an auto-implemented property</vt:lpstr>
      <vt:lpstr>A statement that sets the value  of an auto-implemented property</vt:lpstr>
      <vt:lpstr>An auto-implemented property  with an init-only setter (C# 9.0 and later)</vt:lpstr>
      <vt:lpstr>A read-only property</vt:lpstr>
      <vt:lpstr>A read/write property  for a private instance variable</vt:lpstr>
      <vt:lpstr>A method that returns the value of an expression</vt:lpstr>
      <vt:lpstr>A method that executes a single statement</vt:lpstr>
      <vt:lpstr>A constructor that has one parameter</vt:lpstr>
      <vt:lpstr>A constructor with three parameters</vt:lpstr>
      <vt:lpstr>A method that tests an object’s type and property (C# 6.0 and earlier)</vt:lpstr>
      <vt:lpstr>Methods that use pattern matching  (C# 7.0 and later) (part 1)</vt:lpstr>
      <vt:lpstr>Methods that use pattern matching  (C# 7.0 and later) (part 2)</vt:lpstr>
      <vt:lpstr>A pattern that uses the not operator  (C# 9.0 and later)</vt:lpstr>
      <vt:lpstr>The syntax of a property pattern</vt:lpstr>
      <vt:lpstr>A method that tests two types of objects</vt:lpstr>
      <vt:lpstr>Using Generate From Usage to generate a class</vt:lpstr>
      <vt:lpstr>Using Generate From Usage  to generate a method stub</vt:lpstr>
      <vt:lpstr>The Solution Explorer with the members  of the Product class displayed</vt:lpstr>
      <vt:lpstr>A Peek Definition window  with the code for the GetDisplayText() method</vt:lpstr>
      <vt:lpstr>The syntax for creating a structure</vt:lpstr>
      <vt:lpstr>A Product structure</vt:lpstr>
      <vt:lpstr>A read-only Product structure (C# 7.2 and later)</vt:lpstr>
      <vt:lpstr>Code that declares a variable as a structure type and assigns values to it</vt:lpstr>
      <vt:lpstr>Code that uses the default constructor  to initialize the instance variables</vt:lpstr>
      <vt:lpstr>Code that creates and compares two structures</vt:lpstr>
      <vt:lpstr>The syntax for creating a record (C# 9.0 and later)</vt:lpstr>
      <vt:lpstr>Code that creates and compares  two record instances</vt:lpstr>
      <vt:lpstr>The syntax for creating a record  that only contains read-only properties</vt:lpstr>
      <vt:lpstr>Code that copies an instance of a read-only record and changes a value</vt:lpstr>
      <vt:lpstr>Extra 12-1 Create and use an Inventory Item class</vt:lpstr>
      <vt:lpstr>Project 3-1 Create a basic calculator</vt:lpstr>
      <vt:lpstr>Project 3-2 Assign tickets with time slots (part 1)</vt:lpstr>
      <vt:lpstr>Project 3-2 Assign tickets with time slots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22</cp:revision>
  <cp:lastPrinted>2016-01-14T23:03:16Z</cp:lastPrinted>
  <dcterms:created xsi:type="dcterms:W3CDTF">2020-12-14T18:59:48Z</dcterms:created>
  <dcterms:modified xsi:type="dcterms:W3CDTF">2020-12-18T17:13:13Z</dcterms:modified>
</cp:coreProperties>
</file>