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 autoAdjust="0"/>
    <p:restoredTop sz="86414" autoAdjust="0"/>
  </p:normalViewPr>
  <p:slideViewPr>
    <p:cSldViewPr>
      <p:cViewPr varScale="1">
        <p:scale>
          <a:sx n="95" d="100"/>
          <a:sy n="95" d="100"/>
        </p:scale>
        <p:origin x="15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486400" cy="2971800"/>
          </a:xfrm>
        </p:spPr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indexers, delegates, events, and operators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BC9AF-03A5-45B5-83AE-494F975C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8BC3-0F86-42F3-B3A7-6427F17C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read-only indexer that uses an integer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an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3109B-AD6F-4F70-AF72-5AA1C92CD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List&lt;Product&gt; products;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{ return products[i];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indexer using an expression body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i] =&gt; products[i];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5341-CE57-4AEC-9319-5632995F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1E865-DD7D-4B59-8D02-CCFBAACE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0CB2-C085-4C33-B493-75E74268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4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517F-61FC-46C1-A12D-8F260677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indexer with expression-bodied get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set accessors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00901-0CF7-469D-902F-8FD7316CC3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get =&gt; products[i];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set =&gt; products[i] = 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these indexers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products[0];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products[i] = new Product(code, description, price);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2DF9-37ED-4A63-895D-D5BA79F8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AB6E-2A57-475B-84C8-94D980F6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D695E-0806-4672-9622-5764EA18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5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806A-1787-4A9C-988F-49306C5A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indexer that checks the range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throws an argument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2EF29-9673-401F-8571-55F2D9407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i]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(i &lt; 0 || i &gt;=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ArgumentOutOfRangeException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products[i];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46BF-F3A9-4481-951A-1E4F96AC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B550-F6DD-444D-AC8F-EF43F548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9145-1096-45AA-97BE-374E3B98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2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39E5-9AD7-429B-84FE-B9B61FC1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indexer that validates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throws an argument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30828-A2CE-4BD7-87D1-D10D986A47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this[string 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code.Length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throw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"Maximum length of Code is 4 characters.");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p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code)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7617-F1BD-424F-BC97-DF6BDCF3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D792-CD16-4C10-AC5E-224B4AF4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9A51-D146-4941-B37E-967F59D3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2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A9A4C3-C0CA-4D0F-B3F3-B7C2DAC7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argument exceptions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CF23A0-7817-4199-91ED-05425AF8BF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1143000"/>
            <a:ext cx="7162800" cy="35814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4689475" algn="l"/>
                <a:tab pos="50292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	Description</a:t>
            </a:r>
          </a:p>
          <a:p>
            <a:pPr marL="4686300" marR="0" indent="-4686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ArgumentOutOfRangeException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 when the value is outside the acceptable range of values.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ArgumentNullException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Use when the value is null and a null value is not allowed.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86300" marR="0" indent="-46863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ArgumentException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message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when the value is invalid for any other reason.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6C2D-7260-45B6-AE26-58C2DAD5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AA2DD-42D0-4897-AFCB-2E6D4195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9966-FD30-4946-96B1-B56CB549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1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1DCF-1741-4A96-B144-C638A5B9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if statement that validates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setting a property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EA51F-AFAF-4BDC-A0AB-609401D35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txtCode.Text.Length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p = products[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txtCode.Text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1D98-F4CF-4871-A294-89D872B3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87979-D340-46D1-AFF6-CC3EBA81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0F3E8-5EC3-433F-A18B-E52C6ED3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5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790F-A4DE-4212-980F-642A0669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declaring a delegate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1D8E5-2601-48E3-A610-4D7E099053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delegate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DelegateName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a delegate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delegate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DFC8-2559-4B0B-96C1-262719C2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B452-7B08-4D55-9A41-5209A4C6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E37A-0687-4187-B905-8ABB90A8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0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A1EE-C370-4FA0-A080-65868635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a form that uses the delegate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D1B07-7130-44B9-8A0E-75E317D680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partial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Form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the delegate and identify the method it uses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PrintToDebug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 method with the same signature as the delegate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static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PrintToDebug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p = products[i];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22B0-0C58-428C-9158-FF2D981A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FB3DA-739E-4523-9AE6-D3E671FF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85CB-207D-42A9-AA0F-7561DDCB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1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3B4A-0C01-449A-A67A-1C5029CA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a form that uses the delegate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A6AA4-1D7A-42FA-8F55-05E88E5EE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frmProducts_Load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create the argument that's required by the delegate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add products to the product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("JAVA",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Programming",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("C#",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call the delegate and pass the required argument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8A36-5AE4-4E7E-86EF-D6B31198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97FF7-57F4-4455-BEA7-3E906247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62E1-82FD-41A5-8F88-09F2D289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8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51E8-A94A-46AF-8DC4-4A6AF1C8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declaring an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C8A53-FAEC-4A99-9A29-4E143ECE5E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event Delegate</a:t>
            </a:r>
            <a:r>
              <a:rPr lang="en-US" sz="14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declares and raises an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delegate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event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Changed;  // declare the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Add(Product product)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Changed(this);                   // raise the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ACD8-FB61-469E-A02E-83935D9A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677AD-198C-4149-9316-C7A553AE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6912-568F-49C7-9213-EAB01D3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5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E75C-DE76-4DF5-B74F-E28B91C0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F131-22C9-45A2-96BB-D41C8A95F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and use classes that have indexers, delegates, events, and overloaded operators.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 indexer.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expression-bodied indexers.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validate parameters and throw exceptions in your 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delegates and events without and with anonymous methods and lambda expressions.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operator overloading.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CB90-AE1A-42C6-B33F-C899D7C4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AF59-85E5-4BD6-9A85-A20E464E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699E-9C82-40B4-98F8-91D6B3D4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35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2E60-DD7B-4F70-96B6-156BFE6E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in a form that wires the event handler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handles the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9FBD2-EFF5-45E7-9721-E484E19ED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frmProducts_Load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wire the event to the method that handles the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products.Changed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PrintToDebug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 method that handles the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PrintToDebug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p = products[i];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C87A-64A8-45AB-8744-A6AB8B6A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07B3-21E3-4F9B-AF59-C1404273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7ED49-82DF-4AE8-9C4D-BCA19BF7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79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23C8-59E8-4E7E-A4AD-4A7D88BD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delegate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anonymous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0C9A-6C95-495D-8AA3-2891FE764F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delegate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 ...</a:t>
            </a:r>
            <a:r>
              <a:rPr lang="en-US" sz="1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delegate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lambda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myDelegate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C6B7-8664-44FD-A748-92AFEA56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3128-823E-4C6B-B33C-CEB5AE53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912F-DD1B-4703-93B6-AF0661A7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5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434A-0C03-4533-B4E2-6820E624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wire an event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anonymous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9699-A335-4786-B2CB-5116EB508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delegate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wire an event using a lambda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products.Changed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products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Debug.WriteLine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("The products list has changed!");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 { ...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D0B7-FA23-487D-B7B4-3B734229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63D6-C827-43F8-A00A-9E1578B2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EC582-89D9-4FAF-9372-696186AC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7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542B-F00A-492E-B841-8C8E03F3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overloading unary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05CC3-BEA6-4063-AA0D-D3407681C8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unary-operator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overloading binary operators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binary-operator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type-1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operand-1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type-2 operand-2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operators you can overload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Unary operators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- ! ++ -- true false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operators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- * / % &amp; | == != &gt; &lt;  &gt;= &lt;=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CBE5-FB30-41E4-8E10-C113B5E8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C7A4-F6A4-4EEE-9C68-A03F050F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1627-1428-41E6-8189-E822559B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20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21927A-75A0-4D55-88EA-BE0AD3C9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Equals() method of the Object class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97656D-4C1F-4626-A518-D7EA5C17EC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066800"/>
            <a:ext cx="7086600" cy="2514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854325" algn="l"/>
                <a:tab pos="32004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2857500" marR="0" indent="-28575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 Boolean value that indicates whether the current object refers to the same instance as the specified object.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0" marR="0" indent="-28575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object1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object2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static version of the Equals() method that compares two objects to determine if they refer to the same instance.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12248C-03DB-42CC-AC3A-06B4681D08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652334"/>
            <a:ext cx="7391400" cy="538666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GetHashCode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the Object class</a:t>
            </a:r>
          </a:p>
          <a:p>
            <a:endParaRPr lang="en-US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FFF4C3-E6B4-46ED-B961-3F5DC7BE0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91000"/>
            <a:ext cx="7086600" cy="1752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39925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943100" marR="0" indent="-19431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9144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GetHashCode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Returns an integer value that’s used to identify objects in a hash table. If you override the Equals() method, you must also override 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GetHashCode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method.</a:t>
            </a:r>
            <a:r>
              <a:rPr lang="en-US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CCD2-391D-465B-8EC9-C10E686E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9E7B-C82F-45C1-A080-7654E0EA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6A323-0BAC-409D-B321-64D5D139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785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7B7C-F6D1-4B17-BFD6-874A8B7E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of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overloads the + operator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DB049-E8FC-48FF-9CDE-7843541E6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List&lt;Product&gt; products;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Add(Product p)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 +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pl, Product p)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F17B-0B4D-458B-8B08-0C7CC786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93DE-D5E6-46E7-86BA-6060BD39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2A5F-23F9-49DF-810A-42CC4C16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93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727B-54BF-4071-A49B-FF02ACF1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+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2AA0A-ED1E-4FCF-A806-F0D82F115C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 =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= products + p;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use the +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+= p;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029A-FDBA-438C-B2A4-9EC5F9B9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5E01-DAA2-4326-B3AA-0D8564C4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3A5B-FAD6-4572-AD84-5DC19CEA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23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0EA5-DBC6-4897-AAB5-5706A76D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an expression-bodied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1A685-EE4F-4ADE-8126-FAD464421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Add(Product p)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this;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 +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pl, Product p)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E2B0-C576-4952-9E90-CFDA3748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FED08-B31A-4ED1-8409-2DCC0E52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9D425-0DB9-41FD-84A1-677AD35F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28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78BC-7FCC-4E03-A87E-B9BDDD79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overloads the ==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Product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D5CF4-7159-47AB-803D-7E8065799E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bool operator == (Product p1, Product p2)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Object.Equals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(p1, null))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Object.Equals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(p2, null))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p1.Equals(p2);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bool operator != (Product p1, Product p2)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!(p1 == p2);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149B2-36C5-4284-B199-C5A246AE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09DDD-2BE8-4226-88B1-8777B825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BA57-C889-40B9-AEBE-5FE25093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7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53F6-3EEA-4B2B-8993-E97BA2BD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overloads the ==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Product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FC843-0EA3-4F4C-BE10-3A7DE09AFA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bool Equals(Object obj)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(obj ==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p = (Product)obj;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true;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false;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override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GetHashCode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this.Description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hashString.GetHashCode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85F5-1875-4BD9-B0EA-F4F58A95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E14D0-C29C-481B-B49B-E7DCF34A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92F55-144E-45C4-955C-36DB3B35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9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8D9D-0042-4DB7-B20A-4007A4B2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simple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6A9E4-7D6B-48AA-B596-5A8EB7BA1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List&lt;Product&gt; products;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 = new List&lt;Product&gt;();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Count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Add(Product product)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Add(string code, string description, decimal 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p = new Product(code, description, price);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FDE75-A9C5-4EAF-85A2-C7FE091B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D180-57DD-4F13-B427-ECE52848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7347-5085-4E99-9864-05B09933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03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FF2-A196-439D-B5D9-2BEA854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== operator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Product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1607A-AED2-460E-8653-529A20EB73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new Product("C#",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(p1 == p2)       // This evaluates to true. Without the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// overloaded == operator, it would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// evaluate to false.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CF57C-B1CB-423D-B94C-81C28259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5459-0E47-452E-BF00-EAF62CF6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453C-6C56-483A-830E-EA40808B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14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E94F-F2F0-47AB-BCA1-A0036A4A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7807C-B510-43F0-9865-9B896A4F5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List&lt;Product&gt; products;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delegate void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event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ChangeHandler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Changed;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products = new List&lt;Product&gt;();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Count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0E72-83E8-491F-AA3F-57EDEB89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A76ED-204F-4CD4-8218-51A12F2F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CE68B-ECEA-48C7-B9EA-FDDC7145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38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D496-EA9B-40D6-830C-A36E155C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35F77-66DF-4772-88CA-3643550CB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 this[int i]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(i &lt;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throw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ArgumentOutOfRangeException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if (i &gt;=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throw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ArgumentOutOfRangeException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i.ToString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products[i];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products[i] = value;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Changed(this);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FD337-0663-4A62-8A6F-7BCAB622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8F5C-349C-4FB4-A66D-E007F961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3B17C-689A-438B-AA89-A118EBFD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28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769E-DF43-45F0-8800-20A4675A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DB553-C7DD-461E-B3D1-56F8A2C147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 this[string code]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foreach (Product p in products)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code)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return 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Fill() =&gt; products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ProductDB.GetProducts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Save()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ProductDB.SaveProducts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119F-503B-4F4E-83DF-BAE9ECEF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38FE-B6C4-4B67-A6E7-DB04BD18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E8D8-BE21-4E1D-9FAC-39234E1A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36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0AD-9B9B-4B5C-9061-2FEC46DB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282ED-F3BD-4A77-928A-1314A7CECA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Add(Product product)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Changed(this);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Add(string code, string description, decimal 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 p = new Product(code, description, price);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Changed(this);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Remove(Product product)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products.Remove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Changed(this);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380A8-2CDA-4550-92F2-FF8E01E3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519C-A1CA-477A-BB99-125AE789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57BF-30F3-43D9-90C6-2D80382E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61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7326-751C-43B6-B370-731815E7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F8E7-57E6-47B5-8DFE-35241FE2E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  <a:noFill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dirty="0"/>
              <a:t>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 +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pl, Product p)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pl.Add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pl;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 -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pl, Product p)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pl.Remove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pl;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3470-2B57-478B-93F6-CC2E1939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8883-B3FD-467B-AC60-270D69C0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3BCF-6E7C-4B5A-AE57-7629BB52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81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6C35-C25F-4224-B816-A93B7800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07F2-7EB5-4E82-9A9B-BA7A5973DC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22204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frmProductMain_Load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products.Changed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new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ProductList.ChangeHandler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HandleChange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products.Fill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lstProducts.Items.Clear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i = 0; i &lt;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products.Count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i++)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= products[i];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lstProducts.Items.Add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p.GetDisplayText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("\t"));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5EE5-0756-4CD7-AD22-B310DA78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B86C-48E7-4352-94C5-A6A7E6DE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BAFD-48EE-4A65-BCB1-869812B4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51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3906-FC1F-4F94-9560-F841B5A5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39E6-6AEC-4474-BC7D-3DF09C2821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btnAdd_Click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newForm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frmNewProduct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newForm.GetNewProduct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(product != null)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+= product;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btnDelete_Click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i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lstProducts.SelectedIndex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(i != -1)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products[i];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message = "Are you sure you want to delete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+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"?";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MessageBox.Show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"Confirm Delete",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MessageBoxButtons.YesNo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60AB-62AF-4CD4-A0D0-9F209D33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AFDE9-B0C6-40A0-8A85-E1C6594A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E5324-5488-40BC-AB88-B9196546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62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8F9C-E405-4B46-898B-009163BB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the Product Maintenance form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1246-5F40-4668-B41B-BCEBC15F6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(button ==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DialogResult.Yes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 -= product;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btnExit_Click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(object sender,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this.Close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HandleChange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products.Save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FillProductListBox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09E0-1F16-423C-A3D1-2A28D77D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6973-2EC2-4433-A732-1067BF92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B9CEB-6C8E-4DD2-B9A6-0BC79682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801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BFB87D-4B0D-4CD7-BA7D-D1641B05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3-3	Direct a simple robot</a:t>
            </a:r>
            <a:endParaRPr lang="en-US" dirty="0"/>
          </a:p>
        </p:txBody>
      </p:sp>
      <p:pic>
        <p:nvPicPr>
          <p:cNvPr id="10" name="Content Placeholder 9" descr="Refer to page 14 in Projects document">
            <a:extLst>
              <a:ext uri="{FF2B5EF4-FFF2-40B4-BE49-F238E27FC236}">
                <a16:creationId xmlns:a16="http://schemas.microsoft.com/office/drawing/2014/main" id="{72801896-E17A-4ABD-BB04-9A5094F055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2505" y="1066800"/>
            <a:ext cx="2288395" cy="3810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DE850B-DB40-4A4E-9697-4B5D634794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953001"/>
            <a:ext cx="7391400" cy="2209799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form that lets the user move a simple robot a given direction and distance, and create a class that performs the robot movements.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1A85-5BBE-4F86-90B4-2F2A44B5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A8D6-7275-48E4-8F72-012D0395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326A-3DD9-4F93-AD7D-B6D4D179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0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A33E-AC74-45FE-9287-84CEBB23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 simple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8E513-8BEA-4BD7-B8AE-6132F6534B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Product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GetProductByIndex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i) =&gt;  products[i];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Remove(Product product)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products.Remove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Fill() =&gt; products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ProductDB.GetProducts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Save()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ProductDB.SaveProducts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5504-7333-4FD3-817E-11839250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7F866-D181-48CD-A7E0-22F75FD3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C83AC-EB2D-4AC0-B8B8-49B21A24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0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FE2EE3-109D-4BFB-AB7A-890C12F2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1)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37C149-127B-4B9A-9BF4-C1B3FCC5F6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934200" cy="49530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	Description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Creates a new product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Indexer	Description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index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 access to the product at the specified position.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code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 access to the product with the specified code.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	Description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Count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integer that indicates how many Product objects are in the list.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946275" algn="l"/>
                <a:tab pos="22860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Description</a:t>
            </a:r>
          </a:p>
          <a:p>
            <a:pPr marL="1943100" marR="0" indent="-19431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product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Adds the specified Product object to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78EF-EC70-4173-8B88-3193E583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3E38-0247-4638-A5ED-4804C43E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CAB4-B9AB-4A34-8871-8CE42A55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3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A13BA1-4015-41C2-BA5C-E8505EA5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2)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D3A4CF-4822-47D9-835B-2D91B38375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934200" cy="40386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3775075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		Description</a:t>
            </a: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code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description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price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Creates a Product object with the specified code, description, and price values, and then adds the Product object to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Remove(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product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Removes the specified Product object from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Fill()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Fills the list with product data from a file.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1900" marR="0" indent="-37719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8001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Save()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Saves the products to a file.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724D9-6D48-438E-967E-AF355F9A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408C-7CE1-432C-853B-3815817D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3603-DAEF-4F06-957C-97579357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7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11F444-E6D1-4BF5-8161-A515B1CD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(part 3)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AC832E-E66B-4DC3-A4BE-36BB22D380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6934200" cy="3733800"/>
          </a:xfrm>
          <a:ln w="12700"/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063750" algn="l"/>
                <a:tab pos="24003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Description</a:t>
            </a: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Adds a Product object to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Removes a Product object from the list.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063750" algn="l"/>
                <a:tab pos="24003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Delegate	Description</a:t>
            </a:r>
          </a:p>
          <a:p>
            <a:pPr marL="2057400" marR="0" indent="-2057400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ChangeHandler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be used to register the method that’s used to handle the Changed event.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2063750" algn="l"/>
                <a:tab pos="24003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	Description</a:t>
            </a:r>
          </a:p>
          <a:p>
            <a:pPr marL="2057400" marR="0" indent="-20574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2057400" algn="l"/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Changed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Raised whenever a Product object is added to, updated in, or removed from the list.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A418-23D2-4ABB-9CB1-CA20463E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8ACAF-ED10-493A-AC19-07B1473D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539F8-EB7E-4B1E-9C4D-A249C5BF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32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D832-643F-4E54-A55F-F244ABA7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indexer that uses an integer as an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F4A05-DCAA-4552-99DE-13A05E9C9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List&lt;Product&gt; products;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this[int 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 { return products[i];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{ products[i] = value;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read-only indexer that uses a string as an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Product this[string code]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(Product p in products)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code)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null;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A920-BB53-4488-B6B7-1611C478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48E3-01CA-4EAE-8727-E439A668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C1D98-31E5-4353-B6A0-395CD735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0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F93A-682E-4E49-9BDF-51882EB3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indexers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84258-7A80-46DF-888F-8FFA0A75C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products =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("C#",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Murach's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C#", 59.50m);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p1 = products[0];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p2 = products["C#"];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products[i] = new Product(code, description, price);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BAFD1-9B2E-41B4-B0D8-2034F6A5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(7th Edition)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ECF4C-A3B5-4784-A751-CA2B9AD2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3F2D-97AF-4535-B922-79716CB2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9988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74</TotalTime>
  <Words>3914</Words>
  <Application>Microsoft Office PowerPoint</Application>
  <PresentationFormat>On-screen Show (4:3)</PresentationFormat>
  <Paragraphs>654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Narrow</vt:lpstr>
      <vt:lpstr>Courier New</vt:lpstr>
      <vt:lpstr>Times New Roman</vt:lpstr>
      <vt:lpstr>Master slides_with_titles_logo</vt:lpstr>
      <vt:lpstr>Chapter 13</vt:lpstr>
      <vt:lpstr>Objectives</vt:lpstr>
      <vt:lpstr>The code for a simple ProductList class (part 1)</vt:lpstr>
      <vt:lpstr>The code for a simple ProductList class (part 2)</vt:lpstr>
      <vt:lpstr>The ProductList class (part 1)</vt:lpstr>
      <vt:lpstr>The ProductList class (part 2)</vt:lpstr>
      <vt:lpstr>The ProductList class (part 3)</vt:lpstr>
      <vt:lpstr>An indexer that uses an integer as an index</vt:lpstr>
      <vt:lpstr>Code that uses the indexers</vt:lpstr>
      <vt:lpstr>An read-only indexer that uses an integer  as an index</vt:lpstr>
      <vt:lpstr>An indexer with expression-bodied get  and set accessors</vt:lpstr>
      <vt:lpstr>An indexer that checks the range  and throws an argument exception</vt:lpstr>
      <vt:lpstr>An indexer that validates data  and throws an argument exception</vt:lpstr>
      <vt:lpstr>Three argument exceptions</vt:lpstr>
      <vt:lpstr>An if statement that validates data  before setting a property value</vt:lpstr>
      <vt:lpstr>The syntax for declaring a delegate</vt:lpstr>
      <vt:lpstr>Code in a form that uses the delegate (part 1)</vt:lpstr>
      <vt:lpstr>Code in a form that uses the delegate (part 2)</vt:lpstr>
      <vt:lpstr>The syntax for declaring an event</vt:lpstr>
      <vt:lpstr>Code in a form that wires the event handler  and handles the event</vt:lpstr>
      <vt:lpstr>How to create a delegate  using an anonymous method</vt:lpstr>
      <vt:lpstr>How to wire an event  using an anonymous method</vt:lpstr>
      <vt:lpstr>The syntax for overloading unary operators</vt:lpstr>
      <vt:lpstr>The Equals() method of the Object class</vt:lpstr>
      <vt:lpstr>Part of a ProductList class  that overloads the + operator </vt:lpstr>
      <vt:lpstr>Code that uses the + operator  of the ProductList class</vt:lpstr>
      <vt:lpstr>Code that uses an expression-bodied operator</vt:lpstr>
      <vt:lpstr>Code that overloads the == operator  for a Product class (part 1)</vt:lpstr>
      <vt:lpstr>Code that overloads the == operator  for a Product class (part 2)</vt:lpstr>
      <vt:lpstr>Code that uses the == operator  of the Product class</vt:lpstr>
      <vt:lpstr>The code for the ProductList class (part 1)</vt:lpstr>
      <vt:lpstr>The code for the ProductList class (part 2)</vt:lpstr>
      <vt:lpstr>The code for the ProductList class (part 3)</vt:lpstr>
      <vt:lpstr>The code for the ProductList class (part 4)</vt:lpstr>
      <vt:lpstr>The code for the ProductList class (part 5)</vt:lpstr>
      <vt:lpstr>Code for the Product Maintenance form (part 1)</vt:lpstr>
      <vt:lpstr>Code for the Product Maintenance form (part 2)</vt:lpstr>
      <vt:lpstr>Code for the Product Maintenance form (part 3)</vt:lpstr>
      <vt:lpstr>Project 3-3 Direct a simple robot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12</cp:revision>
  <cp:lastPrinted>2016-01-14T23:03:16Z</cp:lastPrinted>
  <dcterms:created xsi:type="dcterms:W3CDTF">2020-12-14T22:20:12Z</dcterms:created>
  <dcterms:modified xsi:type="dcterms:W3CDTF">2020-12-18T17:13:17Z</dcterms:modified>
</cp:coreProperties>
</file>