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70"/>
  </p:notesMasterIdLst>
  <p:handoutMasterIdLst>
    <p:handoutMasterId r:id="rId7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49" autoAdjust="0"/>
    <p:restoredTop sz="86433" autoAdjust="0"/>
  </p:normalViewPr>
  <p:slideViewPr>
    <p:cSldViewPr>
      <p:cViewPr varScale="1">
        <p:scale>
          <a:sx n="95" d="100"/>
          <a:sy n="95" d="100"/>
        </p:scale>
        <p:origin x="226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12/18/2020</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1143000"/>
            <a:ext cx="7772400" cy="5539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7"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C20,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0320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7566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2895600"/>
            <a:ext cx="7315200" cy="1633402"/>
          </a:xfrm>
        </p:spPr>
        <p:txBody>
          <a:bodyPr/>
          <a:lstStyle>
            <a:lvl1pPr marL="0" indent="0">
              <a:buNone/>
              <a:defRPr/>
            </a:lvl1pPr>
          </a:lstStyle>
          <a:p>
            <a:pPr lvl="0"/>
            <a:r>
              <a:rPr lang="en-US"/>
              <a:t>Click to edit Master text styles</a:t>
            </a:r>
          </a:p>
        </p:txBody>
      </p:sp>
      <p:sp>
        <p:nvSpPr>
          <p:cNvPr id="9" name="Text Placeholder 9"/>
          <p:cNvSpPr>
            <a:spLocks noGrp="1"/>
          </p:cNvSpPr>
          <p:nvPr>
            <p:ph type="body" sz="quarter" idx="16"/>
          </p:nvPr>
        </p:nvSpPr>
        <p:spPr>
          <a:xfrm>
            <a:off x="812800" y="4605202"/>
            <a:ext cx="7391400" cy="1414598"/>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C20,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0224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C20,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143000"/>
            <a:ext cx="7315200" cy="4800600"/>
          </a:xfrm>
        </p:spPr>
        <p:txBody>
          <a:bodyPr/>
          <a:lstStyle>
            <a:lvl1pPr marL="0" indent="0">
              <a:buNone/>
              <a:defRPr/>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C20,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743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C20,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_Console_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11" name="Text Placeholder 6"/>
          <p:cNvSpPr>
            <a:spLocks noGrp="1"/>
          </p:cNvSpPr>
          <p:nvPr>
            <p:ph type="body" sz="quarter" idx="17"/>
          </p:nvPr>
        </p:nvSpPr>
        <p:spPr>
          <a:xfrm>
            <a:off x="838200" y="3347534"/>
            <a:ext cx="7391400" cy="1496734"/>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C20,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70429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143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C20,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C20,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Object</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C20,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22138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3319598"/>
            <a:ext cx="7315200" cy="2438400"/>
          </a:xfrm>
        </p:spPr>
        <p:txBody>
          <a:bodyPr/>
          <a:lstStyle>
            <a:lvl1pPr marL="0" indent="0">
              <a:buNone/>
              <a:defRPr/>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C20,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Date Placeholder 1"/>
          <p:cNvSpPr>
            <a:spLocks noGrp="1"/>
          </p:cNvSpPr>
          <p:nvPr>
            <p:ph type="dt" sz="half" idx="2"/>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a:t>Murach's C# (7th Edition)</a:t>
            </a:r>
            <a:endParaRPr lang="en-US" dirty="0"/>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2020,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C20,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3" r:id="rId5"/>
    <p:sldLayoutId id="2147483681" r:id="rId6"/>
    <p:sldLayoutId id="2147483674" r:id="rId7"/>
    <p:sldLayoutId id="2147483676" r:id="rId8"/>
    <p:sldLayoutId id="2147483675" r:id="rId9"/>
    <p:sldLayoutId id="2147483684" r:id="rId10"/>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Chapter 20</a:t>
            </a:r>
          </a:p>
        </p:txBody>
      </p:sp>
      <p:sp>
        <p:nvSpPr>
          <p:cNvPr id="6" name="Text Placeholder 5"/>
          <p:cNvSpPr>
            <a:spLocks noGrp="1"/>
          </p:cNvSpPr>
          <p:nvPr>
            <p:ph type="body" sz="quarter" idx="13"/>
          </p:nvPr>
        </p:nvSpPr>
        <p:spPr/>
        <p:txBody>
          <a:bodyPr/>
          <a:lstStyle/>
          <a:p>
            <a:r>
              <a:rPr lang="en-US" dirty="0"/>
              <a:t>How to use Entity Framework Core</a:t>
            </a:r>
          </a:p>
        </p:txBody>
      </p:sp>
      <p:sp>
        <p:nvSpPr>
          <p:cNvPr id="2" name="Date Placeholder 1"/>
          <p:cNvSpPr>
            <a:spLocks noGrp="1"/>
          </p:cNvSpPr>
          <p:nvPr>
            <p:ph type="dt" sz="half" idx="10"/>
          </p:nvPr>
        </p:nvSpPr>
        <p:spPr/>
        <p:txBody>
          <a:bodyPr/>
          <a:lstStyle/>
          <a:p>
            <a:pPr>
              <a:defRPr/>
            </a:pPr>
            <a:r>
              <a:rPr lang="en-US"/>
              <a:t>Murach's C# (7th Edition)</a:t>
            </a:r>
            <a:endParaRPr lang="en-US" dirty="0"/>
          </a:p>
        </p:txBody>
      </p:sp>
      <p:sp>
        <p:nvSpPr>
          <p:cNvPr id="3" name="Footer Placeholder 2"/>
          <p:cNvSpPr>
            <a:spLocks noGrp="1"/>
          </p:cNvSpPr>
          <p:nvPr>
            <p:ph type="ftr" sz="quarter" idx="11"/>
          </p:nvPr>
        </p:nvSpPr>
        <p:spPr/>
        <p:txBody>
          <a:bodyPr/>
          <a:lstStyle/>
          <a:p>
            <a:pPr>
              <a:defRPr/>
            </a:pPr>
            <a:r>
              <a:rPr lang="en-US"/>
              <a:t>© 2020, Mike Murach &amp; Associates, Inc.</a:t>
            </a:r>
            <a:endParaRPr lang="en-US" dirty="0"/>
          </a:p>
        </p:txBody>
      </p:sp>
      <p:sp>
        <p:nvSpPr>
          <p:cNvPr id="7" name="Slide Number Placeholder 6">
            <a:extLst>
              <a:ext uri="{FF2B5EF4-FFF2-40B4-BE49-F238E27FC236}">
                <a16:creationId xmlns:a16="http://schemas.microsoft.com/office/drawing/2014/main" id="{89038580-E4F0-4680-B40C-90EE0CAEFFA8}"/>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C20,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6822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92159-027F-4867-AC92-89ED8786AC42}"/>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Scaffold-</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DbContext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command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for a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Sql</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Server Express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LocalDB</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database</a:t>
            </a:r>
            <a:endParaRPr lang="en-US" dirty="0"/>
          </a:p>
        </p:txBody>
      </p:sp>
      <p:sp>
        <p:nvSpPr>
          <p:cNvPr id="3" name="Text Placeholder 2">
            <a:extLst>
              <a:ext uri="{FF2B5EF4-FFF2-40B4-BE49-F238E27FC236}">
                <a16:creationId xmlns:a16="http://schemas.microsoft.com/office/drawing/2014/main" id="{C1544AA0-23C7-4700-9442-120F92E53B12}"/>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PM&gt; Scaffold-</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DbContext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–Connection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"Data Source=(</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LocalDB</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MSSQLLocalDB</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AttachDBFilename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=C:\C#\Database\MMABooks.mdf;</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Integrated security=True" -Provider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Microsoft.EntityFrameworkCore.SqlServer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OutputDir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Models\</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DataLayer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-Context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MMABooksContext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DataAnnotations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–Force</a:t>
            </a:r>
          </a:p>
          <a:p>
            <a:pPr marL="0" marR="0">
              <a:spcBef>
                <a:spcPts val="6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same command with the flags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for the required parameters omitted</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PM&gt; Scaffold-</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DbContext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"Data Source=(</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LocalDB</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MSSQLLocalDB</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AttachDBFilename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=C:\C#\Database\MMABooks.mdf;</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Integrated security=True"</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Microsoft.EntityFrameworkCore.SqlServer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OutputDir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Models\</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DataLayer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-Context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MMABooksContext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DataAnnotations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–Force</a:t>
            </a:r>
          </a:p>
          <a:p>
            <a:endParaRPr lang="en-US" sz="1600" dirty="0"/>
          </a:p>
        </p:txBody>
      </p:sp>
      <p:sp>
        <p:nvSpPr>
          <p:cNvPr id="4" name="Date Placeholder 3">
            <a:extLst>
              <a:ext uri="{FF2B5EF4-FFF2-40B4-BE49-F238E27FC236}">
                <a16:creationId xmlns:a16="http://schemas.microsoft.com/office/drawing/2014/main" id="{67BFC657-58F6-413D-A9D3-66CE3AB904F7}"/>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752AD64F-F8C9-4793-8810-2F761EE73D6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DD50AD5-62C6-4FEF-A0EB-6A3974DF7D0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10</a:t>
            </a:fld>
            <a:endParaRPr lang="en-US" dirty="0">
              <a:solidFill>
                <a:schemeClr val="bg1"/>
              </a:solidFill>
            </a:endParaRPr>
          </a:p>
        </p:txBody>
      </p:sp>
    </p:spTree>
    <p:extLst>
      <p:ext uri="{BB962C8B-B14F-4D97-AF65-F5344CB8AC3E}">
        <p14:creationId xmlns:p14="http://schemas.microsoft.com/office/powerpoint/2010/main" val="1039125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2E74F-BEAD-45CA-B1C4-AB5191ABCAA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Database First development concepts</a:t>
            </a:r>
            <a:endParaRPr lang="en-US" dirty="0"/>
          </a:p>
        </p:txBody>
      </p:sp>
      <p:sp>
        <p:nvSpPr>
          <p:cNvPr id="3" name="Text Placeholder 2">
            <a:extLst>
              <a:ext uri="{FF2B5EF4-FFF2-40B4-BE49-F238E27FC236}">
                <a16:creationId xmlns:a16="http://schemas.microsoft.com/office/drawing/2014/main" id="{01E8393F-B74F-40EE-AED8-BC5382215E5B}"/>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With </a:t>
            </a:r>
            <a:r>
              <a:rPr lang="en-US" sz="2000" i="1" spc="-10" dirty="0">
                <a:effectLst/>
                <a:latin typeface="Times New Roman" panose="02020603050405020304" pitchFamily="18" charset="0"/>
                <a:ea typeface="Times New Roman" panose="02020603050405020304" pitchFamily="18" charset="0"/>
              </a:rPr>
              <a:t>Database First development</a:t>
            </a:r>
            <a:r>
              <a:rPr lang="en-US" sz="2000" spc="-10" dirty="0">
                <a:effectLst/>
                <a:latin typeface="Times New Roman" panose="02020603050405020304" pitchFamily="18" charset="0"/>
                <a:ea typeface="Times New Roman" panose="02020603050405020304" pitchFamily="18" charset="0"/>
              </a:rPr>
              <a:t>, you generate database (DB) context and entity classes from an existing database. To do that, you can use the Scaffold-</a:t>
            </a:r>
            <a:r>
              <a:rPr lang="en-US" sz="2000" spc="-10" dirty="0" err="1">
                <a:effectLst/>
                <a:latin typeface="Times New Roman" panose="02020603050405020304" pitchFamily="18" charset="0"/>
                <a:ea typeface="Times New Roman" panose="02020603050405020304" pitchFamily="18" charset="0"/>
              </a:rPr>
              <a:t>DbContext</a:t>
            </a:r>
            <a:r>
              <a:rPr lang="en-US" sz="2000" spc="-10" dirty="0">
                <a:effectLst/>
                <a:latin typeface="Times New Roman" panose="02020603050405020304" pitchFamily="18" charset="0"/>
                <a:ea typeface="Times New Roman" panose="02020603050405020304" pitchFamily="18" charset="0"/>
              </a:rPr>
              <a:t> command.</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The </a:t>
            </a:r>
            <a:r>
              <a:rPr lang="en-US" sz="2000" i="1" spc="-10" dirty="0">
                <a:effectLst/>
                <a:latin typeface="Times New Roman" panose="02020603050405020304" pitchFamily="18" charset="0"/>
                <a:ea typeface="Times New Roman" panose="02020603050405020304" pitchFamily="18" charset="0"/>
              </a:rPr>
              <a:t>DB context class</a:t>
            </a:r>
            <a:r>
              <a:rPr lang="en-US" sz="2000" spc="-10" dirty="0">
                <a:effectLst/>
                <a:latin typeface="Times New Roman" panose="02020603050405020304" pitchFamily="18" charset="0"/>
                <a:ea typeface="Times New Roman" panose="02020603050405020304" pitchFamily="18" charset="0"/>
              </a:rPr>
              <a:t> is used to communicate with the database, and the </a:t>
            </a:r>
            <a:r>
              <a:rPr lang="en-US" sz="2000" i="1" spc="-10" dirty="0">
                <a:effectLst/>
                <a:latin typeface="Times New Roman" panose="02020603050405020304" pitchFamily="18" charset="0"/>
                <a:ea typeface="Times New Roman" panose="02020603050405020304" pitchFamily="18" charset="0"/>
              </a:rPr>
              <a:t>entity classes</a:t>
            </a:r>
            <a:r>
              <a:rPr lang="en-US" sz="2000" spc="-10" dirty="0">
                <a:effectLst/>
                <a:latin typeface="Times New Roman" panose="02020603050405020304" pitchFamily="18" charset="0"/>
                <a:ea typeface="Times New Roman" panose="02020603050405020304" pitchFamily="18" charset="0"/>
              </a:rPr>
              <a:t> represent the objects used by the application.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You enter the Scaffold-</a:t>
            </a:r>
            <a:r>
              <a:rPr lang="en-US" sz="2000" spc="-10" dirty="0" err="1">
                <a:effectLst/>
                <a:latin typeface="Times New Roman" panose="02020603050405020304" pitchFamily="18" charset="0"/>
                <a:ea typeface="Times New Roman" panose="02020603050405020304" pitchFamily="18" charset="0"/>
              </a:rPr>
              <a:t>DbContext</a:t>
            </a:r>
            <a:r>
              <a:rPr lang="en-US" sz="2000" spc="-10" dirty="0">
                <a:effectLst/>
                <a:latin typeface="Times New Roman" panose="02020603050405020304" pitchFamily="18" charset="0"/>
                <a:ea typeface="Times New Roman" panose="02020603050405020304" pitchFamily="18" charset="0"/>
              </a:rPr>
              <a:t> command in the NuGet Package Manager Console (PMC) window. To display this window from Visual Studio, select </a:t>
            </a:r>
            <a:r>
              <a:rPr lang="en-US" sz="2000" spc="-10" dirty="0" err="1">
                <a:effectLst/>
                <a:latin typeface="Times New Roman" panose="02020603050405020304" pitchFamily="18" charset="0"/>
                <a:ea typeface="Times New Roman" panose="02020603050405020304" pitchFamily="18" charset="0"/>
              </a:rPr>
              <a:t>Tools</a:t>
            </a:r>
            <a:r>
              <a:rPr lang="en-US" sz="2000" spc="-1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spc="-10" dirty="0" err="1">
                <a:effectLst/>
                <a:latin typeface="Times New Roman" panose="02020603050405020304" pitchFamily="18" charset="0"/>
                <a:ea typeface="Times New Roman" panose="02020603050405020304" pitchFamily="18" charset="0"/>
              </a:rPr>
              <a:t>NuGet</a:t>
            </a:r>
            <a:r>
              <a:rPr lang="en-US" sz="2000" spc="-10" dirty="0">
                <a:effectLst/>
                <a:latin typeface="Times New Roman" panose="02020603050405020304" pitchFamily="18" charset="0"/>
                <a:ea typeface="Times New Roman" panose="02020603050405020304" pitchFamily="18" charset="0"/>
              </a:rPr>
              <a:t> Package </a:t>
            </a:r>
            <a:r>
              <a:rPr lang="en-US" sz="2000" spc="-10" dirty="0" err="1">
                <a:effectLst/>
                <a:latin typeface="Times New Roman" panose="02020603050405020304" pitchFamily="18" charset="0"/>
                <a:ea typeface="Times New Roman" panose="02020603050405020304" pitchFamily="18" charset="0"/>
              </a:rPr>
              <a:t>Manager</a:t>
            </a:r>
            <a:r>
              <a:rPr lang="en-US" sz="2000" spc="-1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spc="-10" dirty="0" err="1">
                <a:effectLst/>
                <a:latin typeface="Times New Roman" panose="02020603050405020304" pitchFamily="18" charset="0"/>
                <a:ea typeface="Times New Roman" panose="02020603050405020304" pitchFamily="18" charset="0"/>
              </a:rPr>
              <a:t>Package</a:t>
            </a:r>
            <a:r>
              <a:rPr lang="en-US" sz="2000" spc="-10" dirty="0">
                <a:effectLst/>
                <a:latin typeface="Times New Roman" panose="02020603050405020304" pitchFamily="18" charset="0"/>
                <a:ea typeface="Times New Roman" panose="02020603050405020304" pitchFamily="18" charset="0"/>
              </a:rPr>
              <a:t> Manager Console.</a:t>
            </a:r>
          </a:p>
          <a:p>
            <a:endParaRPr lang="en-US" dirty="0"/>
          </a:p>
        </p:txBody>
      </p:sp>
      <p:sp>
        <p:nvSpPr>
          <p:cNvPr id="4" name="Date Placeholder 3">
            <a:extLst>
              <a:ext uri="{FF2B5EF4-FFF2-40B4-BE49-F238E27FC236}">
                <a16:creationId xmlns:a16="http://schemas.microsoft.com/office/drawing/2014/main" id="{DD7781F1-653B-45C7-A1DB-3869BE90264D}"/>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E639575A-3667-46A7-B8A6-375296292BC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BD2454A-5E87-4189-92E5-C79BAC7E88B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11</a:t>
            </a:fld>
            <a:endParaRPr lang="en-US" dirty="0">
              <a:solidFill>
                <a:schemeClr val="bg1"/>
              </a:solidFill>
            </a:endParaRPr>
          </a:p>
        </p:txBody>
      </p:sp>
    </p:spTree>
    <p:extLst>
      <p:ext uri="{BB962C8B-B14F-4D97-AF65-F5344CB8AC3E}">
        <p14:creationId xmlns:p14="http://schemas.microsoft.com/office/powerpoint/2010/main" val="4282670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C73BC9F-3F6D-418B-A08F-D0EEDED41DB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Visual Studio project with an Entity Data Model</a:t>
            </a:r>
            <a:endParaRPr lang="en-US" dirty="0"/>
          </a:p>
        </p:txBody>
      </p:sp>
      <p:pic>
        <p:nvPicPr>
          <p:cNvPr id="9" name="Content Placeholder 8" descr="Refer to page 641 in textbook">
            <a:extLst>
              <a:ext uri="{FF2B5EF4-FFF2-40B4-BE49-F238E27FC236}">
                <a16:creationId xmlns:a16="http://schemas.microsoft.com/office/drawing/2014/main" id="{08337CE3-C93A-428B-9B8D-3D0684737061}"/>
              </a:ext>
            </a:extLst>
          </p:cNvPr>
          <p:cNvPicPr>
            <a:picLocks noGrp="1" noChangeAspect="1"/>
          </p:cNvPicPr>
          <p:nvPr>
            <p:ph sz="quarter" idx="13"/>
          </p:nvPr>
        </p:nvPicPr>
        <p:blipFill>
          <a:blip r:embed="rId2"/>
          <a:stretch>
            <a:fillRect/>
          </a:stretch>
        </p:blipFill>
        <p:spPr>
          <a:xfrm>
            <a:off x="1255488" y="1066800"/>
            <a:ext cx="6633023" cy="4590686"/>
          </a:xfrm>
          <a:prstGeom prst="rect">
            <a:avLst/>
          </a:prstGeom>
        </p:spPr>
      </p:pic>
      <p:sp>
        <p:nvSpPr>
          <p:cNvPr id="4" name="Date Placeholder 3">
            <a:extLst>
              <a:ext uri="{FF2B5EF4-FFF2-40B4-BE49-F238E27FC236}">
                <a16:creationId xmlns:a16="http://schemas.microsoft.com/office/drawing/2014/main" id="{B7E059DF-A878-48A8-981C-B7116628D9D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011C4E2B-8380-47C4-B143-34BED00479D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BC00A01-A53A-438F-B127-57745833741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12</a:t>
            </a:fld>
            <a:endParaRPr lang="en-US" dirty="0">
              <a:solidFill>
                <a:schemeClr val="bg1"/>
              </a:solidFill>
            </a:endParaRPr>
          </a:p>
        </p:txBody>
      </p:sp>
    </p:spTree>
    <p:extLst>
      <p:ext uri="{BB962C8B-B14F-4D97-AF65-F5344CB8AC3E}">
        <p14:creationId xmlns:p14="http://schemas.microsoft.com/office/powerpoint/2010/main" val="1882587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57255-68C8-446F-A830-DA8DB55626D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Two methods of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DbContext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class</a:t>
            </a:r>
            <a:endParaRPr lang="en-US" dirty="0"/>
          </a:p>
        </p:txBody>
      </p:sp>
      <p:sp>
        <p:nvSpPr>
          <p:cNvPr id="3" name="Text Placeholder 2">
            <a:extLst>
              <a:ext uri="{FF2B5EF4-FFF2-40B4-BE49-F238E27FC236}">
                <a16:creationId xmlns:a16="http://schemas.microsoft.com/office/drawing/2014/main" id="{07486DAD-751C-480A-8CF8-65E836DB32DD}"/>
              </a:ext>
            </a:extLst>
          </p:cNvPr>
          <p:cNvSpPr>
            <a:spLocks noGrp="1"/>
          </p:cNvSpPr>
          <p:nvPr>
            <p:ph type="body" sz="quarter" idx="13"/>
          </p:nvPr>
        </p:nvSpPr>
        <p:spPr/>
        <p:txBody>
          <a:bodyPr/>
          <a:lstStyle/>
          <a:p>
            <a:pPr marL="347345" marR="0">
              <a:spcBef>
                <a:spcPts val="0"/>
              </a:spcBef>
              <a:spcAft>
                <a:spcPts val="60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OnConfiguring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0" dirty="0" err="1">
                <a:effectLst/>
                <a:latin typeface="Courier New" panose="02070309020205020404" pitchFamily="49" charset="0"/>
                <a:ea typeface="Times New Roman" panose="02020603050405020304" pitchFamily="18" charset="0"/>
                <a:cs typeface="Times New Roman" panose="02020603050405020304" pitchFamily="18" charset="0"/>
              </a:rPr>
              <a:t>DbContextOptionsBuilder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OnModelCreating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0" dirty="0" err="1">
                <a:effectLst/>
                <a:latin typeface="Courier New" panose="02070309020205020404" pitchFamily="49" charset="0"/>
                <a:ea typeface="Times New Roman" panose="02020603050405020304" pitchFamily="18" charset="0"/>
                <a:cs typeface="Times New Roman" panose="02020603050405020304" pitchFamily="18" charset="0"/>
              </a:rPr>
              <a:t>ModelBuilder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E5194B44-6CE7-49BE-AD08-EF258B28750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006CB49C-A7C6-495D-A440-E3F469CEA1C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BA3BF83-C0EB-47FE-8D17-6B56098660C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13</a:t>
            </a:fld>
            <a:endParaRPr lang="en-US" dirty="0">
              <a:solidFill>
                <a:schemeClr val="bg1"/>
              </a:solidFill>
            </a:endParaRPr>
          </a:p>
        </p:txBody>
      </p:sp>
    </p:spTree>
    <p:extLst>
      <p:ext uri="{BB962C8B-B14F-4D97-AF65-F5344CB8AC3E}">
        <p14:creationId xmlns:p14="http://schemas.microsoft.com/office/powerpoint/2010/main" val="1844172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53522-C35A-4887-8D81-3738788E6F32}"/>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DB context class generated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by the Scaffold-</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DbContext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command (part 1)</a:t>
            </a:r>
            <a:endParaRPr lang="en-US" dirty="0"/>
          </a:p>
        </p:txBody>
      </p:sp>
      <p:sp>
        <p:nvSpPr>
          <p:cNvPr id="3" name="Text Placeholder 2">
            <a:extLst>
              <a:ext uri="{FF2B5EF4-FFF2-40B4-BE49-F238E27FC236}">
                <a16:creationId xmlns:a16="http://schemas.microsoft.com/office/drawing/2014/main" id="{A09041B2-BAFA-4491-9777-6803B5AEAC0E}"/>
              </a:ext>
            </a:extLst>
          </p:cNvPr>
          <p:cNvSpPr>
            <a:spLocks noGrp="1"/>
          </p:cNvSpPr>
          <p:nvPr>
            <p:ph type="body" sz="quarter" idx="13"/>
          </p:nvPr>
        </p:nvSpPr>
        <p:spPr>
          <a:xfrm>
            <a:off x="838200" y="1219200"/>
            <a:ext cx="7391400" cy="4876800"/>
          </a:xfrm>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using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Microsoft.EntityFrameworkCore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namespace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CustomerMaintenance.Models.DataLayer</a:t>
            </a:r>
            <a:endParaRPr lang="en-US" sz="12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200" b="1"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n-US" sz="12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public partial class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MMABooksContext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DbContext</a:t>
            </a:r>
            <a:endParaRPr lang="en-US" sz="12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public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MMABooksContext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public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MMABooksContext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DbContextOptions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&lt;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MMABooksContext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&gt; options)</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base(options)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public virtual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DbSet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&lt;Customers&gt; Customers { get; set;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public virtual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DbSet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&lt;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InvoiceLineItems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InvoiceLineItems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get; set;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public virtual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DbSet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&lt;Invoices&gt; Invoices { get; set;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public virtual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DbSet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&lt;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OrderOptions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OrderOptions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get; set;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public virtual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DbSet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&lt;Products&gt; Products { get; set;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public virtual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DbSet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&lt;States&gt; States { get; set;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200" dirty="0"/>
          </a:p>
        </p:txBody>
      </p:sp>
      <p:sp>
        <p:nvSpPr>
          <p:cNvPr id="4" name="Date Placeholder 3">
            <a:extLst>
              <a:ext uri="{FF2B5EF4-FFF2-40B4-BE49-F238E27FC236}">
                <a16:creationId xmlns:a16="http://schemas.microsoft.com/office/drawing/2014/main" id="{CE63285C-8AC3-481C-825F-FED3C9457EE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4EE15220-E1DB-487A-B6B2-65B094A7921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D932140-D7A9-44EA-81D1-D33CB116DFE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14</a:t>
            </a:fld>
            <a:endParaRPr lang="en-US" dirty="0">
              <a:solidFill>
                <a:schemeClr val="bg1"/>
              </a:solidFill>
            </a:endParaRPr>
          </a:p>
        </p:txBody>
      </p:sp>
    </p:spTree>
    <p:extLst>
      <p:ext uri="{BB962C8B-B14F-4D97-AF65-F5344CB8AC3E}">
        <p14:creationId xmlns:p14="http://schemas.microsoft.com/office/powerpoint/2010/main" val="2797829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CED70-B8B2-4D9B-9428-F370F20D002D}"/>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DB context class generated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by the Scaffold-</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DbContext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command (part 2)</a:t>
            </a:r>
            <a:endParaRPr lang="en-US" dirty="0"/>
          </a:p>
        </p:txBody>
      </p:sp>
      <p:sp>
        <p:nvSpPr>
          <p:cNvPr id="3" name="Text Placeholder 2">
            <a:extLst>
              <a:ext uri="{FF2B5EF4-FFF2-40B4-BE49-F238E27FC236}">
                <a16:creationId xmlns:a16="http://schemas.microsoft.com/office/drawing/2014/main" id="{60FE767B-2F8D-4198-97B7-B46AE0AD81F5}"/>
              </a:ext>
            </a:extLst>
          </p:cNvPr>
          <p:cNvSpPr>
            <a:spLocks noGrp="1"/>
          </p:cNvSpPr>
          <p:nvPr>
            <p:ph type="body" sz="quarter" idx="13"/>
          </p:nvPr>
        </p:nvSpPr>
        <p:spPr>
          <a:xfrm>
            <a:off x="838200" y="1219200"/>
            <a:ext cx="7391400" cy="4876800"/>
          </a:xfrm>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protected override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OnConfiguring</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DbContextOptionsBuilder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optionsBuilder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optionsBuilder.IsConfigured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optionsBuilder.UseSqlServer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"Data Source=(</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LocalDB</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MSSQLLocalDB</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AttachDBFilename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=C:\\C#\\Database\\</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MMABooks.mdf</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Integrated Security=True");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protected override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OnModelCreating</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ModelBuilder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modelBuilder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modelBuilder.Entity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&lt;Customers&gt;(entity =&gt;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entity.Property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(e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e.Address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IsUnicode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(false);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entity.Property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(e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e.City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IsUnicode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(false);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entity.Property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(e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e.Name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IsUnicode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(false);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entity.Property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(e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e.State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IsUnicode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(false)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IsFixedLength</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entity.Property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(e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e.ZipCode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IsUnicode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(false)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IsFixedLength</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200" dirty="0"/>
          </a:p>
        </p:txBody>
      </p:sp>
      <p:sp>
        <p:nvSpPr>
          <p:cNvPr id="4" name="Date Placeholder 3">
            <a:extLst>
              <a:ext uri="{FF2B5EF4-FFF2-40B4-BE49-F238E27FC236}">
                <a16:creationId xmlns:a16="http://schemas.microsoft.com/office/drawing/2014/main" id="{A3D12DD8-F058-4DC8-8617-E5B12E9E25E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B9343D5-9C80-4B85-9346-EFD89558DC7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BF40670-0C0A-481D-8498-DDA3BC57B25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15</a:t>
            </a:fld>
            <a:endParaRPr lang="en-US" dirty="0">
              <a:solidFill>
                <a:schemeClr val="bg1"/>
              </a:solidFill>
            </a:endParaRPr>
          </a:p>
        </p:txBody>
      </p:sp>
    </p:spTree>
    <p:extLst>
      <p:ext uri="{BB962C8B-B14F-4D97-AF65-F5344CB8AC3E}">
        <p14:creationId xmlns:p14="http://schemas.microsoft.com/office/powerpoint/2010/main" val="3541028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53654-2E88-43F2-A524-70FD3D38D1B3}"/>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DB context class generated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by the Scaffold-</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DbContext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command (part 3)</a:t>
            </a:r>
            <a:endParaRPr lang="en-US" dirty="0"/>
          </a:p>
        </p:txBody>
      </p:sp>
      <p:sp>
        <p:nvSpPr>
          <p:cNvPr id="3" name="Text Placeholder 2">
            <a:extLst>
              <a:ext uri="{FF2B5EF4-FFF2-40B4-BE49-F238E27FC236}">
                <a16:creationId xmlns:a16="http://schemas.microsoft.com/office/drawing/2014/main" id="{2B1424A9-BB09-4ADB-A8EF-9D26E76EC282}"/>
              </a:ext>
            </a:extLst>
          </p:cNvPr>
          <p:cNvSpPr>
            <a:spLocks noGrp="1"/>
          </p:cNvSpPr>
          <p:nvPr>
            <p:ph type="body" sz="quarter" idx="13"/>
          </p:nvPr>
        </p:nvSpPr>
        <p:spPr>
          <a:xfrm>
            <a:off x="838200" y="1219200"/>
            <a:ext cx="7391400" cy="4876800"/>
          </a:xfrm>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entity.HasOne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(d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d.StateNavigation</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WithMany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(p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p.Customers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HasForeignKey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(d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d.State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OnDelete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DeleteBehavior.ClientSetNull</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HasConstraintName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FK_Customers_States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modelBuilder.Entity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&lt;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InvoiceLineItems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&gt;(entity =&gt;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entity.HasKey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(e =&gt; new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e.InvoiceId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e.ProductCode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entity.Property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(e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e.ProductCode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IsUnicode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(false)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IsFixedLength</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entity.HasOne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(d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d.Invoice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WithMany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(p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p.InvoiceLineItems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HasForeignKey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(d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d.InvoiceId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HasConstraintName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FK_InvoiceLineItems_Invoices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entity.HasOne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(d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d.ProductCodeNavigation</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WithMany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(p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p.InvoiceLineItems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HasForeignKey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(d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d.ProductCode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OnDelete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DeleteBehavior.ClientSetNull</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HasConstraintName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FK_InvoiceLineItems_Products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200" dirty="0"/>
          </a:p>
        </p:txBody>
      </p:sp>
      <p:sp>
        <p:nvSpPr>
          <p:cNvPr id="4" name="Date Placeholder 3">
            <a:extLst>
              <a:ext uri="{FF2B5EF4-FFF2-40B4-BE49-F238E27FC236}">
                <a16:creationId xmlns:a16="http://schemas.microsoft.com/office/drawing/2014/main" id="{43FD9770-D12E-418C-B9E2-D2CDF46E629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56E6F98B-F8B5-4527-B154-6E9AD8C7B06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9BE68D6-E4BE-43E4-A43D-E267B523EF3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16</a:t>
            </a:fld>
            <a:endParaRPr lang="en-US" dirty="0">
              <a:solidFill>
                <a:schemeClr val="bg1"/>
              </a:solidFill>
            </a:endParaRPr>
          </a:p>
        </p:txBody>
      </p:sp>
    </p:spTree>
    <p:extLst>
      <p:ext uri="{BB962C8B-B14F-4D97-AF65-F5344CB8AC3E}">
        <p14:creationId xmlns:p14="http://schemas.microsoft.com/office/powerpoint/2010/main" val="3934871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1B5C8-2081-46B3-9C58-569ADEECAB66}"/>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DB context class generated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by the Scaffold-</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DbContext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command (part 4)</a:t>
            </a:r>
            <a:endParaRPr lang="en-US" dirty="0"/>
          </a:p>
        </p:txBody>
      </p:sp>
      <p:sp>
        <p:nvSpPr>
          <p:cNvPr id="3" name="Text Placeholder 2">
            <a:extLst>
              <a:ext uri="{FF2B5EF4-FFF2-40B4-BE49-F238E27FC236}">
                <a16:creationId xmlns:a16="http://schemas.microsoft.com/office/drawing/2014/main" id="{9E12F2BB-CF4A-4166-8B0A-7E8C50E06726}"/>
              </a:ext>
            </a:extLst>
          </p:cNvPr>
          <p:cNvSpPr>
            <a:spLocks noGrp="1"/>
          </p:cNvSpPr>
          <p:nvPr>
            <p:ph type="body" sz="quarter" idx="13"/>
          </p:nvPr>
        </p:nvSpPr>
        <p:spPr>
          <a:xfrm>
            <a:off x="838200" y="1219200"/>
            <a:ext cx="7391400" cy="4876800"/>
          </a:xfrm>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modelBuilder.Entity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&lt;Invoices&gt;(entity =&gt;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entity.HasOne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(d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WithMany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(p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p.Invoices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HasForeignKey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(d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d.CustomerId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HasConstraintName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FK_Invoices_Customers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modelBuilder.Entity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&lt;Products&gt;(entity =&gt;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entity.Property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(e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e.ProductCode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IsUnicode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(false)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IsFixedLength</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entity.Property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(e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e.Description</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IsUnicode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(false);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modelBuilder.Entity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&lt;States&gt;(entity =&gt;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entity.Property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(e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e.StateCode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IsUnicode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(false)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IsFixedLength</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entity.Property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(e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e.StateName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IsUnicode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(false);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OnModelCreatingPartial</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modelBuilder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partial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OnModelCreatingPartial</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ModelBuilder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modelBuilder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p>
        </p:txBody>
      </p:sp>
      <p:sp>
        <p:nvSpPr>
          <p:cNvPr id="4" name="Date Placeholder 3">
            <a:extLst>
              <a:ext uri="{FF2B5EF4-FFF2-40B4-BE49-F238E27FC236}">
                <a16:creationId xmlns:a16="http://schemas.microsoft.com/office/drawing/2014/main" id="{0B115D00-7D76-4EEF-A9D7-383BEB5D6C12}"/>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0F2CA983-250E-4179-AC74-48C1C73D97E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9827746-E830-4F4D-A018-ADC42F5E820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17</a:t>
            </a:fld>
            <a:endParaRPr lang="en-US" dirty="0">
              <a:solidFill>
                <a:schemeClr val="bg1"/>
              </a:solidFill>
            </a:endParaRPr>
          </a:p>
        </p:txBody>
      </p:sp>
    </p:spTree>
    <p:extLst>
      <p:ext uri="{BB962C8B-B14F-4D97-AF65-F5344CB8AC3E}">
        <p14:creationId xmlns:p14="http://schemas.microsoft.com/office/powerpoint/2010/main" val="2134668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17CF610-68DA-414C-8739-04688802A5F8}"/>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Some of the data annotation attributes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for configuration</a:t>
            </a:r>
            <a:endParaRPr lang="en-US" dirty="0"/>
          </a:p>
        </p:txBody>
      </p:sp>
      <p:sp>
        <p:nvSpPr>
          <p:cNvPr id="8" name="Text Placeholder 7">
            <a:extLst>
              <a:ext uri="{FF2B5EF4-FFF2-40B4-BE49-F238E27FC236}">
                <a16:creationId xmlns:a16="http://schemas.microsoft.com/office/drawing/2014/main" id="{08BBDABB-5B2F-4A80-9740-26501742D9AB}"/>
              </a:ext>
            </a:extLst>
          </p:cNvPr>
          <p:cNvSpPr>
            <a:spLocks noGrp="1"/>
          </p:cNvSpPr>
          <p:nvPr>
            <p:ph type="body" sz="quarter" idx="15"/>
          </p:nvPr>
        </p:nvSpPr>
        <p:spPr>
          <a:xfrm>
            <a:off x="1295400" y="1295400"/>
            <a:ext cx="7086600" cy="4343400"/>
          </a:xfrm>
          <a:ln w="12700"/>
        </p:spPr>
        <p:txBody>
          <a:bodyPr/>
          <a:lstStyle/>
          <a:p>
            <a:pPr marL="2167255" marR="0" indent="-2167255">
              <a:spcBef>
                <a:spcPts val="600"/>
              </a:spcBef>
              <a:spcAft>
                <a:spcPts val="600"/>
              </a:spcAft>
              <a:tabLst>
                <a:tab pos="457200" algn="l"/>
                <a:tab pos="2166938"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Attribute	Description</a:t>
            </a:r>
          </a:p>
          <a:p>
            <a:pPr marL="2167255" marR="0" indent="-2167255">
              <a:spcBef>
                <a:spcPts val="600"/>
              </a:spcBef>
              <a:spcAft>
                <a:spcPts val="600"/>
              </a:spcAft>
              <a:tabLst>
                <a:tab pos="800100" algn="l"/>
                <a:tab pos="2514600" algn="l"/>
                <a:tab pos="2514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Key</a:t>
            </a:r>
            <a:r>
              <a:rPr lang="en-US" sz="2000" dirty="0">
                <a:solidFill>
                  <a:srgbClr val="000000"/>
                </a:solidFill>
                <a:effectLst/>
                <a:latin typeface="Times New Roman" panose="02020603050405020304" pitchFamily="18" charset="0"/>
                <a:ea typeface="Times New Roman" panose="02020603050405020304" pitchFamily="18" charset="0"/>
              </a:rPr>
              <a:t>		The database column that’s the primary key.</a:t>
            </a:r>
            <a:endParaRPr lang="en-US" sz="2000" dirty="0">
              <a:effectLst/>
              <a:latin typeface="Times New Roman" panose="02020603050405020304" pitchFamily="18" charset="0"/>
              <a:ea typeface="Times New Roman" panose="02020603050405020304" pitchFamily="18" charset="0"/>
            </a:endParaRPr>
          </a:p>
          <a:p>
            <a:pPr marL="2167255" marR="0" indent="-2167255">
              <a:spcBef>
                <a:spcPts val="600"/>
              </a:spcBef>
              <a:spcAft>
                <a:spcPts val="600"/>
              </a:spcAft>
              <a:tabLst>
                <a:tab pos="800100" algn="l"/>
                <a:tab pos="2514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Column		</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name of the column in the database if it’s different from the property name.</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167255" marR="0" indent="-2167255">
              <a:spcBef>
                <a:spcPts val="600"/>
              </a:spcBef>
              <a:spcAft>
                <a:spcPts val="600"/>
              </a:spcAft>
              <a:tabLst>
                <a:tab pos="800100" algn="l"/>
                <a:tab pos="2514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Required	</a:t>
            </a:r>
            <a:r>
              <a:rPr lang="en-US" sz="2000" dirty="0">
                <a:solidFill>
                  <a:srgbClr val="000000"/>
                </a:solidFill>
                <a:effectLst/>
                <a:latin typeface="Times New Roman" panose="02020603050405020304" pitchFamily="18" charset="0"/>
                <a:ea typeface="Times New Roman" panose="02020603050405020304" pitchFamily="18" charset="0"/>
              </a:rPr>
              <a:t>Specifies that the property’s value is required.</a:t>
            </a:r>
            <a:endParaRPr lang="en-US" sz="2000" dirty="0">
              <a:effectLst/>
              <a:latin typeface="Times New Roman" panose="02020603050405020304" pitchFamily="18" charset="0"/>
              <a:ea typeface="Times New Roman" panose="02020603050405020304" pitchFamily="18" charset="0"/>
            </a:endParaRPr>
          </a:p>
          <a:p>
            <a:pPr marL="2167255" marR="0" indent="-2167255">
              <a:spcBef>
                <a:spcPts val="600"/>
              </a:spcBef>
              <a:spcAft>
                <a:spcPts val="600"/>
              </a:spcAft>
              <a:tabLst>
                <a:tab pos="800100" algn="l"/>
                <a:tab pos="2514600" algn="l"/>
              </a:tabLst>
            </a:pPr>
            <a:r>
              <a:rPr lang="en-US" sz="16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StringLength</a:t>
            </a:r>
            <a:r>
              <a:rPr lang="en-US" sz="2000" dirty="0">
                <a:solidFill>
                  <a:srgbClr val="000000"/>
                </a:solidFill>
                <a:effectLst/>
                <a:latin typeface="Times New Roman" panose="02020603050405020304" pitchFamily="18" charset="0"/>
                <a:ea typeface="Times New Roman" panose="02020603050405020304" pitchFamily="18" charset="0"/>
              </a:rPr>
              <a:t>	Specifies the maximum string length allowed by the database column.</a:t>
            </a:r>
            <a:endParaRPr lang="en-US" sz="2000" dirty="0">
              <a:effectLst/>
              <a:latin typeface="Times New Roman" panose="02020603050405020304" pitchFamily="18" charset="0"/>
              <a:ea typeface="Times New Roman" panose="02020603050405020304" pitchFamily="18" charset="0"/>
            </a:endParaRPr>
          </a:p>
          <a:p>
            <a:pPr marL="2167255" marR="0" indent="-2167255">
              <a:spcBef>
                <a:spcPts val="600"/>
              </a:spcBef>
              <a:spcAft>
                <a:spcPts val="600"/>
              </a:spcAft>
              <a:tabLst>
                <a:tab pos="800100" algn="l"/>
                <a:tab pos="2514600" algn="l"/>
              </a:tabLst>
            </a:pPr>
            <a:r>
              <a:rPr lang="en-US" sz="16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ForeignKey</a:t>
            </a:r>
            <a:r>
              <a:rPr lang="en-US" sz="2000" dirty="0">
                <a:solidFill>
                  <a:srgbClr val="000000"/>
                </a:solidFill>
                <a:effectLst/>
                <a:latin typeface="Times New Roman" panose="02020603050405020304" pitchFamily="18" charset="0"/>
                <a:ea typeface="Times New Roman" panose="02020603050405020304" pitchFamily="18" charset="0"/>
              </a:rPr>
              <a:t>	Specifies the property that’s used as a foreign key in a relationship.</a:t>
            </a:r>
            <a:endParaRPr lang="en-US" sz="2000" dirty="0">
              <a:effectLst/>
              <a:latin typeface="Times New Roman" panose="02020603050405020304" pitchFamily="18" charset="0"/>
              <a:ea typeface="Times New Roman" panose="02020603050405020304" pitchFamily="18" charset="0"/>
            </a:endParaRPr>
          </a:p>
          <a:p>
            <a:pPr marL="2167255" marR="0" indent="-2167255">
              <a:spcBef>
                <a:spcPts val="600"/>
              </a:spcBef>
              <a:spcAft>
                <a:spcPts val="600"/>
              </a:spcAft>
              <a:tabLst>
                <a:tab pos="800100" algn="l"/>
                <a:tab pos="2514600" algn="l"/>
              </a:tabLst>
            </a:pPr>
            <a:r>
              <a:rPr lang="en-US" sz="16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InverseProperty</a:t>
            </a:r>
            <a:r>
              <a:rPr lang="en-US" sz="2000" dirty="0">
                <a:solidFill>
                  <a:srgbClr val="000000"/>
                </a:solidFill>
                <a:effectLst/>
                <a:latin typeface="Times New Roman" panose="02020603050405020304" pitchFamily="18" charset="0"/>
                <a:ea typeface="Times New Roman" panose="02020603050405020304" pitchFamily="18" charset="0"/>
              </a:rPr>
              <a:t>	Specifies the navigation property on the other end of a relationship.</a:t>
            </a:r>
            <a:endParaRPr lang="en-US" sz="20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74A99A99-5614-42B1-AFCE-AD9FB36BDD10}"/>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540AD0D-0426-46F8-A199-8E1A842455F0}"/>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509D789-9C01-42DA-8679-5743619B9DE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18</a:t>
            </a:fld>
            <a:endParaRPr lang="en-US" dirty="0">
              <a:solidFill>
                <a:schemeClr val="bg1"/>
              </a:solidFill>
            </a:endParaRPr>
          </a:p>
        </p:txBody>
      </p:sp>
    </p:spTree>
    <p:extLst>
      <p:ext uri="{BB962C8B-B14F-4D97-AF65-F5344CB8AC3E}">
        <p14:creationId xmlns:p14="http://schemas.microsoft.com/office/powerpoint/2010/main" val="2875981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C273B-0210-41C6-8343-921765D3681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generated Customers partial class (part 1)</a:t>
            </a:r>
            <a:endParaRPr lang="en-US" dirty="0"/>
          </a:p>
        </p:txBody>
      </p:sp>
      <p:sp>
        <p:nvSpPr>
          <p:cNvPr id="3" name="Text Placeholder 2">
            <a:extLst>
              <a:ext uri="{FF2B5EF4-FFF2-40B4-BE49-F238E27FC236}">
                <a16:creationId xmlns:a16="http://schemas.microsoft.com/office/drawing/2014/main" id="{A7EDC0CF-5DC8-4067-AAA3-B2119497EE0C}"/>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using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System.Collections.Generic</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using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System.ComponentModel.DataAnnotations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using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System.ComponentModel.DataAnnotations.Schema</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namespace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CustomerMaintenance.Model.DataLayer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partial class Customers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Customers()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Invoices = new HashSet&lt;Invoices&gt;();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[Key]</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[Column("</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CustomerID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int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CustomerId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get; set;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[Required]</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StringLength</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(100)]</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string Name { get; set;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[Required]</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StringLength</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(50)]</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string Address { get; set;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400" dirty="0"/>
          </a:p>
        </p:txBody>
      </p:sp>
      <p:sp>
        <p:nvSpPr>
          <p:cNvPr id="4" name="Date Placeholder 3">
            <a:extLst>
              <a:ext uri="{FF2B5EF4-FFF2-40B4-BE49-F238E27FC236}">
                <a16:creationId xmlns:a16="http://schemas.microsoft.com/office/drawing/2014/main" id="{C88A4EE7-2A82-49B4-BAAE-6B0ACB07D1F3}"/>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59C5200F-C889-45CF-8D3A-F212E1BDEC0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D36CDFB-A113-450E-8E08-40EC4FA8A83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19</a:t>
            </a:fld>
            <a:endParaRPr lang="en-US" dirty="0">
              <a:solidFill>
                <a:schemeClr val="bg1"/>
              </a:solidFill>
            </a:endParaRPr>
          </a:p>
        </p:txBody>
      </p:sp>
    </p:spTree>
    <p:extLst>
      <p:ext uri="{BB962C8B-B14F-4D97-AF65-F5344CB8AC3E}">
        <p14:creationId xmlns:p14="http://schemas.microsoft.com/office/powerpoint/2010/main" val="2822524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D926E-8F98-42F6-97F6-F0451D5CD0F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 (part 1)</a:t>
            </a:r>
            <a:endParaRPr lang="en-US" dirty="0"/>
          </a:p>
        </p:txBody>
      </p:sp>
      <p:sp>
        <p:nvSpPr>
          <p:cNvPr id="3" name="Text Placeholder 2">
            <a:extLst>
              <a:ext uri="{FF2B5EF4-FFF2-40B4-BE49-F238E27FC236}">
                <a16:creationId xmlns:a16="http://schemas.microsoft.com/office/drawing/2014/main" id="{11628FB8-AB61-4F59-ACF1-6759432E347E}"/>
              </a:ext>
            </a:extLst>
          </p:cNvPr>
          <p:cNvSpPr>
            <a:spLocks noGrp="1"/>
          </p:cNvSpPr>
          <p:nvPr>
            <p:ph type="body" sz="quarter" idx="13"/>
          </p:nvPr>
        </p:nvSpPr>
        <p:spPr/>
        <p:txBody>
          <a:bodyPr/>
          <a:lstStyle/>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Applied</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Create an Entity Data Model from an existing database.</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Use LINQ to Entities to retrieve data from one or more database tables.</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Use EF Core to add, modify, and delete rows in a database table.</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Bind controls to an entity collection or the results of a query.</a:t>
            </a:r>
          </a:p>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Knowledge</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Explain how EF Core works.</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these terms as they relate to an Entity Data Model: conceptual model, storage model, mappings, object context, entity class, navigation property, and association.</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how to add EF packages to a project.</a:t>
            </a:r>
          </a:p>
          <a:p>
            <a:endParaRPr lang="en-US" dirty="0"/>
          </a:p>
        </p:txBody>
      </p:sp>
      <p:sp>
        <p:nvSpPr>
          <p:cNvPr id="4" name="Date Placeholder 3">
            <a:extLst>
              <a:ext uri="{FF2B5EF4-FFF2-40B4-BE49-F238E27FC236}">
                <a16:creationId xmlns:a16="http://schemas.microsoft.com/office/drawing/2014/main" id="{7B84AD1F-A29B-4722-A4AF-5189C509FAD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0507FB5-20AE-4FCF-AAD2-72187C9C8B7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A9C8E69-3E25-4E90-9990-E13F93BBCA4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2</a:t>
            </a:fld>
            <a:endParaRPr lang="en-US" dirty="0">
              <a:solidFill>
                <a:schemeClr val="bg1"/>
              </a:solidFill>
            </a:endParaRPr>
          </a:p>
        </p:txBody>
      </p:sp>
    </p:spTree>
    <p:extLst>
      <p:ext uri="{BB962C8B-B14F-4D97-AF65-F5344CB8AC3E}">
        <p14:creationId xmlns:p14="http://schemas.microsoft.com/office/powerpoint/2010/main" val="968645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BE9A4-0F62-4471-8663-76C6D217A85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generated Customers partial class (part 2)</a:t>
            </a:r>
            <a:endParaRPr lang="en-US" dirty="0"/>
          </a:p>
        </p:txBody>
      </p:sp>
      <p:sp>
        <p:nvSpPr>
          <p:cNvPr id="3" name="Text Placeholder 2">
            <a:extLst>
              <a:ext uri="{FF2B5EF4-FFF2-40B4-BE49-F238E27FC236}">
                <a16:creationId xmlns:a16="http://schemas.microsoft.com/office/drawing/2014/main" id="{90A8DAFE-7CE5-4527-99D6-2564B897B2D8}"/>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City, State, and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ZipCode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properties go here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ForeignKey</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nameof</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(State))]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InverseProperty</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nameof</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States.Customers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virtual States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StateNavigation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get; set;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InverseProperty</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("Customer")]</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virtual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ICollection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&lt;Invoices&gt; Invoices { get; set;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p>
        </p:txBody>
      </p:sp>
      <p:sp>
        <p:nvSpPr>
          <p:cNvPr id="4" name="Date Placeholder 3">
            <a:extLst>
              <a:ext uri="{FF2B5EF4-FFF2-40B4-BE49-F238E27FC236}">
                <a16:creationId xmlns:a16="http://schemas.microsoft.com/office/drawing/2014/main" id="{015B9B15-FA6D-41F9-A41C-2D9214DDA932}"/>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2A61497-1349-45A0-AE8E-6FE676BEC0C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3AA3157-C115-4684-A28C-AA4A1F11E41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20</a:t>
            </a:fld>
            <a:endParaRPr lang="en-US" dirty="0">
              <a:solidFill>
                <a:schemeClr val="bg1"/>
              </a:solidFill>
            </a:endParaRPr>
          </a:p>
        </p:txBody>
      </p:sp>
    </p:spTree>
    <p:extLst>
      <p:ext uri="{BB962C8B-B14F-4D97-AF65-F5344CB8AC3E}">
        <p14:creationId xmlns:p14="http://schemas.microsoft.com/office/powerpoint/2010/main" val="3366859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467D9-7D1E-4EC0-842A-08B5EA92D73D}"/>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App.config</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file that includes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database connection string</a:t>
            </a:r>
            <a:endParaRPr lang="en-US" dirty="0"/>
          </a:p>
        </p:txBody>
      </p:sp>
      <p:sp>
        <p:nvSpPr>
          <p:cNvPr id="3" name="Text Placeholder 2">
            <a:extLst>
              <a:ext uri="{FF2B5EF4-FFF2-40B4-BE49-F238E27FC236}">
                <a16:creationId xmlns:a16="http://schemas.microsoft.com/office/drawing/2014/main" id="{A5400872-8C19-4097-A0CD-FF5E920108B8}"/>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&lt;?xml version="1.0" encoding="utf-8" ?&gt;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&lt;configuration&gt;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connectionStrings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&lt;add name="</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MMABooks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connectionString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"Data Source=(</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LocalDB</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MSSQLLocalDB</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AttachDBFilename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=C:\C#\Database\MMABooks.mdf;</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Integrated Security=True"/&gt;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connectionStrings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&lt;/configuration&gt;</a:t>
            </a:r>
          </a:p>
          <a:p>
            <a:endParaRPr lang="en-US" sz="1600" dirty="0"/>
          </a:p>
        </p:txBody>
      </p:sp>
      <p:sp>
        <p:nvSpPr>
          <p:cNvPr id="4" name="Date Placeholder 3">
            <a:extLst>
              <a:ext uri="{FF2B5EF4-FFF2-40B4-BE49-F238E27FC236}">
                <a16:creationId xmlns:a16="http://schemas.microsoft.com/office/drawing/2014/main" id="{1F015B51-9327-4A75-9DCF-75BF03FFB1F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2117379-6574-424E-9E56-3E9D0C73774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B4B647B-9CB5-4793-89CC-89B6F31C7BF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21</a:t>
            </a:fld>
            <a:endParaRPr lang="en-US" dirty="0">
              <a:solidFill>
                <a:schemeClr val="bg1"/>
              </a:solidFill>
            </a:endParaRPr>
          </a:p>
        </p:txBody>
      </p:sp>
    </p:spTree>
    <p:extLst>
      <p:ext uri="{BB962C8B-B14F-4D97-AF65-F5344CB8AC3E}">
        <p14:creationId xmlns:p14="http://schemas.microsoft.com/office/powerpoint/2010/main" val="1237346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3F2C6-E015-4D4E-9811-E5DCB57C4BEC}"/>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updated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OnConfiguring</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method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in the DB context file </a:t>
            </a:r>
            <a:endParaRPr lang="en-US" dirty="0"/>
          </a:p>
        </p:txBody>
      </p:sp>
      <p:sp>
        <p:nvSpPr>
          <p:cNvPr id="3" name="Text Placeholder 2">
            <a:extLst>
              <a:ext uri="{FF2B5EF4-FFF2-40B4-BE49-F238E27FC236}">
                <a16:creationId xmlns:a16="http://schemas.microsoft.com/office/drawing/2014/main" id="{824CAEBC-A617-48A7-8F83-923430008C12}"/>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protected override void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OnConfiguring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DbContextOptionsBuilder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optionsBuilder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optionsBuilder.IsConfigured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optionsBuilder.UseSqlServer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ConfigurationManager</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ConnectionStrings</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MMABooks</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ConnectionString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A0DEBF25-149F-453B-87CB-4E6CFD7E846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D2A1979-2059-4AAC-9A1D-C5A6F2CDDE3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3EC003B-E64F-4448-BDFE-A7DB9545296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22</a:t>
            </a:fld>
            <a:endParaRPr lang="en-US" dirty="0">
              <a:solidFill>
                <a:schemeClr val="bg1"/>
              </a:solidFill>
            </a:endParaRPr>
          </a:p>
        </p:txBody>
      </p:sp>
    </p:spTree>
    <p:extLst>
      <p:ext uri="{BB962C8B-B14F-4D97-AF65-F5344CB8AC3E}">
        <p14:creationId xmlns:p14="http://schemas.microsoft.com/office/powerpoint/2010/main" val="955439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E45CC-051F-478B-91B0-D503ACAD4D6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partial class that adds a read-only property</a:t>
            </a:r>
            <a:endParaRPr lang="en-US" dirty="0"/>
          </a:p>
        </p:txBody>
      </p:sp>
      <p:sp>
        <p:nvSpPr>
          <p:cNvPr id="3" name="Text Placeholder 2">
            <a:extLst>
              <a:ext uri="{FF2B5EF4-FFF2-40B4-BE49-F238E27FC236}">
                <a16:creationId xmlns:a16="http://schemas.microsoft.com/office/drawing/2014/main" id="{1924A88D-1776-49F3-BDCA-463327E00CD8}"/>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namespace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CustomerMaintenance.Models.DataLayer</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partial class Customers</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bool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HasAddress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string.IsNullOrEmpty</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(Address);</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091E7308-CF6B-4BA6-94C2-8116483D16E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E081D4C4-8A79-48E3-88F1-B33E0B8CC13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BC31A68-AC06-474A-B6F2-5A62CC773C0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23</a:t>
            </a:fld>
            <a:endParaRPr lang="en-US" dirty="0">
              <a:solidFill>
                <a:schemeClr val="bg1"/>
              </a:solidFill>
            </a:endParaRPr>
          </a:p>
        </p:txBody>
      </p:sp>
    </p:spTree>
    <p:extLst>
      <p:ext uri="{BB962C8B-B14F-4D97-AF65-F5344CB8AC3E}">
        <p14:creationId xmlns:p14="http://schemas.microsoft.com/office/powerpoint/2010/main" val="3369791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452F2-DA05-4488-A69C-E715D82415E9}"/>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statement that creates an instance</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of the DB context</a:t>
            </a:r>
            <a:endParaRPr lang="en-US" dirty="0"/>
          </a:p>
        </p:txBody>
      </p:sp>
      <p:sp>
        <p:nvSpPr>
          <p:cNvPr id="3" name="Text Placeholder 2">
            <a:extLst>
              <a:ext uri="{FF2B5EF4-FFF2-40B4-BE49-F238E27FC236}">
                <a16:creationId xmlns:a16="http://schemas.microsoft.com/office/drawing/2014/main" id="{8DF85F63-6A12-4C39-B419-651752BD7250}"/>
              </a:ext>
            </a:extLst>
          </p:cNvPr>
          <p:cNvSpPr>
            <a:spLocks noGrp="1"/>
          </p:cNvSpPr>
          <p:nvPr>
            <p:ph type="body" sz="quarter" idx="13"/>
          </p:nvPr>
        </p:nvSpPr>
        <p:spPr>
          <a:xfrm>
            <a:off x="838200" y="1219200"/>
            <a:ext cx="7391400" cy="4876800"/>
          </a:xfrm>
        </p:spPr>
        <p:txBody>
          <a:bodyPr/>
          <a:lstStyle/>
          <a:p>
            <a:pPr marL="347345" marR="0">
              <a:spcBef>
                <a:spcPts val="0"/>
              </a:spcBef>
              <a:spcAft>
                <a:spcPts val="60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MMABooksContext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context = new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MMABooksContext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query that stores all the invoices in a variable</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var invoices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context.Invoices.ToList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query that gets a single invoice by ID</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var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selectedInvoice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context.Invoices</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.Where(i =&gt;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i.InvoiceId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33).</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FirstOrDefault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Another way to get a single invoice by ID</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var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selectedInvoice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context.Invoices.Find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(33);</a:t>
            </a:r>
          </a:p>
          <a:p>
            <a:endParaRPr lang="en-US" sz="1600" dirty="0"/>
          </a:p>
        </p:txBody>
      </p:sp>
      <p:sp>
        <p:nvSpPr>
          <p:cNvPr id="4" name="Date Placeholder 3">
            <a:extLst>
              <a:ext uri="{FF2B5EF4-FFF2-40B4-BE49-F238E27FC236}">
                <a16:creationId xmlns:a16="http://schemas.microsoft.com/office/drawing/2014/main" id="{5AF6A82D-DEA4-43E7-8A08-3FB134375A80}"/>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0DC278C-6DC3-4B97-B519-C6141D8D5940}"/>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2858E85-BFF4-476E-872C-3649E5E0FEE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24</a:t>
            </a:fld>
            <a:endParaRPr lang="en-US" dirty="0">
              <a:solidFill>
                <a:schemeClr val="bg1"/>
              </a:solidFill>
            </a:endParaRPr>
          </a:p>
        </p:txBody>
      </p:sp>
    </p:spTree>
    <p:extLst>
      <p:ext uri="{BB962C8B-B14F-4D97-AF65-F5344CB8AC3E}">
        <p14:creationId xmlns:p14="http://schemas.microsoft.com/office/powerpoint/2010/main" val="1793416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B7C64-5189-4CE5-9C68-63218B7AE33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query that gets selected invoices</a:t>
            </a:r>
            <a:endParaRPr lang="en-US" dirty="0"/>
          </a:p>
        </p:txBody>
      </p:sp>
      <p:sp>
        <p:nvSpPr>
          <p:cNvPr id="3" name="Text Placeholder 2">
            <a:extLst>
              <a:ext uri="{FF2B5EF4-FFF2-40B4-BE49-F238E27FC236}">
                <a16:creationId xmlns:a16="http://schemas.microsoft.com/office/drawing/2014/main" id="{916FCA38-B664-45D6-BF01-9032714171A5}"/>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var invoices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context.Invoices</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.Where(i =&gt;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i.InvoiceTotal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&gt; 250)</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.Select(i =&gt; new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i.CustomerId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i.InvoiceDate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i.InvoiceTotal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ToList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query that joins customer and invoice data</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var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customerInvoices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context.Customers</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.Join(</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context.Invoices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 =&gt;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c.CustomerId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 =&gt;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i.CustomerId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 i) =&gt; new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c.Name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i.InvoiceDate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i.InvoiceTotal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OrderBy</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(ci =&gt;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ci.Name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ThenByDescending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(ci =&gt;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ci.InvoiceTotal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ToList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7A98FA94-6CA8-4B25-AD80-9AF0D09EAC7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521FDDA-34EC-436C-B504-3D954E7464D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69C6076-55DB-4B59-8514-A6B8454BB0C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25</a:t>
            </a:fld>
            <a:endParaRPr lang="en-US" dirty="0">
              <a:solidFill>
                <a:schemeClr val="bg1"/>
              </a:solidFill>
            </a:endParaRPr>
          </a:p>
        </p:txBody>
      </p:sp>
    </p:spTree>
    <p:extLst>
      <p:ext uri="{BB962C8B-B14F-4D97-AF65-F5344CB8AC3E}">
        <p14:creationId xmlns:p14="http://schemas.microsoft.com/office/powerpoint/2010/main" val="3094669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CE971-C43F-4279-8382-10AE3863D818}"/>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query that uses eager loading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load related entities</a:t>
            </a:r>
            <a:endParaRPr lang="en-US" dirty="0"/>
          </a:p>
        </p:txBody>
      </p:sp>
      <p:sp>
        <p:nvSpPr>
          <p:cNvPr id="3" name="Text Placeholder 2">
            <a:extLst>
              <a:ext uri="{FF2B5EF4-FFF2-40B4-BE49-F238E27FC236}">
                <a16:creationId xmlns:a16="http://schemas.microsoft.com/office/drawing/2014/main" id="{4CA47836-742E-4F80-990C-A3E83178315D}"/>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var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selectedCustomer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context.Customers.</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Include</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("Invoices")</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.Where(c =&gt;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c.CustomerId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customerID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).Single();</a:t>
            </a:r>
          </a:p>
          <a:p>
            <a:endParaRPr lang="en-US" sz="1600" dirty="0"/>
          </a:p>
        </p:txBody>
      </p:sp>
      <p:sp>
        <p:nvSpPr>
          <p:cNvPr id="4" name="Date Placeholder 3">
            <a:extLst>
              <a:ext uri="{FF2B5EF4-FFF2-40B4-BE49-F238E27FC236}">
                <a16:creationId xmlns:a16="http://schemas.microsoft.com/office/drawing/2014/main" id="{B5228D2D-82E7-4E1F-97AD-CC44CF35B88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5671AF24-D7EB-45C9-8246-23043C5DF61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71B1781-1562-4FD9-ACC6-A29464526F0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26</a:t>
            </a:fld>
            <a:endParaRPr lang="en-US" dirty="0">
              <a:solidFill>
                <a:schemeClr val="bg1"/>
              </a:solidFill>
            </a:endParaRPr>
          </a:p>
        </p:txBody>
      </p:sp>
    </p:spTree>
    <p:extLst>
      <p:ext uri="{BB962C8B-B14F-4D97-AF65-F5344CB8AC3E}">
        <p14:creationId xmlns:p14="http://schemas.microsoft.com/office/powerpoint/2010/main" val="857526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B521A-F47F-4124-A1BA-D38B42DBE677}"/>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explicitly loads the entities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on the many side of a relationship </a:t>
            </a:r>
            <a:endParaRPr lang="en-US" dirty="0"/>
          </a:p>
        </p:txBody>
      </p:sp>
      <p:sp>
        <p:nvSpPr>
          <p:cNvPr id="3" name="Text Placeholder 2">
            <a:extLst>
              <a:ext uri="{FF2B5EF4-FFF2-40B4-BE49-F238E27FC236}">
                <a16:creationId xmlns:a16="http://schemas.microsoft.com/office/drawing/2014/main" id="{027AEBD9-6619-4146-97C2-31456D5667FB}"/>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var </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selectedCustomer</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context.Customers</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.Where (c =&gt; </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c.CustomerId</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customerID</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).Single();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if (! </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context.Entry</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selectedCustomer</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.Collection("Invoices").</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IsLoaded</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context.Entry</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selectedCustomer</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.Collection("Invoices").</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Load()</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2537602D-6E1D-48BC-8356-691448DA102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21A160D-48C0-4DF8-9EB9-5E718064BCE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DFBAE2E-1D7E-4E96-8363-52B80A34F54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27</a:t>
            </a:fld>
            <a:endParaRPr lang="en-US" dirty="0">
              <a:solidFill>
                <a:schemeClr val="bg1"/>
              </a:solidFill>
            </a:endParaRPr>
          </a:p>
        </p:txBody>
      </p:sp>
    </p:spTree>
    <p:extLst>
      <p:ext uri="{BB962C8B-B14F-4D97-AF65-F5344CB8AC3E}">
        <p14:creationId xmlns:p14="http://schemas.microsoft.com/office/powerpoint/2010/main" val="2587670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C1B4A-A266-4E45-AF0F-FA000A7E3370}"/>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explicitly loads the entity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on the one side of a relationship</a:t>
            </a:r>
            <a:endParaRPr lang="en-US" dirty="0"/>
          </a:p>
        </p:txBody>
      </p:sp>
      <p:sp>
        <p:nvSpPr>
          <p:cNvPr id="3" name="Text Placeholder 2">
            <a:extLst>
              <a:ext uri="{FF2B5EF4-FFF2-40B4-BE49-F238E27FC236}">
                <a16:creationId xmlns:a16="http://schemas.microsoft.com/office/drawing/2014/main" id="{0A19EDF1-8834-4396-BEC1-0009D2CFFC1C}"/>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var </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selectedInvoice</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context.Invoices</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.Where(i =&gt; </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i.InvoiceId</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invoiceID</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).Single();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if (! </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context.Entry</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selectedInvoice</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Reference("Customer").</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IsLoaded</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context.Entry</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selectedInvoice</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.Reference("Customer").</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Load()</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7DDB8B81-45A6-401E-85CE-8A5B244634AD}"/>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52BEFF54-74DB-4D73-AA0A-A220701A22F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3DE8037-AB84-4B04-B8D7-B1865D586C3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28</a:t>
            </a:fld>
            <a:endParaRPr lang="en-US" dirty="0">
              <a:solidFill>
                <a:schemeClr val="bg1"/>
              </a:solidFill>
            </a:endParaRPr>
          </a:p>
        </p:txBody>
      </p:sp>
    </p:spTree>
    <p:extLst>
      <p:ext uri="{BB962C8B-B14F-4D97-AF65-F5344CB8AC3E}">
        <p14:creationId xmlns:p14="http://schemas.microsoft.com/office/powerpoint/2010/main" val="1162594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04FFD-5F49-49FA-BAF0-D225415E5738}"/>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query that uses lazy loading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load related entities</a:t>
            </a:r>
            <a:endParaRPr lang="en-US" dirty="0"/>
          </a:p>
        </p:txBody>
      </p:sp>
      <p:sp>
        <p:nvSpPr>
          <p:cNvPr id="3" name="Text Placeholder 2">
            <a:extLst>
              <a:ext uri="{FF2B5EF4-FFF2-40B4-BE49-F238E27FC236}">
                <a16:creationId xmlns:a16="http://schemas.microsoft.com/office/drawing/2014/main" id="{D80852CC-7637-4ABF-80CF-D80B24E4F3DF}"/>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var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customerInvoices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context.Customers</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.Where(c =&gt;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c.CustomerId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customerID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.Select(c =&gt; new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c.Name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c.Invoices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}).Single();</a:t>
            </a:r>
          </a:p>
          <a:p>
            <a:endParaRPr lang="en-US" sz="1600" dirty="0"/>
          </a:p>
        </p:txBody>
      </p:sp>
      <p:sp>
        <p:nvSpPr>
          <p:cNvPr id="4" name="Date Placeholder 3">
            <a:extLst>
              <a:ext uri="{FF2B5EF4-FFF2-40B4-BE49-F238E27FC236}">
                <a16:creationId xmlns:a16="http://schemas.microsoft.com/office/drawing/2014/main" id="{34D09848-1B5E-4B1B-AFBF-1D53E9B2D9C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1D7FC61B-3928-4BCD-BB6D-7E0F268087F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626C186-111F-4320-9F58-7EF75B9C092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29</a:t>
            </a:fld>
            <a:endParaRPr lang="en-US" dirty="0">
              <a:solidFill>
                <a:schemeClr val="bg1"/>
              </a:solidFill>
            </a:endParaRPr>
          </a:p>
        </p:txBody>
      </p:sp>
    </p:spTree>
    <p:extLst>
      <p:ext uri="{BB962C8B-B14F-4D97-AF65-F5344CB8AC3E}">
        <p14:creationId xmlns:p14="http://schemas.microsoft.com/office/powerpoint/2010/main" val="2069399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8D67B-A12E-4C32-9AA4-E76907B23F40}"/>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 (part 2)</a:t>
            </a:r>
            <a:endParaRPr lang="en-US" dirty="0"/>
          </a:p>
        </p:txBody>
      </p:sp>
      <p:sp>
        <p:nvSpPr>
          <p:cNvPr id="3" name="Text Placeholder 2">
            <a:extLst>
              <a:ext uri="{FF2B5EF4-FFF2-40B4-BE49-F238E27FC236}">
                <a16:creationId xmlns:a16="http://schemas.microsoft.com/office/drawing/2014/main" id="{5AB078B4-A437-4D66-A1B9-E065B783784E}"/>
              </a:ext>
            </a:extLst>
          </p:cNvPr>
          <p:cNvSpPr>
            <a:spLocks noGrp="1"/>
          </p:cNvSpPr>
          <p:nvPr>
            <p:ph type="body" sz="quarter" idx="13"/>
          </p:nvPr>
        </p:nvSpPr>
        <p:spPr/>
        <p:txBody>
          <a:bodyPr/>
          <a:lstStyle/>
          <a:p>
            <a:pPr marL="457200" marR="114300" lvl="0" indent="-457200">
              <a:spcBef>
                <a:spcPts val="0"/>
              </a:spcBef>
              <a:spcAft>
                <a:spcPts val="600"/>
              </a:spcAft>
              <a:buFont typeface="+mj-lt"/>
              <a:buAutoNum type="arabicPeriod" startAt="4"/>
              <a:tabLst>
                <a:tab pos="342900" algn="l"/>
                <a:tab pos="457200" algn="l"/>
              </a:tabLst>
            </a:pPr>
            <a:r>
              <a:rPr lang="en-US" sz="2000" spc="-10" dirty="0">
                <a:effectLst/>
                <a:latin typeface="Times New Roman" panose="02020603050405020304" pitchFamily="18" charset="0"/>
                <a:ea typeface="Times New Roman" panose="02020603050405020304" pitchFamily="18" charset="0"/>
              </a:rPr>
              <a:t>Distinguish between Code First development and Database First development.</a:t>
            </a:r>
          </a:p>
          <a:p>
            <a:pPr marL="457200" marR="114300" lvl="0" indent="-457200">
              <a:spcBef>
                <a:spcPts val="0"/>
              </a:spcBef>
              <a:spcAft>
                <a:spcPts val="600"/>
              </a:spcAft>
              <a:buFont typeface="+mj-lt"/>
              <a:buAutoNum type="arabicPeriod" startAt="4"/>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a concurrency conflict and distinguish between these two types of concurrency control: last-in wins and optimistic.</a:t>
            </a:r>
          </a:p>
          <a:p>
            <a:pPr marL="457200" indent="-457200">
              <a:buFont typeface="+mj-lt"/>
              <a:buAutoNum type="arabicPeriod" startAt="4"/>
            </a:pPr>
            <a:endParaRPr lang="en-US" dirty="0"/>
          </a:p>
        </p:txBody>
      </p:sp>
      <p:sp>
        <p:nvSpPr>
          <p:cNvPr id="4" name="Date Placeholder 3">
            <a:extLst>
              <a:ext uri="{FF2B5EF4-FFF2-40B4-BE49-F238E27FC236}">
                <a16:creationId xmlns:a16="http://schemas.microsoft.com/office/drawing/2014/main" id="{1F5E4686-838C-4FF3-80C3-9D77432A052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11B1DA32-B7F3-49CC-9B9B-A085E62BA75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053919A-BA99-4CE3-8C61-2140934CD43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3</a:t>
            </a:fld>
            <a:endParaRPr lang="en-US" dirty="0">
              <a:solidFill>
                <a:schemeClr val="bg1"/>
              </a:solidFill>
            </a:endParaRPr>
          </a:p>
        </p:txBody>
      </p:sp>
    </p:spTree>
    <p:extLst>
      <p:ext uri="{BB962C8B-B14F-4D97-AF65-F5344CB8AC3E}">
        <p14:creationId xmlns:p14="http://schemas.microsoft.com/office/powerpoint/2010/main" val="17154742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F59FD-EDE9-4E81-9046-86C523FC6A4C}"/>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NuGet package needed to enable lazy loading</a:t>
            </a:r>
            <a:endParaRPr lang="en-US" dirty="0"/>
          </a:p>
        </p:txBody>
      </p:sp>
      <p:sp>
        <p:nvSpPr>
          <p:cNvPr id="3" name="Text Placeholder 2">
            <a:extLst>
              <a:ext uri="{FF2B5EF4-FFF2-40B4-BE49-F238E27FC236}">
                <a16:creationId xmlns:a16="http://schemas.microsoft.com/office/drawing/2014/main" id="{AE1BA634-82D9-48F2-9A1B-E4A648EB8B75}"/>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Microsoft.EntityFrameworkCore.Proxies</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DB context file configured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enable lazy loading</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protected override void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OnConfiguring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DbContextOptionsBuilder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optionsBuilder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optionsBuilder.IsConfigured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optionsBuilder</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UseSqlServer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UseLazyLoadingProxies</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67D3CC52-2058-4EDA-8CDA-A6775FAC14FD}"/>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4F458001-357D-4AE4-BB38-FBB4EF4DA5B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9717926-A627-4536-9D92-8C9F849157F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30</a:t>
            </a:fld>
            <a:endParaRPr lang="en-US" dirty="0">
              <a:solidFill>
                <a:schemeClr val="bg1"/>
              </a:solidFill>
            </a:endParaRPr>
          </a:p>
        </p:txBody>
      </p:sp>
    </p:spTree>
    <p:extLst>
      <p:ext uri="{BB962C8B-B14F-4D97-AF65-F5344CB8AC3E}">
        <p14:creationId xmlns:p14="http://schemas.microsoft.com/office/powerpoint/2010/main" val="1769531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51E0F-945B-4387-B747-0CD0ACCAFB35}"/>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Customers entity generated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by the Scaffold-</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DbContext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command</a:t>
            </a:r>
            <a:endParaRPr lang="en-US" dirty="0"/>
          </a:p>
        </p:txBody>
      </p:sp>
      <p:sp>
        <p:nvSpPr>
          <p:cNvPr id="3" name="Text Placeholder 2">
            <a:extLst>
              <a:ext uri="{FF2B5EF4-FFF2-40B4-BE49-F238E27FC236}">
                <a16:creationId xmlns:a16="http://schemas.microsoft.com/office/drawing/2014/main" id="{FB77B0ED-2967-423F-9016-E58AE2BDBFC3}"/>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partial class Customers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public, unsealed entity</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Customers()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public constructor</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Invoices = new HashSet&lt;Invoices&gt;();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virtual navigation properties</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ForeignKey</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nameof</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(State))]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InverseProperty</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nameof</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States.Customers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virtual States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StateNavigation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get; set;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InverseProperty</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("Customer")]</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virtual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ICollection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&lt;Invoices&gt; Invoices { get; set;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62BD0931-C11A-43B2-87AD-63090293DD20}"/>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7AE60478-819B-4128-BEFB-BC58379263F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109393B-2C7E-48CF-ACAA-2646C920688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31</a:t>
            </a:fld>
            <a:endParaRPr lang="en-US" dirty="0">
              <a:solidFill>
                <a:schemeClr val="bg1"/>
              </a:solidFill>
            </a:endParaRPr>
          </a:p>
        </p:txBody>
      </p:sp>
    </p:spTree>
    <p:extLst>
      <p:ext uri="{BB962C8B-B14F-4D97-AF65-F5344CB8AC3E}">
        <p14:creationId xmlns:p14="http://schemas.microsoft.com/office/powerpoint/2010/main" val="2337637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698F8-42C8-41AD-B099-BE90984C806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enable lazy loading</a:t>
            </a:r>
            <a:endParaRPr lang="en-US" dirty="0"/>
          </a:p>
        </p:txBody>
      </p:sp>
      <p:sp>
        <p:nvSpPr>
          <p:cNvPr id="3" name="Text Placeholder 2">
            <a:extLst>
              <a:ext uri="{FF2B5EF4-FFF2-40B4-BE49-F238E27FC236}">
                <a16:creationId xmlns:a16="http://schemas.microsoft.com/office/drawing/2014/main" id="{4D23D8BC-4A4B-4E80-9AD6-F3138A8DEA39}"/>
              </a:ext>
            </a:extLst>
          </p:cNvPr>
          <p:cNvSpPr>
            <a:spLocks noGrp="1"/>
          </p:cNvSpPr>
          <p:nvPr>
            <p:ph type="body" sz="quarter" idx="13"/>
          </p:nvPr>
        </p:nvSpPr>
        <p:spPr/>
        <p:txBody>
          <a:bodyPr/>
          <a:lstStyle/>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Install the </a:t>
            </a:r>
            <a:r>
              <a:rPr lang="en-US" sz="2000" dirty="0" err="1">
                <a:effectLst/>
                <a:latin typeface="Times New Roman" panose="02020603050405020304" pitchFamily="18" charset="0"/>
                <a:ea typeface="Times New Roman" panose="02020603050405020304" pitchFamily="18" charset="0"/>
              </a:rPr>
              <a:t>EntityFrameworkCore.Proxies</a:t>
            </a:r>
            <a:r>
              <a:rPr lang="en-US" sz="2000" dirty="0">
                <a:effectLst/>
                <a:latin typeface="Times New Roman" panose="02020603050405020304" pitchFamily="18" charset="0"/>
                <a:ea typeface="Times New Roman" panose="02020603050405020304" pitchFamily="18" charset="0"/>
              </a:rPr>
              <a:t> NuGet package.</a:t>
            </a:r>
          </a:p>
          <a:p>
            <a:pPr marL="342900" marR="342900"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In the </a:t>
            </a:r>
            <a:r>
              <a:rPr lang="en-US" sz="2000" dirty="0" err="1">
                <a:effectLst/>
                <a:latin typeface="Times New Roman" panose="02020603050405020304" pitchFamily="18" charset="0"/>
                <a:ea typeface="Times New Roman" panose="02020603050405020304" pitchFamily="18" charset="0"/>
              </a:rPr>
              <a:t>OnConfiguring</a:t>
            </a:r>
            <a:r>
              <a:rPr lang="en-US" sz="2000" dirty="0">
                <a:effectLst/>
                <a:latin typeface="Times New Roman" panose="02020603050405020304" pitchFamily="18" charset="0"/>
                <a:ea typeface="Times New Roman" panose="02020603050405020304" pitchFamily="18" charset="0"/>
              </a:rPr>
              <a:t>() method of the DB context file, call the </a:t>
            </a:r>
            <a:r>
              <a:rPr lang="en-US" sz="2000" dirty="0" err="1">
                <a:effectLst/>
                <a:latin typeface="Times New Roman" panose="02020603050405020304" pitchFamily="18" charset="0"/>
                <a:ea typeface="Times New Roman" panose="02020603050405020304" pitchFamily="18" charset="0"/>
              </a:rPr>
              <a:t>UseLazyLoadingProxies</a:t>
            </a:r>
            <a:r>
              <a:rPr lang="en-US" sz="2000" dirty="0">
                <a:effectLst/>
                <a:latin typeface="Times New Roman" panose="02020603050405020304" pitchFamily="18" charset="0"/>
                <a:ea typeface="Times New Roman" panose="02020603050405020304" pitchFamily="18" charset="0"/>
              </a:rPr>
              <a:t>() method.</a:t>
            </a:r>
          </a:p>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Make sure each entity class is public and unsealed, has a public or protected constructor, and has navigation properties that are virtual.</a:t>
            </a:r>
          </a:p>
          <a:p>
            <a:endParaRPr lang="en-US" dirty="0"/>
          </a:p>
        </p:txBody>
      </p:sp>
      <p:sp>
        <p:nvSpPr>
          <p:cNvPr id="4" name="Date Placeholder 3">
            <a:extLst>
              <a:ext uri="{FF2B5EF4-FFF2-40B4-BE49-F238E27FC236}">
                <a16:creationId xmlns:a16="http://schemas.microsoft.com/office/drawing/2014/main" id="{90A6506D-F6B2-45F0-AA3E-69F476371A51}"/>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FF5BD1D-DA4E-4D30-A69E-772713B60D9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DC5462F-0124-49C2-9C74-C6DF53E5275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32</a:t>
            </a:fld>
            <a:endParaRPr lang="en-US" dirty="0">
              <a:solidFill>
                <a:schemeClr val="bg1"/>
              </a:solidFill>
            </a:endParaRPr>
          </a:p>
        </p:txBody>
      </p:sp>
    </p:spTree>
    <p:extLst>
      <p:ext uri="{BB962C8B-B14F-4D97-AF65-F5344CB8AC3E}">
        <p14:creationId xmlns:p14="http://schemas.microsoft.com/office/powerpoint/2010/main" val="26588709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A942F-CF8C-4518-A985-61D3C93AA33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Three of the methods of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DbSet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class</a:t>
            </a:r>
            <a:endParaRPr lang="en-US" dirty="0"/>
          </a:p>
        </p:txBody>
      </p:sp>
      <p:sp>
        <p:nvSpPr>
          <p:cNvPr id="3" name="Text Placeholder 2">
            <a:extLst>
              <a:ext uri="{FF2B5EF4-FFF2-40B4-BE49-F238E27FC236}">
                <a16:creationId xmlns:a16="http://schemas.microsoft.com/office/drawing/2014/main" id="{6A9E9162-BC14-471A-ABB8-1F02D00BED58}"/>
              </a:ext>
            </a:extLst>
          </p:cNvPr>
          <p:cNvSpPr>
            <a:spLocks noGrp="1"/>
          </p:cNvSpPr>
          <p:nvPr>
            <p:ph type="body" sz="quarter" idx="13"/>
          </p:nvPr>
        </p:nvSpPr>
        <p:spPr>
          <a:xfrm>
            <a:off x="838200" y="1066800"/>
            <a:ext cx="7543800" cy="4876800"/>
          </a:xfrm>
        </p:spPr>
        <p:txBody>
          <a:bodyPr/>
          <a:lstStyle/>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Add(</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entity</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Update(</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entity</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Remove(</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entity</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6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adds a new entity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var customer = new Customers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Name="Nick Taggart", Address="123 Main St",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City="Fresno", State="CA",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ZipCode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="93650" };</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context.Customers.Add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(customer);</a:t>
            </a:r>
          </a:p>
          <a:p>
            <a:pPr marL="0" marR="0">
              <a:spcBef>
                <a:spcPts val="6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modifies an existing entity</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var customer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context.Customers.Find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(1);</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customer.ZipCode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"93651";</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context.Customers.Update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(customer); // usually not needed</a:t>
            </a:r>
          </a:p>
          <a:p>
            <a:pPr marL="0" marR="0">
              <a:spcBef>
                <a:spcPts val="6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marks an entity for deletion</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var customer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context.Customers.Find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(1);   </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context.Customers.Remove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(customer);</a:t>
            </a:r>
          </a:p>
          <a:p>
            <a:endParaRPr lang="en-US" sz="1600" dirty="0"/>
          </a:p>
        </p:txBody>
      </p:sp>
      <p:sp>
        <p:nvSpPr>
          <p:cNvPr id="4" name="Date Placeholder 3">
            <a:extLst>
              <a:ext uri="{FF2B5EF4-FFF2-40B4-BE49-F238E27FC236}">
                <a16:creationId xmlns:a16="http://schemas.microsoft.com/office/drawing/2014/main" id="{FC16E55B-AFA7-4513-8173-DDE9224308D0}"/>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B405577-193B-4323-B028-1180933F9C1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CA2F9BD-37EB-4571-BB7C-C6087F61A89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33</a:t>
            </a:fld>
            <a:endParaRPr lang="en-US" dirty="0">
              <a:solidFill>
                <a:schemeClr val="bg1"/>
              </a:solidFill>
            </a:endParaRPr>
          </a:p>
        </p:txBody>
      </p:sp>
    </p:spTree>
    <p:extLst>
      <p:ext uri="{BB962C8B-B14F-4D97-AF65-F5344CB8AC3E}">
        <p14:creationId xmlns:p14="http://schemas.microsoft.com/office/powerpoint/2010/main" val="42206534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8A74C-60F7-4FDB-AC67-38AFD4C7A47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One of the methods of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DbContext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class</a:t>
            </a:r>
            <a:endParaRPr lang="en-US" dirty="0"/>
          </a:p>
        </p:txBody>
      </p:sp>
      <p:sp>
        <p:nvSpPr>
          <p:cNvPr id="3" name="Text Placeholder 2">
            <a:extLst>
              <a:ext uri="{FF2B5EF4-FFF2-40B4-BE49-F238E27FC236}">
                <a16:creationId xmlns:a16="http://schemas.microsoft.com/office/drawing/2014/main" id="{39EB671F-DAD0-4659-BC71-921BEA065FBD}"/>
              </a:ext>
            </a:extLst>
          </p:cNvPr>
          <p:cNvSpPr>
            <a:spLocks noGrp="1"/>
          </p:cNvSpPr>
          <p:nvPr>
            <p:ph type="body" sz="quarter" idx="13"/>
          </p:nvPr>
        </p:nvSpPr>
        <p:spPr/>
        <p:txBody>
          <a:bodyPr/>
          <a:lstStyle/>
          <a:p>
            <a:pPr marL="347345" marR="0">
              <a:spcBef>
                <a:spcPts val="0"/>
              </a:spcBef>
              <a:spcAft>
                <a:spcPts val="60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SaveChanges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6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statement that saves the changes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the database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int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rowsAffected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context.SaveChanges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600" dirty="0"/>
          </a:p>
        </p:txBody>
      </p:sp>
      <p:sp>
        <p:nvSpPr>
          <p:cNvPr id="4" name="Date Placeholder 3">
            <a:extLst>
              <a:ext uri="{FF2B5EF4-FFF2-40B4-BE49-F238E27FC236}">
                <a16:creationId xmlns:a16="http://schemas.microsoft.com/office/drawing/2014/main" id="{A1560149-2143-44A8-81CD-FD6730E9ACE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A6E3734C-D919-4A45-AAFC-7B83CFB8E0F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75EC152-F0C2-482D-AA41-D920428B22F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34</a:t>
            </a:fld>
            <a:endParaRPr lang="en-US" dirty="0">
              <a:solidFill>
                <a:schemeClr val="bg1"/>
              </a:solidFill>
            </a:endParaRPr>
          </a:p>
        </p:txBody>
      </p:sp>
    </p:spTree>
    <p:extLst>
      <p:ext uri="{BB962C8B-B14F-4D97-AF65-F5344CB8AC3E}">
        <p14:creationId xmlns:p14="http://schemas.microsoft.com/office/powerpoint/2010/main" val="17452501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8EB1C-71ED-4338-B6CF-8D230544161C}"/>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handles database exceptions (part 1)</a:t>
            </a:r>
            <a:endParaRPr lang="en-US" dirty="0"/>
          </a:p>
        </p:txBody>
      </p:sp>
      <p:sp>
        <p:nvSpPr>
          <p:cNvPr id="3" name="Text Placeholder 2">
            <a:extLst>
              <a:ext uri="{FF2B5EF4-FFF2-40B4-BE49-F238E27FC236}">
                <a16:creationId xmlns:a16="http://schemas.microsoft.com/office/drawing/2014/main" id="{78C9D0FF-B82E-490E-9206-679F32E18FE1}"/>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btnDelete_Click</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result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("Delete "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selectedCustomer.Name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"Confirm Delete",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MessageBoxButtons.YesNo</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MessageBoxIcon.Question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(result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DialogResult.Yes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try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context.Customers.Remove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selectedCustomer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context.SaveChanges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(true);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this.ClearControls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catch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DbUpdateException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ex)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var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sqlException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SqlException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ex.InnerException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foreach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SqlError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error in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sqlException.Errors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"ERROR CODE:  "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error.Number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"\n";</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400" dirty="0"/>
          </a:p>
        </p:txBody>
      </p:sp>
      <p:sp>
        <p:nvSpPr>
          <p:cNvPr id="4" name="Date Placeholder 3">
            <a:extLst>
              <a:ext uri="{FF2B5EF4-FFF2-40B4-BE49-F238E27FC236}">
                <a16:creationId xmlns:a16="http://schemas.microsoft.com/office/drawing/2014/main" id="{57BAF236-7C0C-4BDB-8D6D-D5C5E8A0243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47DFF90B-290A-41F4-A6FE-D2324D071F0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BB7C7E8-8172-43D5-92D3-C4E35CBD073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35</a:t>
            </a:fld>
            <a:endParaRPr lang="en-US" dirty="0">
              <a:solidFill>
                <a:schemeClr val="bg1"/>
              </a:solidFill>
            </a:endParaRPr>
          </a:p>
        </p:txBody>
      </p:sp>
    </p:spTree>
    <p:extLst>
      <p:ext uri="{BB962C8B-B14F-4D97-AF65-F5344CB8AC3E}">
        <p14:creationId xmlns:p14="http://schemas.microsoft.com/office/powerpoint/2010/main" val="2579981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68AC4-D24A-4278-8619-4E9435B8A9B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handles database exceptions (part 2)</a:t>
            </a:r>
            <a:endParaRPr lang="en-US" dirty="0"/>
          </a:p>
        </p:txBody>
      </p:sp>
      <p:sp>
        <p:nvSpPr>
          <p:cNvPr id="3" name="Text Placeholder 2">
            <a:extLst>
              <a:ext uri="{FF2B5EF4-FFF2-40B4-BE49-F238E27FC236}">
                <a16:creationId xmlns:a16="http://schemas.microsoft.com/office/drawing/2014/main" id="{25A3B637-DF5F-4AD5-B08D-799C7EE25676}"/>
              </a:ext>
            </a:extLst>
          </p:cNvPr>
          <p:cNvSpPr>
            <a:spLocks noGrp="1"/>
          </p:cNvSpPr>
          <p:nvPr>
            <p:ph type="body" sz="quarter" idx="13"/>
          </p:nvPr>
        </p:nvSpPr>
        <p:spPr>
          <a:xfrm>
            <a:off x="838200" y="1066800"/>
            <a:ext cx="7467600" cy="4876800"/>
          </a:xfrm>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catch (Exception ex)</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ex.Message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ex.GetType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ToString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9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using directive for the SQL Server data provider</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using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Microsoft.Data.SqlClient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E280F0C9-431E-4502-AD8B-784D5C0120FF}"/>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59E80FED-7788-4F96-AE37-79853175961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5C85A5C-755D-4F44-8E08-084088E7D5C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36</a:t>
            </a:fld>
            <a:endParaRPr lang="en-US" dirty="0">
              <a:solidFill>
                <a:schemeClr val="bg1"/>
              </a:solidFill>
            </a:endParaRPr>
          </a:p>
        </p:txBody>
      </p:sp>
    </p:spTree>
    <p:extLst>
      <p:ext uri="{BB962C8B-B14F-4D97-AF65-F5344CB8AC3E}">
        <p14:creationId xmlns:p14="http://schemas.microsoft.com/office/powerpoint/2010/main" val="32270212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18FCEB9-C024-4D87-8B35-B973FCF78718}"/>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Two users who are working with copies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of the same data</a:t>
            </a:r>
            <a:endParaRPr lang="en-US" dirty="0"/>
          </a:p>
        </p:txBody>
      </p:sp>
      <p:pic>
        <p:nvPicPr>
          <p:cNvPr id="9" name="Content Placeholder 8" descr="Refer to page 661 in textbook">
            <a:extLst>
              <a:ext uri="{FF2B5EF4-FFF2-40B4-BE49-F238E27FC236}">
                <a16:creationId xmlns:a16="http://schemas.microsoft.com/office/drawing/2014/main" id="{D3584AE3-76BC-477C-BF5C-D0E518851F1F}"/>
              </a:ext>
            </a:extLst>
          </p:cNvPr>
          <p:cNvPicPr>
            <a:picLocks noGrp="1" noChangeAspect="1"/>
          </p:cNvPicPr>
          <p:nvPr>
            <p:ph sz="quarter" idx="13"/>
          </p:nvPr>
        </p:nvPicPr>
        <p:blipFill>
          <a:blip r:embed="rId2"/>
          <a:stretch>
            <a:fillRect/>
          </a:stretch>
        </p:blipFill>
        <p:spPr>
          <a:xfrm>
            <a:off x="1219200" y="1295400"/>
            <a:ext cx="6376969" cy="1536325"/>
          </a:xfrm>
          <a:prstGeom prst="rect">
            <a:avLst/>
          </a:prstGeom>
        </p:spPr>
      </p:pic>
      <p:sp>
        <p:nvSpPr>
          <p:cNvPr id="4" name="Date Placeholder 3">
            <a:extLst>
              <a:ext uri="{FF2B5EF4-FFF2-40B4-BE49-F238E27FC236}">
                <a16:creationId xmlns:a16="http://schemas.microsoft.com/office/drawing/2014/main" id="{CF1FBB45-247F-4E6B-9A82-35172CC09A12}"/>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091C3F89-D98C-4CF3-87AD-F8D0B520750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7CE6F3A-598E-4655-A0DD-B41A60E18F6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37</a:t>
            </a:fld>
            <a:endParaRPr lang="en-US" dirty="0">
              <a:solidFill>
                <a:schemeClr val="bg1"/>
              </a:solidFill>
            </a:endParaRPr>
          </a:p>
        </p:txBody>
      </p:sp>
    </p:spTree>
    <p:extLst>
      <p:ext uri="{BB962C8B-B14F-4D97-AF65-F5344CB8AC3E}">
        <p14:creationId xmlns:p14="http://schemas.microsoft.com/office/powerpoint/2010/main" val="7688941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3D5EB-028F-430E-A3F4-F87A20DE08E3}"/>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Concurrency concepts (part 1)</a:t>
            </a:r>
            <a:endParaRPr lang="en-US" dirty="0"/>
          </a:p>
        </p:txBody>
      </p:sp>
      <p:sp>
        <p:nvSpPr>
          <p:cNvPr id="3" name="Text Placeholder 2">
            <a:extLst>
              <a:ext uri="{FF2B5EF4-FFF2-40B4-BE49-F238E27FC236}">
                <a16:creationId xmlns:a16="http://schemas.microsoft.com/office/drawing/2014/main" id="{AD4C2FD1-8013-4D70-BF2A-FB6FE0666425}"/>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When two or more users retrieve the data in the same row of a database table at the same time, it is called a </a:t>
            </a:r>
            <a:r>
              <a:rPr lang="en-US" sz="2000" i="1" spc="-10" dirty="0">
                <a:effectLst/>
                <a:latin typeface="Times New Roman" panose="02020603050405020304" pitchFamily="18" charset="0"/>
                <a:ea typeface="Times New Roman" panose="02020603050405020304" pitchFamily="18" charset="0"/>
              </a:rPr>
              <a:t>concurrency conflict</a:t>
            </a:r>
            <a:r>
              <a:rPr lang="en-US" sz="2000" spc="-10" dirty="0">
                <a:effectLst/>
                <a:latin typeface="Times New Roman" panose="02020603050405020304" pitchFamily="18" charset="0"/>
                <a:ea typeface="Times New Roman" panose="02020603050405020304" pitchFamily="18" charset="0"/>
              </a:rPr>
              <a:t>. Because EF Core uses a disconnected data architecture, the database management system can’t prevent this from happening.</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two users try to update the same row in a database table at the same time, the second user’s changes could overwrite the changes made by the first user. Whether or not that happens, though, depends on the </a:t>
            </a:r>
            <a:r>
              <a:rPr lang="en-US" sz="2000" i="1" spc="-10" dirty="0">
                <a:effectLst/>
                <a:latin typeface="Times New Roman" panose="02020603050405020304" pitchFamily="18" charset="0"/>
                <a:ea typeface="Times New Roman" panose="02020603050405020304" pitchFamily="18" charset="0"/>
              </a:rPr>
              <a:t>concurrency control</a:t>
            </a:r>
            <a:r>
              <a:rPr lang="en-US" sz="2000" spc="-10" dirty="0">
                <a:effectLst/>
                <a:latin typeface="Times New Roman" panose="02020603050405020304" pitchFamily="18" charset="0"/>
                <a:ea typeface="Times New Roman" panose="02020603050405020304" pitchFamily="18" charset="0"/>
              </a:rPr>
              <a:t> that the programs use.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By default, EF Core uses </a:t>
            </a:r>
            <a:r>
              <a:rPr lang="en-US" sz="2000" i="1" spc="-10" dirty="0">
                <a:effectLst/>
                <a:latin typeface="Times New Roman" panose="02020603050405020304" pitchFamily="18" charset="0"/>
                <a:ea typeface="Times New Roman" panose="02020603050405020304" pitchFamily="18" charset="0"/>
              </a:rPr>
              <a:t>last in wins</a:t>
            </a:r>
            <a:r>
              <a:rPr lang="en-US" sz="2000" spc="-10" dirty="0">
                <a:effectLst/>
                <a:latin typeface="Times New Roman" panose="02020603050405020304" pitchFamily="18" charset="0"/>
                <a:ea typeface="Times New Roman" panose="02020603050405020304" pitchFamily="18" charset="0"/>
              </a:rPr>
              <a:t>. This means that the program doesn’t check whether a row has been changed before an update or delete operation takes place. Instead, the operation proceeds without throwing an exception. This can lead to errors in the database. </a:t>
            </a:r>
          </a:p>
          <a:p>
            <a:endParaRPr lang="en-US" dirty="0"/>
          </a:p>
        </p:txBody>
      </p:sp>
      <p:sp>
        <p:nvSpPr>
          <p:cNvPr id="4" name="Date Placeholder 3">
            <a:extLst>
              <a:ext uri="{FF2B5EF4-FFF2-40B4-BE49-F238E27FC236}">
                <a16:creationId xmlns:a16="http://schemas.microsoft.com/office/drawing/2014/main" id="{ED306AE3-66A6-44FD-899B-B68478827E5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ABA6EF7-6022-4A4E-8150-E05E62B1789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3158546-86E3-480A-B71B-9A95FAF7D1D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38</a:t>
            </a:fld>
            <a:endParaRPr lang="en-US" dirty="0">
              <a:solidFill>
                <a:schemeClr val="bg1"/>
              </a:solidFill>
            </a:endParaRPr>
          </a:p>
        </p:txBody>
      </p:sp>
    </p:spTree>
    <p:extLst>
      <p:ext uri="{BB962C8B-B14F-4D97-AF65-F5344CB8AC3E}">
        <p14:creationId xmlns:p14="http://schemas.microsoft.com/office/powerpoint/2010/main" val="8974665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3094-00D9-4371-B25A-0901D8C1E64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Concurrency concepts (part 2)</a:t>
            </a:r>
            <a:endParaRPr lang="en-US" dirty="0"/>
          </a:p>
        </p:txBody>
      </p:sp>
      <p:sp>
        <p:nvSpPr>
          <p:cNvPr id="3" name="Text Placeholder 2">
            <a:extLst>
              <a:ext uri="{FF2B5EF4-FFF2-40B4-BE49-F238E27FC236}">
                <a16:creationId xmlns:a16="http://schemas.microsoft.com/office/drawing/2014/main" id="{0B74A6A8-1423-4772-9438-64C42455929C}"/>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With </a:t>
            </a:r>
            <a:r>
              <a:rPr lang="en-US" sz="2000" i="1" spc="-10" dirty="0">
                <a:effectLst/>
                <a:latin typeface="Times New Roman" panose="02020603050405020304" pitchFamily="18" charset="0"/>
                <a:ea typeface="Times New Roman" panose="02020603050405020304" pitchFamily="18" charset="0"/>
              </a:rPr>
              <a:t>optimistic concurrency</a:t>
            </a:r>
            <a:r>
              <a:rPr lang="en-US" sz="2000" spc="-10" dirty="0">
                <a:effectLst/>
                <a:latin typeface="Times New Roman" panose="02020603050405020304" pitchFamily="18" charset="0"/>
                <a:ea typeface="Times New Roman" panose="02020603050405020304" pitchFamily="18" charset="0"/>
              </a:rPr>
              <a:t>, the program checks whether the database row that’s going to be updated or deleted has been changed since it was retrieved. If it has, a </a:t>
            </a:r>
            <a:r>
              <a:rPr lang="en-US" sz="2000" i="1" spc="-10" dirty="0">
                <a:effectLst/>
                <a:latin typeface="Times New Roman" panose="02020603050405020304" pitchFamily="18" charset="0"/>
                <a:ea typeface="Times New Roman" panose="02020603050405020304" pitchFamily="18" charset="0"/>
              </a:rPr>
              <a:t>concurrency exception</a:t>
            </a:r>
            <a:r>
              <a:rPr lang="en-US" sz="2000" spc="-10" dirty="0">
                <a:effectLst/>
                <a:latin typeface="Times New Roman" panose="02020603050405020304" pitchFamily="18" charset="0"/>
                <a:ea typeface="Times New Roman" panose="02020603050405020304" pitchFamily="18" charset="0"/>
              </a:rPr>
              <a:t> occurs and the update or delete operation is refused. Then, the calling program should handle the exception.</a:t>
            </a:r>
          </a:p>
          <a:p>
            <a:endParaRPr lang="en-US" dirty="0"/>
          </a:p>
        </p:txBody>
      </p:sp>
      <p:sp>
        <p:nvSpPr>
          <p:cNvPr id="4" name="Date Placeholder 3">
            <a:extLst>
              <a:ext uri="{FF2B5EF4-FFF2-40B4-BE49-F238E27FC236}">
                <a16:creationId xmlns:a16="http://schemas.microsoft.com/office/drawing/2014/main" id="{25F90CAE-521F-4F02-8163-7C1ECBF3C32F}"/>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F17FA9F-0EE4-4615-9F0F-4F3C5E0A9B8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9235258-1325-4467-BCA9-FF8733E28E4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39</a:t>
            </a:fld>
            <a:endParaRPr lang="en-US" dirty="0">
              <a:solidFill>
                <a:schemeClr val="bg1"/>
              </a:solidFill>
            </a:endParaRPr>
          </a:p>
        </p:txBody>
      </p:sp>
    </p:spTree>
    <p:extLst>
      <p:ext uri="{BB962C8B-B14F-4D97-AF65-F5344CB8AC3E}">
        <p14:creationId xmlns:p14="http://schemas.microsoft.com/office/powerpoint/2010/main" val="4099657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7C5BD56-A2CC-4623-A0CA-41562EF5F71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Entity Framework Core works</a:t>
            </a:r>
            <a:endParaRPr lang="en-US" dirty="0"/>
          </a:p>
        </p:txBody>
      </p:sp>
      <p:pic>
        <p:nvPicPr>
          <p:cNvPr id="9" name="Content Placeholder 8" descr="Refer to page 635 in textbook">
            <a:extLst>
              <a:ext uri="{FF2B5EF4-FFF2-40B4-BE49-F238E27FC236}">
                <a16:creationId xmlns:a16="http://schemas.microsoft.com/office/drawing/2014/main" id="{BA6B9083-4817-4515-84E3-A2955441993F}"/>
              </a:ext>
            </a:extLst>
          </p:cNvPr>
          <p:cNvPicPr>
            <a:picLocks noGrp="1" noChangeAspect="1"/>
          </p:cNvPicPr>
          <p:nvPr>
            <p:ph sz="quarter" idx="13"/>
          </p:nvPr>
        </p:nvPicPr>
        <p:blipFill>
          <a:blip r:embed="rId2"/>
          <a:stretch>
            <a:fillRect/>
          </a:stretch>
        </p:blipFill>
        <p:spPr>
          <a:xfrm>
            <a:off x="1219200" y="1143000"/>
            <a:ext cx="6261135" cy="4523624"/>
          </a:xfrm>
          <a:prstGeom prst="rect">
            <a:avLst/>
          </a:prstGeom>
        </p:spPr>
      </p:pic>
      <p:sp>
        <p:nvSpPr>
          <p:cNvPr id="4" name="Date Placeholder 3">
            <a:extLst>
              <a:ext uri="{FF2B5EF4-FFF2-40B4-BE49-F238E27FC236}">
                <a16:creationId xmlns:a16="http://schemas.microsoft.com/office/drawing/2014/main" id="{7F651DAA-3E67-4298-8B50-40EE64EA63A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417BD77-FB75-455C-9F06-C010C1FBACB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3166C37-F44E-4AFD-B570-5C5D0DD2713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4</a:t>
            </a:fld>
            <a:endParaRPr lang="en-US" dirty="0">
              <a:solidFill>
                <a:schemeClr val="bg1"/>
              </a:solidFill>
            </a:endParaRPr>
          </a:p>
        </p:txBody>
      </p:sp>
    </p:spTree>
    <p:extLst>
      <p:ext uri="{BB962C8B-B14F-4D97-AF65-F5344CB8AC3E}">
        <p14:creationId xmlns:p14="http://schemas.microsoft.com/office/powerpoint/2010/main" val="21385739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058F-9B2F-4871-A556-DDC5EF9BC873}"/>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avoid concurrency conflicts</a:t>
            </a:r>
            <a:endParaRPr lang="en-US" dirty="0"/>
          </a:p>
        </p:txBody>
      </p:sp>
      <p:sp>
        <p:nvSpPr>
          <p:cNvPr id="3" name="Text Placeholder 2">
            <a:extLst>
              <a:ext uri="{FF2B5EF4-FFF2-40B4-BE49-F238E27FC236}">
                <a16:creationId xmlns:a16="http://schemas.microsoft.com/office/drawing/2014/main" id="{4F6CE2BF-8FC2-483B-A5EB-A4853F9F3635}"/>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For many applications, concurrency conflicts rarely occur. As a result, optimistic concurrency is adequate.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concurrency conflicts are likely to be a problem, a program can be designed so it updates the database and refreshes the entity collections frequently. That way, concurrency errors are less likely to occur.</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Another way to avoid concurrency conflicts is to design a program so it retrieves and updates just one row at a time. That way, there’s less chance that two users will retrieve and update the same row at the same time.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 program can also use </a:t>
            </a:r>
            <a:r>
              <a:rPr lang="en-US" sz="2000" i="1" spc="-10" dirty="0">
                <a:effectLst/>
                <a:latin typeface="Times New Roman" panose="02020603050405020304" pitchFamily="18" charset="0"/>
                <a:ea typeface="Times New Roman" panose="02020603050405020304" pitchFamily="18" charset="0"/>
              </a:rPr>
              <a:t>pessimistic concurrency</a:t>
            </a:r>
            <a:r>
              <a:rPr lang="en-US" sz="2000" spc="-10" dirty="0">
                <a:effectLst/>
                <a:latin typeface="Times New Roman" panose="02020603050405020304" pitchFamily="18" charset="0"/>
                <a:ea typeface="Times New Roman" panose="02020603050405020304" pitchFamily="18" charset="0"/>
              </a:rPr>
              <a:t>, which assumes that concurrency conflicts will happen and avoids them by locking a database record while it’s being updated. Since locking database records creates its own problems, most applications don’t use pessimistic concurrency. </a:t>
            </a:r>
          </a:p>
          <a:p>
            <a:endParaRPr lang="en-US" dirty="0"/>
          </a:p>
        </p:txBody>
      </p:sp>
      <p:sp>
        <p:nvSpPr>
          <p:cNvPr id="4" name="Date Placeholder 3">
            <a:extLst>
              <a:ext uri="{FF2B5EF4-FFF2-40B4-BE49-F238E27FC236}">
                <a16:creationId xmlns:a16="http://schemas.microsoft.com/office/drawing/2014/main" id="{639A489C-8704-42A8-A6C8-C8678A36BE73}"/>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DB58110-E5A3-4C89-BBAB-8F1E6BC8E1F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946023D-50DB-45DE-A52B-26845BBFEBE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40</a:t>
            </a:fld>
            <a:endParaRPr lang="en-US" dirty="0">
              <a:solidFill>
                <a:schemeClr val="bg1"/>
              </a:solidFill>
            </a:endParaRPr>
          </a:p>
        </p:txBody>
      </p:sp>
    </p:spTree>
    <p:extLst>
      <p:ext uri="{BB962C8B-B14F-4D97-AF65-F5344CB8AC3E}">
        <p14:creationId xmlns:p14="http://schemas.microsoft.com/office/powerpoint/2010/main" val="17243878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7800E-D4FD-4153-870E-F507049B8D57}"/>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configure a concurrency token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attributes</a:t>
            </a:r>
            <a:endParaRPr lang="en-US" dirty="0"/>
          </a:p>
        </p:txBody>
      </p:sp>
      <p:sp>
        <p:nvSpPr>
          <p:cNvPr id="3" name="Text Placeholder 2">
            <a:extLst>
              <a:ext uri="{FF2B5EF4-FFF2-40B4-BE49-F238E27FC236}">
                <a16:creationId xmlns:a16="http://schemas.microsoft.com/office/drawing/2014/main" id="{0BF170F0-6428-4DB9-907E-0507CC3590C3}"/>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class Customers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int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CustomerId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get; set;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string Name {get; set;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ConcurrencyCheck</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string Address {get; set;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CDBF0939-2E65-446E-8306-2FE918739C65}"/>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4076365-F40C-44C5-84AD-82020F134B5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7D2B5045-94FB-4C02-9BE3-5143D6C56B5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41</a:t>
            </a:fld>
            <a:endParaRPr lang="en-US" dirty="0">
              <a:solidFill>
                <a:schemeClr val="bg1"/>
              </a:solidFill>
            </a:endParaRPr>
          </a:p>
        </p:txBody>
      </p:sp>
    </p:spTree>
    <p:extLst>
      <p:ext uri="{BB962C8B-B14F-4D97-AF65-F5344CB8AC3E}">
        <p14:creationId xmlns:p14="http://schemas.microsoft.com/office/powerpoint/2010/main" val="1453079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40AC7-0A73-40CC-9587-4D43A109D206}"/>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configure a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rowversion</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property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attributes</a:t>
            </a:r>
            <a:endParaRPr lang="en-US" dirty="0"/>
          </a:p>
        </p:txBody>
      </p:sp>
      <p:sp>
        <p:nvSpPr>
          <p:cNvPr id="3" name="Text Placeholder 2">
            <a:extLst>
              <a:ext uri="{FF2B5EF4-FFF2-40B4-BE49-F238E27FC236}">
                <a16:creationId xmlns:a16="http://schemas.microsoft.com/office/drawing/2014/main" id="{E8C141CE-6030-4022-8C09-C27E4C4FB167}"/>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class Customers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int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CustomerId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get; set;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string Name {get; set;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string Address {get; set;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[Timestamp]</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byte[]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RowVersion</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get; set;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28A16278-B6A4-4658-AB04-A06081DE8AA1}"/>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44F8EAA-C026-48B2-A42A-6036E03308E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B0CADA4-89F4-4090-BD06-0C5C91C2212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42</a:t>
            </a:fld>
            <a:endParaRPr lang="en-US" dirty="0">
              <a:solidFill>
                <a:schemeClr val="bg1"/>
              </a:solidFill>
            </a:endParaRPr>
          </a:p>
        </p:txBody>
      </p:sp>
    </p:spTree>
    <p:extLst>
      <p:ext uri="{BB962C8B-B14F-4D97-AF65-F5344CB8AC3E}">
        <p14:creationId xmlns:p14="http://schemas.microsoft.com/office/powerpoint/2010/main" val="3418706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CFC54-D906-412A-848E-72ABA09C2B0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simulate a concurrency conflict</a:t>
            </a:r>
            <a:endParaRPr lang="en-US" dirty="0"/>
          </a:p>
        </p:txBody>
      </p:sp>
      <p:sp>
        <p:nvSpPr>
          <p:cNvPr id="3" name="Text Placeholder 2">
            <a:extLst>
              <a:ext uri="{FF2B5EF4-FFF2-40B4-BE49-F238E27FC236}">
                <a16:creationId xmlns:a16="http://schemas.microsoft.com/office/drawing/2014/main" id="{1771FAFB-1094-48CD-B9C7-320A26F82C37}"/>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get a customer from the database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var c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context.Customers.Find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(1);</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change address in the database</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context.Database.ExecuteSqlRaw</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"UPDATE Customers "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"SET Address = '1 Main St' "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"WHERE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CustomerId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1");</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change address in the entity</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c.Address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"26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Duffie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Drive";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context.SaveChanges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600" dirty="0"/>
          </a:p>
        </p:txBody>
      </p:sp>
      <p:sp>
        <p:nvSpPr>
          <p:cNvPr id="4" name="Date Placeholder 3">
            <a:extLst>
              <a:ext uri="{FF2B5EF4-FFF2-40B4-BE49-F238E27FC236}">
                <a16:creationId xmlns:a16="http://schemas.microsoft.com/office/drawing/2014/main" id="{A15F6A63-4A67-4886-BA2F-44129DBEECAD}"/>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3D4E75B7-A4AC-4C4B-AFD6-7FAF4FDFCA5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916D718-E3F2-436E-85AD-00395864067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43</a:t>
            </a:fld>
            <a:endParaRPr lang="en-US" dirty="0">
              <a:solidFill>
                <a:schemeClr val="bg1"/>
              </a:solidFill>
            </a:endParaRPr>
          </a:p>
        </p:txBody>
      </p:sp>
    </p:spTree>
    <p:extLst>
      <p:ext uri="{BB962C8B-B14F-4D97-AF65-F5344CB8AC3E}">
        <p14:creationId xmlns:p14="http://schemas.microsoft.com/office/powerpoint/2010/main" val="35314606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266EF-1609-42A6-BB19-D6F7AD737555}"/>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method that handles a concurrency exception (part 1)</a:t>
            </a:r>
            <a:endParaRPr lang="en-US" dirty="0"/>
          </a:p>
        </p:txBody>
      </p:sp>
      <p:sp>
        <p:nvSpPr>
          <p:cNvPr id="3" name="Text Placeholder 2">
            <a:extLst>
              <a:ext uri="{FF2B5EF4-FFF2-40B4-BE49-F238E27FC236}">
                <a16:creationId xmlns:a16="http://schemas.microsoft.com/office/drawing/2014/main" id="{41CEEA5A-5309-40D8-AD2E-DC5B41A2BB64}"/>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btnModify_Click</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code that retrieves and updates a Customers object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try</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context.SaveChanges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this.DisplayCustomer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catch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DbUpdateConcurrencyException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ex)</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ex.Entries.Single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().Reload();</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context.Entry</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(customer).State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EntityState.Detached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"Another user has deleted that customer.",</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"Concurrency Error");</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this.ClearControls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400" dirty="0"/>
          </a:p>
        </p:txBody>
      </p:sp>
      <p:sp>
        <p:nvSpPr>
          <p:cNvPr id="4" name="Date Placeholder 3">
            <a:extLst>
              <a:ext uri="{FF2B5EF4-FFF2-40B4-BE49-F238E27FC236}">
                <a16:creationId xmlns:a16="http://schemas.microsoft.com/office/drawing/2014/main" id="{7B1EE753-4E01-44F2-9D38-67DD04693286}"/>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2723E2EA-8CC9-4897-940A-38F9771C4578}"/>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D54C170-CF0A-47E5-8047-884B12A3FB9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44</a:t>
            </a:fld>
            <a:endParaRPr lang="en-US" dirty="0">
              <a:solidFill>
                <a:schemeClr val="bg1"/>
              </a:solidFill>
            </a:endParaRPr>
          </a:p>
        </p:txBody>
      </p:sp>
    </p:spTree>
    <p:extLst>
      <p:ext uri="{BB962C8B-B14F-4D97-AF65-F5344CB8AC3E}">
        <p14:creationId xmlns:p14="http://schemas.microsoft.com/office/powerpoint/2010/main" val="18319181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C217E-B0D0-4C5C-A2DD-4DCCC43B513E}"/>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method that handles a concurrency exception (part 2)</a:t>
            </a:r>
            <a:endParaRPr lang="en-US" dirty="0"/>
          </a:p>
        </p:txBody>
      </p:sp>
      <p:sp>
        <p:nvSpPr>
          <p:cNvPr id="3" name="Text Placeholder 2">
            <a:extLst>
              <a:ext uri="{FF2B5EF4-FFF2-40B4-BE49-F238E27FC236}">
                <a16:creationId xmlns:a16="http://schemas.microsoft.com/office/drawing/2014/main" id="{D12ADCA0-90ED-4EB7-AC4B-3C01BEDDC040}"/>
              </a:ext>
            </a:extLst>
          </p:cNvPr>
          <p:cNvSpPr>
            <a:spLocks noGrp="1"/>
          </p:cNvSpPr>
          <p:nvPr>
            <p:ph type="body" sz="quarter" idx="13"/>
          </p:nvPr>
        </p:nvSpPr>
        <p:spPr>
          <a:xfrm>
            <a:off x="838200" y="1219200"/>
            <a:ext cx="7467600" cy="4876800"/>
          </a:xfrm>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else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string message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"Another user has updated that customer.\n"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"The current database values will be displayed.";</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(message, "Concurrency Error");</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this.DisplayCustomer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catch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DbUpdateException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ex)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catch (Exception ex)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7EB10221-963B-4612-8479-13EBA9A412B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AB5FE8A-7FDE-448E-8822-7F73D61E605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B69AD48-1175-4E81-8EC3-AEC1E87EF62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45</a:t>
            </a:fld>
            <a:endParaRPr lang="en-US" dirty="0">
              <a:solidFill>
                <a:schemeClr val="bg1"/>
              </a:solidFill>
            </a:endParaRPr>
          </a:p>
        </p:txBody>
      </p:sp>
    </p:spTree>
    <p:extLst>
      <p:ext uri="{BB962C8B-B14F-4D97-AF65-F5344CB8AC3E}">
        <p14:creationId xmlns:p14="http://schemas.microsoft.com/office/powerpoint/2010/main" val="15425666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14D7C8-322D-4859-B369-5BF6B175DE2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Combo box properties for binding</a:t>
            </a:r>
            <a:endParaRPr lang="en-US" dirty="0"/>
          </a:p>
        </p:txBody>
      </p:sp>
      <p:sp>
        <p:nvSpPr>
          <p:cNvPr id="8" name="Text Placeholder 7">
            <a:extLst>
              <a:ext uri="{FF2B5EF4-FFF2-40B4-BE49-F238E27FC236}">
                <a16:creationId xmlns:a16="http://schemas.microsoft.com/office/drawing/2014/main" id="{F7960E4B-2A64-43B4-9BC7-8D60E2155333}"/>
              </a:ext>
            </a:extLst>
          </p:cNvPr>
          <p:cNvSpPr>
            <a:spLocks noGrp="1"/>
          </p:cNvSpPr>
          <p:nvPr>
            <p:ph type="body" sz="quarter" idx="15"/>
          </p:nvPr>
        </p:nvSpPr>
        <p:spPr>
          <a:xfrm>
            <a:off x="1295400" y="1143000"/>
            <a:ext cx="6934200" cy="2971800"/>
          </a:xfrm>
          <a:ln w="12700"/>
        </p:spPr>
        <p:txBody>
          <a:bodyPr/>
          <a:lstStyle/>
          <a:p>
            <a:pPr marL="0" marR="0">
              <a:spcBef>
                <a:spcPts val="600"/>
              </a:spcBef>
              <a:spcAft>
                <a:spcPts val="600"/>
              </a:spcAft>
              <a:tabLst>
                <a:tab pos="1941513" algn="l"/>
                <a:tab pos="22860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Property	Description</a:t>
            </a:r>
          </a:p>
          <a:p>
            <a:pPr marL="1943100" marR="0" indent="-1943100">
              <a:spcBef>
                <a:spcPts val="600"/>
              </a:spcBef>
              <a:spcAft>
                <a:spcPts val="600"/>
              </a:spcAft>
              <a:tabLst>
                <a:tab pos="800100" algn="l"/>
                <a:tab pos="2514600" algn="l"/>
                <a:tab pos="2514600" algn="l"/>
              </a:tabLst>
            </a:pPr>
            <a:r>
              <a:rPr lang="en-US" sz="1600" b="1" dirty="0" err="1">
                <a:solidFill>
                  <a:srgbClr val="000000"/>
                </a:solidFill>
                <a:effectLst/>
                <a:latin typeface="Courier New" panose="02070309020205020404" pitchFamily="49" charset="0"/>
                <a:ea typeface="Times New Roman" panose="02020603050405020304" pitchFamily="18" charset="0"/>
              </a:rPr>
              <a:t>DataSource</a:t>
            </a:r>
            <a:r>
              <a:rPr lang="en-US" sz="2000" dirty="0">
                <a:solidFill>
                  <a:srgbClr val="000000"/>
                </a:solidFill>
                <a:effectLst/>
                <a:latin typeface="Times New Roman" panose="02020603050405020304" pitchFamily="18" charset="0"/>
                <a:ea typeface="Times New Roman" panose="02020603050405020304" pitchFamily="18" charset="0"/>
              </a:rPr>
              <a:t>	The name of the data table that contains the data displayed in the list.</a:t>
            </a:r>
            <a:endParaRPr lang="en-US" sz="2000" dirty="0">
              <a:effectLst/>
              <a:latin typeface="Times New Roman" panose="02020603050405020304" pitchFamily="18" charset="0"/>
              <a:ea typeface="Times New Roman" panose="02020603050405020304" pitchFamily="18" charset="0"/>
            </a:endParaRPr>
          </a:p>
          <a:p>
            <a:pPr marL="1943100" marR="0" indent="-1943100">
              <a:spcBef>
                <a:spcPts val="600"/>
              </a:spcBef>
              <a:spcAft>
                <a:spcPts val="600"/>
              </a:spcAft>
              <a:tabLst>
                <a:tab pos="800100" algn="l"/>
                <a:tab pos="2514600" algn="l"/>
                <a:tab pos="2514600" algn="l"/>
              </a:tabLst>
            </a:pPr>
            <a:r>
              <a:rPr lang="en-US" sz="1600" b="1" dirty="0" err="1">
                <a:solidFill>
                  <a:srgbClr val="000000"/>
                </a:solidFill>
                <a:effectLst/>
                <a:latin typeface="Courier New" panose="02070309020205020404" pitchFamily="49" charset="0"/>
                <a:ea typeface="Times New Roman" panose="02020603050405020304" pitchFamily="18" charset="0"/>
              </a:rPr>
              <a:t>DisplayMember</a:t>
            </a:r>
            <a:r>
              <a:rPr lang="en-US" sz="2000" dirty="0">
                <a:solidFill>
                  <a:srgbClr val="000000"/>
                </a:solidFill>
                <a:effectLst/>
                <a:latin typeface="Times New Roman" panose="02020603050405020304" pitchFamily="18" charset="0"/>
                <a:ea typeface="Times New Roman" panose="02020603050405020304" pitchFamily="18" charset="0"/>
              </a:rPr>
              <a:t>	The name of the data column whose data is displayed in the list.</a:t>
            </a:r>
            <a:endParaRPr lang="en-US" sz="2000" dirty="0">
              <a:effectLst/>
              <a:latin typeface="Times New Roman" panose="02020603050405020304" pitchFamily="18" charset="0"/>
              <a:ea typeface="Times New Roman" panose="02020603050405020304" pitchFamily="18" charset="0"/>
            </a:endParaRPr>
          </a:p>
          <a:p>
            <a:pPr marL="1943100" marR="0" indent="-1943100">
              <a:spcBef>
                <a:spcPts val="600"/>
              </a:spcBef>
              <a:spcAft>
                <a:spcPts val="600"/>
              </a:spcAft>
              <a:tabLst>
                <a:tab pos="800100" algn="l"/>
                <a:tab pos="2514600" algn="l"/>
                <a:tab pos="2514600" algn="l"/>
              </a:tabLst>
            </a:pPr>
            <a:r>
              <a:rPr lang="en-US" sz="1600" b="1" dirty="0" err="1">
                <a:solidFill>
                  <a:srgbClr val="000000"/>
                </a:solidFill>
                <a:effectLst/>
                <a:latin typeface="Courier New" panose="02070309020205020404" pitchFamily="49" charset="0"/>
                <a:ea typeface="Times New Roman" panose="02020603050405020304" pitchFamily="18" charset="0"/>
              </a:rPr>
              <a:t>ValueMember</a:t>
            </a:r>
            <a:r>
              <a:rPr lang="en-US" sz="2000" dirty="0">
                <a:solidFill>
                  <a:srgbClr val="000000"/>
                </a:solidFill>
                <a:effectLst/>
                <a:latin typeface="Times New Roman" panose="02020603050405020304" pitchFamily="18" charset="0"/>
                <a:ea typeface="Times New Roman" panose="02020603050405020304" pitchFamily="18" charset="0"/>
              </a:rPr>
              <a:t>	The name of the data column whose value is stored in the list. This value is returned by the </a:t>
            </a:r>
            <a:r>
              <a:rPr lang="en-US" sz="2000" dirty="0" err="1">
                <a:solidFill>
                  <a:srgbClr val="000000"/>
                </a:solidFill>
                <a:effectLst/>
                <a:latin typeface="Times New Roman" panose="02020603050405020304" pitchFamily="18" charset="0"/>
                <a:ea typeface="Times New Roman" panose="02020603050405020304" pitchFamily="18" charset="0"/>
              </a:rPr>
              <a:t>SelectedValue</a:t>
            </a:r>
            <a:r>
              <a:rPr lang="en-US" sz="2000" dirty="0">
                <a:solidFill>
                  <a:srgbClr val="000000"/>
                </a:solidFill>
                <a:effectLst/>
                <a:latin typeface="Times New Roman" panose="02020603050405020304" pitchFamily="18" charset="0"/>
                <a:ea typeface="Times New Roman" panose="02020603050405020304" pitchFamily="18" charset="0"/>
              </a:rPr>
              <a:t> property of the control.</a:t>
            </a:r>
            <a:endParaRPr lang="en-US" sz="20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F240891E-2F44-479F-98E0-D38766E1B66D}"/>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14A78D85-AD1A-43A2-B0E0-24418FF755A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CEE25C4-AB8D-489D-998B-FA5FB6642C6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46</a:t>
            </a:fld>
            <a:endParaRPr lang="en-US" dirty="0">
              <a:solidFill>
                <a:schemeClr val="bg1"/>
              </a:solidFill>
            </a:endParaRPr>
          </a:p>
        </p:txBody>
      </p:sp>
    </p:spTree>
    <p:extLst>
      <p:ext uri="{BB962C8B-B14F-4D97-AF65-F5344CB8AC3E}">
        <p14:creationId xmlns:p14="http://schemas.microsoft.com/office/powerpoint/2010/main" val="18515586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D4AD0-ADC1-4FFA-8F80-41B6D05240C4}"/>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binds a combo box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an entity collection</a:t>
            </a:r>
            <a:endParaRPr lang="en-US" dirty="0"/>
          </a:p>
        </p:txBody>
      </p:sp>
      <p:sp>
        <p:nvSpPr>
          <p:cNvPr id="3" name="Text Placeholder 2">
            <a:extLst>
              <a:ext uri="{FF2B5EF4-FFF2-40B4-BE49-F238E27FC236}">
                <a16:creationId xmlns:a16="http://schemas.microsoft.com/office/drawing/2014/main" id="{3F2EDDC3-CDC5-4F25-8655-0ACDE0D9ECA5}"/>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cboCustomers.DataSource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context.Customers.ToList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cboCustomers.ValueMember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CustomerId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cboCustomers.DisplayMember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"Name";</a:t>
            </a:r>
          </a:p>
          <a:p>
            <a:endParaRPr lang="en-US" sz="1600" dirty="0"/>
          </a:p>
        </p:txBody>
      </p:sp>
      <p:sp>
        <p:nvSpPr>
          <p:cNvPr id="4" name="Date Placeholder 3">
            <a:extLst>
              <a:ext uri="{FF2B5EF4-FFF2-40B4-BE49-F238E27FC236}">
                <a16:creationId xmlns:a16="http://schemas.microsoft.com/office/drawing/2014/main" id="{AE2EDE04-2CFE-4C77-8C84-4191AE485E7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0C7CC567-44A2-49BE-840B-7EB7720FA78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137F48E-4AC3-4412-B54C-F534F0B1854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47</a:t>
            </a:fld>
            <a:endParaRPr lang="en-US" dirty="0">
              <a:solidFill>
                <a:schemeClr val="bg1"/>
              </a:solidFill>
            </a:endParaRPr>
          </a:p>
        </p:txBody>
      </p:sp>
    </p:spTree>
    <p:extLst>
      <p:ext uri="{BB962C8B-B14F-4D97-AF65-F5344CB8AC3E}">
        <p14:creationId xmlns:p14="http://schemas.microsoft.com/office/powerpoint/2010/main" val="34545756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828D1-97F7-4455-90FA-03F299F0FFAD}"/>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binds a combo box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the results of a query</a:t>
            </a:r>
            <a:endParaRPr lang="en-US" dirty="0"/>
          </a:p>
        </p:txBody>
      </p:sp>
      <p:sp>
        <p:nvSpPr>
          <p:cNvPr id="3" name="Text Placeholder 2">
            <a:extLst>
              <a:ext uri="{FF2B5EF4-FFF2-40B4-BE49-F238E27FC236}">
                <a16:creationId xmlns:a16="http://schemas.microsoft.com/office/drawing/2014/main" id="{D1F6205B-A253-4AE2-A92B-1EA0015C02C7}"/>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var customers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context.Customers</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OrderBy</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 =&gt;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c.Name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.Select(c =&gt; new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c.CustomerId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c.Name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cboCustomers.DataSource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customers.ToList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cboCustomers.ValueMember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CustomerId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cboCustomers.DisplayMember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"Name";</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assign the entity property names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without using string literals</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cboCustomers.ValueMember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nameof</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Customers.CustomerId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cboCustomers.DisplayMember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nameof</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Customers.Name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32B127D2-5C47-457C-9068-BBCA636481E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D02264F-6662-4D3B-80C9-A2625B8858E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8C54CDA-3A26-410E-B526-821191F7576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48</a:t>
            </a:fld>
            <a:endParaRPr lang="en-US" dirty="0">
              <a:solidFill>
                <a:schemeClr val="bg1"/>
              </a:solidFill>
            </a:endParaRPr>
          </a:p>
        </p:txBody>
      </p:sp>
    </p:spTree>
    <p:extLst>
      <p:ext uri="{BB962C8B-B14F-4D97-AF65-F5344CB8AC3E}">
        <p14:creationId xmlns:p14="http://schemas.microsoft.com/office/powerpoint/2010/main" val="3253807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50A1230-1EDE-43F8-AD4D-4F313DE330F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Customer Maintenance form</a:t>
            </a:r>
            <a:endParaRPr lang="en-US" dirty="0"/>
          </a:p>
        </p:txBody>
      </p:sp>
      <p:pic>
        <p:nvPicPr>
          <p:cNvPr id="9" name="Content Placeholder 8" descr="Refer to page 669 in textbook">
            <a:extLst>
              <a:ext uri="{FF2B5EF4-FFF2-40B4-BE49-F238E27FC236}">
                <a16:creationId xmlns:a16="http://schemas.microsoft.com/office/drawing/2014/main" id="{CDFCB94B-B310-4BE1-8996-78BEE84E8B4D}"/>
              </a:ext>
            </a:extLst>
          </p:cNvPr>
          <p:cNvPicPr>
            <a:picLocks noGrp="1" noChangeAspect="1"/>
          </p:cNvPicPr>
          <p:nvPr>
            <p:ph sz="quarter" idx="13"/>
          </p:nvPr>
        </p:nvPicPr>
        <p:blipFill>
          <a:blip r:embed="rId2"/>
          <a:stretch>
            <a:fillRect/>
          </a:stretch>
        </p:blipFill>
        <p:spPr>
          <a:xfrm>
            <a:off x="1219200" y="1143000"/>
            <a:ext cx="5547841" cy="3237257"/>
          </a:xfrm>
          <a:prstGeom prst="rect">
            <a:avLst/>
          </a:prstGeom>
        </p:spPr>
      </p:pic>
      <p:sp>
        <p:nvSpPr>
          <p:cNvPr id="4" name="Date Placeholder 3">
            <a:extLst>
              <a:ext uri="{FF2B5EF4-FFF2-40B4-BE49-F238E27FC236}">
                <a16:creationId xmlns:a16="http://schemas.microsoft.com/office/drawing/2014/main" id="{DF276C7A-A135-4CCF-BDDB-01C097C81FAD}"/>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C146DD7-74A5-4D8C-B1C6-ED2F6C27754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EA1742D-BD65-469D-9F21-72EFDEA5DF2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49</a:t>
            </a:fld>
            <a:endParaRPr lang="en-US" dirty="0">
              <a:solidFill>
                <a:schemeClr val="bg1"/>
              </a:solidFill>
            </a:endParaRPr>
          </a:p>
        </p:txBody>
      </p:sp>
    </p:spTree>
    <p:extLst>
      <p:ext uri="{BB962C8B-B14F-4D97-AF65-F5344CB8AC3E}">
        <p14:creationId xmlns:p14="http://schemas.microsoft.com/office/powerpoint/2010/main" val="2063013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F9F49-0B81-45E4-ABC9-88BE79D44C33}"/>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Entity Framework concepts</a:t>
            </a:r>
            <a:endParaRPr lang="en-US" dirty="0"/>
          </a:p>
        </p:txBody>
      </p:sp>
      <p:sp>
        <p:nvSpPr>
          <p:cNvPr id="3" name="Text Placeholder 2">
            <a:extLst>
              <a:ext uri="{FF2B5EF4-FFF2-40B4-BE49-F238E27FC236}">
                <a16:creationId xmlns:a16="http://schemas.microsoft.com/office/drawing/2014/main" id="{A3EB6033-89EC-49FE-A1C1-6E5E748D777D}"/>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i="1" spc="-10" dirty="0">
                <a:effectLst/>
                <a:latin typeface="Times New Roman" panose="02020603050405020304" pitchFamily="18" charset="0"/>
                <a:ea typeface="Times New Roman" panose="02020603050405020304" pitchFamily="18" charset="0"/>
              </a:rPr>
              <a:t>Entity Framework (EF) Core</a:t>
            </a:r>
            <a:r>
              <a:rPr lang="en-US" sz="2000" spc="-10" dirty="0">
                <a:effectLst/>
                <a:latin typeface="Times New Roman" panose="02020603050405020304" pitchFamily="18" charset="0"/>
                <a:ea typeface="Times New Roman" panose="02020603050405020304" pitchFamily="18" charset="0"/>
              </a:rPr>
              <a:t> provides a layer between the database for an application and the objects for an application. The purpose of this layer is to provide an interface that allows the data in the database to be presented to the application as objects. </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provide the interface between objects and database, the Entity Framework uses an </a:t>
            </a:r>
            <a:r>
              <a:rPr lang="en-US" sz="2000" i="1" spc="-10" dirty="0">
                <a:effectLst/>
                <a:latin typeface="Times New Roman" panose="02020603050405020304" pitchFamily="18" charset="0"/>
                <a:ea typeface="Times New Roman" panose="02020603050405020304" pitchFamily="18" charset="0"/>
              </a:rPr>
              <a:t>Entity Data Model</a:t>
            </a:r>
            <a:r>
              <a:rPr lang="en-US" sz="2000" spc="-10" dirty="0">
                <a:effectLst/>
                <a:latin typeface="Times New Roman" panose="02020603050405020304" pitchFamily="18" charset="0"/>
                <a:ea typeface="Times New Roman" panose="02020603050405020304" pitchFamily="18" charset="0"/>
              </a:rPr>
              <a:t> that defines a </a:t>
            </a:r>
            <a:r>
              <a:rPr lang="en-US" sz="2000" i="1" spc="-10" dirty="0">
                <a:effectLst/>
                <a:latin typeface="Times New Roman" panose="02020603050405020304" pitchFamily="18" charset="0"/>
                <a:ea typeface="Times New Roman" panose="02020603050405020304" pitchFamily="18" charset="0"/>
              </a:rPr>
              <a:t>conceptual model</a:t>
            </a:r>
            <a:r>
              <a:rPr lang="en-US" sz="2000" spc="-10" dirty="0">
                <a:effectLst/>
                <a:latin typeface="Times New Roman" panose="02020603050405020304" pitchFamily="18" charset="0"/>
                <a:ea typeface="Times New Roman" panose="02020603050405020304" pitchFamily="18" charset="0"/>
              </a:rPr>
              <a:t>, a </a:t>
            </a:r>
            <a:r>
              <a:rPr lang="en-US" sz="2000" i="1" spc="-10" dirty="0">
                <a:effectLst/>
                <a:latin typeface="Times New Roman" panose="02020603050405020304" pitchFamily="18" charset="0"/>
                <a:ea typeface="Times New Roman" panose="02020603050405020304" pitchFamily="18" charset="0"/>
              </a:rPr>
              <a:t>storage model</a:t>
            </a:r>
            <a:r>
              <a:rPr lang="en-US" sz="2000" spc="-10" dirty="0">
                <a:effectLst/>
                <a:latin typeface="Times New Roman" panose="02020603050405020304" pitchFamily="18" charset="0"/>
                <a:ea typeface="Times New Roman" panose="02020603050405020304" pitchFamily="18" charset="0"/>
              </a:rPr>
              <a:t>, and </a:t>
            </a:r>
            <a:r>
              <a:rPr lang="en-US" sz="2000" i="1" spc="-10" dirty="0">
                <a:effectLst/>
                <a:latin typeface="Times New Roman" panose="02020603050405020304" pitchFamily="18" charset="0"/>
                <a:ea typeface="Times New Roman" panose="02020603050405020304" pitchFamily="18" charset="0"/>
              </a:rPr>
              <a:t>mappings</a:t>
            </a:r>
            <a:r>
              <a:rPr lang="en-US" sz="2000" spc="-10" dirty="0">
                <a:effectLst/>
                <a:latin typeface="Times New Roman" panose="02020603050405020304" pitchFamily="18" charset="0"/>
                <a:ea typeface="Times New Roman" panose="02020603050405020304" pitchFamily="18" charset="0"/>
              </a:rPr>
              <a:t> between the two models.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When you execute a query against a conceptual model, </a:t>
            </a:r>
            <a:r>
              <a:rPr lang="en-US" sz="2000" i="1" spc="-10" dirty="0">
                <a:effectLst/>
                <a:latin typeface="Times New Roman" panose="02020603050405020304" pitchFamily="18" charset="0"/>
                <a:ea typeface="Times New Roman" panose="02020603050405020304" pitchFamily="18" charset="0"/>
              </a:rPr>
              <a:t>Object Services</a:t>
            </a:r>
            <a:r>
              <a:rPr lang="en-US" sz="2000" spc="-10" dirty="0">
                <a:effectLst/>
                <a:latin typeface="Times New Roman" panose="02020603050405020304" pitchFamily="18" charset="0"/>
                <a:ea typeface="Times New Roman" panose="02020603050405020304" pitchFamily="18" charset="0"/>
              </a:rPr>
              <a:t> works with the </a:t>
            </a:r>
            <a:r>
              <a:rPr lang="en-US" sz="2000" i="1" spc="-10" dirty="0" err="1">
                <a:effectLst/>
                <a:latin typeface="Times New Roman" panose="02020603050405020304" pitchFamily="18" charset="0"/>
                <a:ea typeface="Times New Roman" panose="02020603050405020304" pitchFamily="18" charset="0"/>
              </a:rPr>
              <a:t>EntityClient</a:t>
            </a:r>
            <a:r>
              <a:rPr lang="en-US" sz="2000" i="1" spc="-10" dirty="0">
                <a:effectLst/>
                <a:latin typeface="Times New Roman" panose="02020603050405020304" pitchFamily="18" charset="0"/>
                <a:ea typeface="Times New Roman" panose="02020603050405020304" pitchFamily="18" charset="0"/>
              </a:rPr>
              <a:t> data provider</a:t>
            </a:r>
            <a:r>
              <a:rPr lang="en-US" sz="2000" spc="-10" dirty="0">
                <a:effectLst/>
                <a:latin typeface="Times New Roman" panose="02020603050405020304" pitchFamily="18" charset="0"/>
                <a:ea typeface="Times New Roman" panose="02020603050405020304" pitchFamily="18" charset="0"/>
              </a:rPr>
              <a:t> and the Entity Data Model to translate the query into one that can be executed by the database. When the results are returned from the database, Object Services translates them back to the objects defined by the conceptual model.</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The Entity Framework also provides for tracking changes and for submitting those changes to the database.</a:t>
            </a:r>
          </a:p>
          <a:p>
            <a:endParaRPr lang="en-US" dirty="0"/>
          </a:p>
        </p:txBody>
      </p:sp>
      <p:sp>
        <p:nvSpPr>
          <p:cNvPr id="4" name="Date Placeholder 3">
            <a:extLst>
              <a:ext uri="{FF2B5EF4-FFF2-40B4-BE49-F238E27FC236}">
                <a16:creationId xmlns:a16="http://schemas.microsoft.com/office/drawing/2014/main" id="{C35D5A1E-2843-4FA8-8189-44DAF41365E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532DDBE9-FCCF-4248-9E62-BA15601B82C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0B1CB44-1033-4E5B-B096-04BF3180EAB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5</a:t>
            </a:fld>
            <a:endParaRPr lang="en-US" dirty="0">
              <a:solidFill>
                <a:schemeClr val="bg1"/>
              </a:solidFill>
            </a:endParaRPr>
          </a:p>
        </p:txBody>
      </p:sp>
    </p:spTree>
    <p:extLst>
      <p:ext uri="{BB962C8B-B14F-4D97-AF65-F5344CB8AC3E}">
        <p14:creationId xmlns:p14="http://schemas.microsoft.com/office/powerpoint/2010/main" val="35597481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59249D-BCD0-4463-A702-E51D3694BC2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Add/Modify Customer form</a:t>
            </a:r>
            <a:endParaRPr lang="en-US" dirty="0"/>
          </a:p>
        </p:txBody>
      </p:sp>
      <p:pic>
        <p:nvPicPr>
          <p:cNvPr id="9" name="Content Placeholder 8" descr="Refer to page 669 in textbook">
            <a:extLst>
              <a:ext uri="{FF2B5EF4-FFF2-40B4-BE49-F238E27FC236}">
                <a16:creationId xmlns:a16="http://schemas.microsoft.com/office/drawing/2014/main" id="{FFF3753C-33BE-41C3-B191-07763CFB19DF}"/>
              </a:ext>
            </a:extLst>
          </p:cNvPr>
          <p:cNvPicPr>
            <a:picLocks noGrp="1" noChangeAspect="1"/>
          </p:cNvPicPr>
          <p:nvPr>
            <p:ph sz="quarter" idx="13"/>
          </p:nvPr>
        </p:nvPicPr>
        <p:blipFill>
          <a:blip r:embed="rId2"/>
          <a:stretch>
            <a:fillRect/>
          </a:stretch>
        </p:blipFill>
        <p:spPr>
          <a:xfrm>
            <a:off x="1219200" y="1103128"/>
            <a:ext cx="5523455" cy="2859272"/>
          </a:xfrm>
          <a:prstGeom prst="rect">
            <a:avLst/>
          </a:prstGeom>
        </p:spPr>
      </p:pic>
      <p:sp>
        <p:nvSpPr>
          <p:cNvPr id="4" name="Date Placeholder 3">
            <a:extLst>
              <a:ext uri="{FF2B5EF4-FFF2-40B4-BE49-F238E27FC236}">
                <a16:creationId xmlns:a16="http://schemas.microsoft.com/office/drawing/2014/main" id="{811BC674-4B0C-4A15-9D5C-82B1A5D28929}"/>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0A9400D4-97E8-486B-800F-9822B470B2E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B95EDA0-476C-4102-8A5F-33D57A5A22C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50</a:t>
            </a:fld>
            <a:endParaRPr lang="en-US" dirty="0">
              <a:solidFill>
                <a:schemeClr val="bg1"/>
              </a:solidFill>
            </a:endParaRPr>
          </a:p>
        </p:txBody>
      </p:sp>
    </p:spTree>
    <p:extLst>
      <p:ext uri="{BB962C8B-B14F-4D97-AF65-F5344CB8AC3E}">
        <p14:creationId xmlns:p14="http://schemas.microsoft.com/office/powerpoint/2010/main" val="1462091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E6D28D-33FE-42A5-9BFA-EE000E9E645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dialog box for confirming a delete operation</a:t>
            </a:r>
            <a:endParaRPr lang="en-US" dirty="0"/>
          </a:p>
        </p:txBody>
      </p:sp>
      <p:pic>
        <p:nvPicPr>
          <p:cNvPr id="9" name="Content Placeholder 8" descr="Refer to page 669 in textbook">
            <a:extLst>
              <a:ext uri="{FF2B5EF4-FFF2-40B4-BE49-F238E27FC236}">
                <a16:creationId xmlns:a16="http://schemas.microsoft.com/office/drawing/2014/main" id="{F4BAA3EA-D247-44A1-802F-F736C0DDC8C4}"/>
              </a:ext>
            </a:extLst>
          </p:cNvPr>
          <p:cNvPicPr>
            <a:picLocks noGrp="1" noChangeAspect="1"/>
          </p:cNvPicPr>
          <p:nvPr>
            <p:ph sz="quarter" idx="13"/>
          </p:nvPr>
        </p:nvPicPr>
        <p:blipFill>
          <a:blip r:embed="rId2"/>
          <a:stretch>
            <a:fillRect/>
          </a:stretch>
        </p:blipFill>
        <p:spPr>
          <a:xfrm>
            <a:off x="1219200" y="1143000"/>
            <a:ext cx="2493480" cy="1737511"/>
          </a:xfrm>
          <a:prstGeom prst="rect">
            <a:avLst/>
          </a:prstGeom>
        </p:spPr>
      </p:pic>
      <p:sp>
        <p:nvSpPr>
          <p:cNvPr id="4" name="Date Placeholder 3">
            <a:extLst>
              <a:ext uri="{FF2B5EF4-FFF2-40B4-BE49-F238E27FC236}">
                <a16:creationId xmlns:a16="http://schemas.microsoft.com/office/drawing/2014/main" id="{3DF8EDEA-685F-4622-B9DA-7FE44AEEECFF}"/>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58B4DFC3-5535-44BA-ABFE-78C1CC8F249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C8B4B04-D54C-4B17-8A65-F7CA4AC12D6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51</a:t>
            </a:fld>
            <a:endParaRPr lang="en-US" dirty="0">
              <a:solidFill>
                <a:schemeClr val="bg1"/>
              </a:solidFill>
            </a:endParaRPr>
          </a:p>
        </p:txBody>
      </p:sp>
    </p:spTree>
    <p:extLst>
      <p:ext uri="{BB962C8B-B14F-4D97-AF65-F5344CB8AC3E}">
        <p14:creationId xmlns:p14="http://schemas.microsoft.com/office/powerpoint/2010/main" val="37786558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49F2C-0AC0-4357-B6D9-3306BA0E2AF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for the Customer Maintenance form (part 1)</a:t>
            </a:r>
            <a:endParaRPr lang="en-US" dirty="0"/>
          </a:p>
        </p:txBody>
      </p:sp>
      <p:sp>
        <p:nvSpPr>
          <p:cNvPr id="3" name="Text Placeholder 2">
            <a:extLst>
              <a:ext uri="{FF2B5EF4-FFF2-40B4-BE49-F238E27FC236}">
                <a16:creationId xmlns:a16="http://schemas.microsoft.com/office/drawing/2014/main" id="{E215145B-937A-4E9D-8734-33CF859346F4}"/>
              </a:ext>
            </a:extLst>
          </p:cNvPr>
          <p:cNvSpPr>
            <a:spLocks noGrp="1"/>
          </p:cNvSpPr>
          <p:nvPr>
            <p:ph type="body" sz="quarter" idx="13"/>
          </p:nvPr>
        </p:nvSpPr>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public partial class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frmCustomerMaintenance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Form</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default constructor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MMABooksContext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context = new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MMABooksContext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Customers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selectedCustomer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btnGetCustomer_Click</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IsValidData</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int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customerID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Convert.ToInt32(</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txtCustomerID.Text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try</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selectedCustomer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context.Customers.Find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customerID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selectedCustomer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null)</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"No customer found with this ID. "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"Please try again.", "Customer Not Found");</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this.ClearControls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200" dirty="0"/>
          </a:p>
        </p:txBody>
      </p:sp>
      <p:sp>
        <p:nvSpPr>
          <p:cNvPr id="4" name="Date Placeholder 3">
            <a:extLst>
              <a:ext uri="{FF2B5EF4-FFF2-40B4-BE49-F238E27FC236}">
                <a16:creationId xmlns:a16="http://schemas.microsoft.com/office/drawing/2014/main" id="{12EF21FF-C4D3-412C-B798-BCFC3CB46D61}"/>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71109704-10E6-449C-9AF1-B3A3D34CDE1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D9B3F43-48B9-4410-902B-73F28B93A68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52</a:t>
            </a:fld>
            <a:endParaRPr lang="en-US" dirty="0">
              <a:solidFill>
                <a:schemeClr val="bg1"/>
              </a:solidFill>
            </a:endParaRPr>
          </a:p>
        </p:txBody>
      </p:sp>
    </p:spTree>
    <p:extLst>
      <p:ext uri="{BB962C8B-B14F-4D97-AF65-F5344CB8AC3E}">
        <p14:creationId xmlns:p14="http://schemas.microsoft.com/office/powerpoint/2010/main" val="25614368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0C8D1-A5DC-410E-8FCA-C9416A91A9FC}"/>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for the Customer Maintenance form (part 2)</a:t>
            </a:r>
            <a:endParaRPr lang="en-US" dirty="0"/>
          </a:p>
        </p:txBody>
      </p:sp>
      <p:sp>
        <p:nvSpPr>
          <p:cNvPr id="3" name="Text Placeholder 2">
            <a:extLst>
              <a:ext uri="{FF2B5EF4-FFF2-40B4-BE49-F238E27FC236}">
                <a16:creationId xmlns:a16="http://schemas.microsoft.com/office/drawing/2014/main" id="{2A5B06A2-8A10-4825-B9E7-CDC357010C47}"/>
              </a:ext>
            </a:extLst>
          </p:cNvPr>
          <p:cNvSpPr>
            <a:spLocks noGrp="1"/>
          </p:cNvSpPr>
          <p:nvPr>
            <p:ph type="body" sz="quarter" idx="13"/>
          </p:nvPr>
        </p:nvSpPr>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else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context.Entry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selectedCustomer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.Reference("</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StateNavigation</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IsLoaded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context.Entry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selectedCustomer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.Reference("</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StateNavigation</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").Load();</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this.DisplayCustomer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catch (Exception ex)</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this.HandleGeneralError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(ex);</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bool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IsValidData</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bool success = true;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string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Validator.IsInt32(</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txtCustomerID.Text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txtCustomerID.Tag.ToString</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p>
        </p:txBody>
      </p:sp>
      <p:sp>
        <p:nvSpPr>
          <p:cNvPr id="4" name="Date Placeholder 3">
            <a:extLst>
              <a:ext uri="{FF2B5EF4-FFF2-40B4-BE49-F238E27FC236}">
                <a16:creationId xmlns:a16="http://schemas.microsoft.com/office/drawing/2014/main" id="{11E9158D-6111-47BA-BFB1-88E160E6A355}"/>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769E0D21-64A4-4430-AB59-E4E4C9A3169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745B796-3C4B-49E3-9A8D-6DF4F7346FF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53</a:t>
            </a:fld>
            <a:endParaRPr lang="en-US" dirty="0">
              <a:solidFill>
                <a:schemeClr val="bg1"/>
              </a:solidFill>
            </a:endParaRPr>
          </a:p>
        </p:txBody>
      </p:sp>
    </p:spTree>
    <p:extLst>
      <p:ext uri="{BB962C8B-B14F-4D97-AF65-F5344CB8AC3E}">
        <p14:creationId xmlns:p14="http://schemas.microsoft.com/office/powerpoint/2010/main" val="18695057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74380-B2E3-48F7-AEDC-F5E442DD269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for the Customer Maintenance form (part 3)</a:t>
            </a:r>
            <a:endParaRPr lang="en-US" dirty="0"/>
          </a:p>
        </p:txBody>
      </p:sp>
      <p:sp>
        <p:nvSpPr>
          <p:cNvPr id="3" name="Text Placeholder 2">
            <a:extLst>
              <a:ext uri="{FF2B5EF4-FFF2-40B4-BE49-F238E27FC236}">
                <a16:creationId xmlns:a16="http://schemas.microsoft.com/office/drawing/2014/main" id="{9E5BB157-CECA-441B-8652-35AD84E17EB2}"/>
              </a:ext>
            </a:extLst>
          </p:cNvPr>
          <p:cNvSpPr>
            <a:spLocks noGrp="1"/>
          </p:cNvSpPr>
          <p:nvPr>
            <p:ph type="body" sz="quarter" idx="13"/>
          </p:nvPr>
        </p:nvSpPr>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success = false;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"Entry Error");</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txtCustomerID.Focus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return success;</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DisplayCustomer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txtCustomerID.Text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selectedCustomer.CustomerId.ToString</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txtName.Text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selectedCustomer.Name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txtAddress.Text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selectedCustomer.Address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txtCity.Text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selectedCustomer.City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txtState.Text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selectedCustomer.StateNavigation.StateName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txtZipCode.Text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selectedCustomer.ZipCode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btnModify.Enabled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true;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btnDelete.Enabled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true;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200" dirty="0"/>
          </a:p>
        </p:txBody>
      </p:sp>
      <p:sp>
        <p:nvSpPr>
          <p:cNvPr id="4" name="Date Placeholder 3">
            <a:extLst>
              <a:ext uri="{FF2B5EF4-FFF2-40B4-BE49-F238E27FC236}">
                <a16:creationId xmlns:a16="http://schemas.microsoft.com/office/drawing/2014/main" id="{25DDDBE2-0036-489C-B508-9B39F670AFE1}"/>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5BE52980-96E4-4C7E-A381-3B0E16ADEF9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60C43DE-C481-4BBA-AF04-C43C191B043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54</a:t>
            </a:fld>
            <a:endParaRPr lang="en-US" dirty="0">
              <a:solidFill>
                <a:schemeClr val="bg1"/>
              </a:solidFill>
            </a:endParaRPr>
          </a:p>
        </p:txBody>
      </p:sp>
    </p:spTree>
    <p:extLst>
      <p:ext uri="{BB962C8B-B14F-4D97-AF65-F5344CB8AC3E}">
        <p14:creationId xmlns:p14="http://schemas.microsoft.com/office/powerpoint/2010/main" val="35082996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D025B-D59C-4A33-B89F-AAE5BDC54FEC}"/>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for the Customer Maintenance form (part 4)</a:t>
            </a:r>
            <a:endParaRPr lang="en-US" dirty="0"/>
          </a:p>
        </p:txBody>
      </p:sp>
      <p:sp>
        <p:nvSpPr>
          <p:cNvPr id="3" name="Text Placeholder 2">
            <a:extLst>
              <a:ext uri="{FF2B5EF4-FFF2-40B4-BE49-F238E27FC236}">
                <a16:creationId xmlns:a16="http://schemas.microsoft.com/office/drawing/2014/main" id="{F10BA87A-AA3B-48DA-9187-1A5D832AD58F}"/>
              </a:ext>
            </a:extLst>
          </p:cNvPr>
          <p:cNvSpPr>
            <a:spLocks noGrp="1"/>
          </p:cNvSpPr>
          <p:nvPr>
            <p:ph type="body" sz="quarter" idx="13"/>
          </p:nvPr>
        </p:nvSpPr>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ClearControls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txtCustomerID.Text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txtName.Text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txtAddress.Text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txtCity.Text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txtState.Text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txtZipCode.Text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btnModify.Enabled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false;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btnDelete.Enabled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false;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txtCustomerID.Focus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btnAdd_Click</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var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addModifyForm</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new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frmAddModifyCustomer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AddCustomer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true,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States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context.States.OrderBy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s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s.StateName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ToList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result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addModifyForm.ShowDialog</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200" dirty="0"/>
          </a:p>
        </p:txBody>
      </p:sp>
      <p:sp>
        <p:nvSpPr>
          <p:cNvPr id="4" name="Date Placeholder 3">
            <a:extLst>
              <a:ext uri="{FF2B5EF4-FFF2-40B4-BE49-F238E27FC236}">
                <a16:creationId xmlns:a16="http://schemas.microsoft.com/office/drawing/2014/main" id="{3D8D7355-251A-4D5A-BC39-499F03C2B9A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3393185-70DB-4570-AAE9-3CE734D768E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4648E5C-4737-4AA4-9B51-FDFEDDF8637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55</a:t>
            </a:fld>
            <a:endParaRPr lang="en-US" dirty="0">
              <a:solidFill>
                <a:schemeClr val="bg1"/>
              </a:solidFill>
            </a:endParaRPr>
          </a:p>
        </p:txBody>
      </p:sp>
    </p:spTree>
    <p:extLst>
      <p:ext uri="{BB962C8B-B14F-4D97-AF65-F5344CB8AC3E}">
        <p14:creationId xmlns:p14="http://schemas.microsoft.com/office/powerpoint/2010/main" val="9366439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DB505-ABBF-4F99-B5AE-4ED572363B4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for the Customer Maintenance form (part 5)</a:t>
            </a:r>
            <a:endParaRPr lang="en-US" dirty="0"/>
          </a:p>
        </p:txBody>
      </p:sp>
      <p:sp>
        <p:nvSpPr>
          <p:cNvPr id="3" name="Text Placeholder 2">
            <a:extLst>
              <a:ext uri="{FF2B5EF4-FFF2-40B4-BE49-F238E27FC236}">
                <a16:creationId xmlns:a16="http://schemas.microsoft.com/office/drawing/2014/main" id="{61B7F8E9-2E69-47CE-9EDE-7AD18897185A}"/>
              </a:ext>
            </a:extLst>
          </p:cNvPr>
          <p:cNvSpPr>
            <a:spLocks noGrp="1"/>
          </p:cNvSpPr>
          <p:nvPr>
            <p:ph type="body" sz="quarter" idx="13"/>
          </p:nvPr>
        </p:nvSpPr>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if (result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DialogResult.OK</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selectedCustomer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addModifyForm.Customer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try</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context.Customers.Add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selectedCustomer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context.SaveChanges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this.DisplayCustomer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catch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DbUpdateException</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ex)</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this.HandleDataError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(ex);</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catch (Exception ex)</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this.HandleGeneralError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(ex);</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200" dirty="0"/>
          </a:p>
        </p:txBody>
      </p:sp>
      <p:sp>
        <p:nvSpPr>
          <p:cNvPr id="4" name="Date Placeholder 3">
            <a:extLst>
              <a:ext uri="{FF2B5EF4-FFF2-40B4-BE49-F238E27FC236}">
                <a16:creationId xmlns:a16="http://schemas.microsoft.com/office/drawing/2014/main" id="{B7951C4B-7C53-4E45-9EFD-C0124B70AC42}"/>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31CE543C-6674-4E4E-B38C-13B57EBCC71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9F7B60F-14CE-4DE8-90EB-968F5697403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56</a:t>
            </a:fld>
            <a:endParaRPr lang="en-US" dirty="0">
              <a:solidFill>
                <a:schemeClr val="bg1"/>
              </a:solidFill>
            </a:endParaRPr>
          </a:p>
        </p:txBody>
      </p:sp>
    </p:spTree>
    <p:extLst>
      <p:ext uri="{BB962C8B-B14F-4D97-AF65-F5344CB8AC3E}">
        <p14:creationId xmlns:p14="http://schemas.microsoft.com/office/powerpoint/2010/main" val="13946090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58C79-DB24-4718-8BA1-9B47A6AAC13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for the Customer Maintenance form (part 6)</a:t>
            </a:r>
            <a:endParaRPr lang="en-US" dirty="0"/>
          </a:p>
        </p:txBody>
      </p:sp>
      <p:sp>
        <p:nvSpPr>
          <p:cNvPr id="3" name="Text Placeholder 2">
            <a:extLst>
              <a:ext uri="{FF2B5EF4-FFF2-40B4-BE49-F238E27FC236}">
                <a16:creationId xmlns:a16="http://schemas.microsoft.com/office/drawing/2014/main" id="{F26AB3C0-D457-4FD6-AD65-C9CC3B81E540}"/>
              </a:ext>
            </a:extLst>
          </p:cNvPr>
          <p:cNvSpPr>
            <a:spLocks noGrp="1"/>
          </p:cNvSpPr>
          <p:nvPr>
            <p:ph type="body" sz="quarter" idx="13"/>
          </p:nvPr>
        </p:nvSpPr>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btnModify_Click</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var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addModifyForm</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new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frmAddModifyCustomer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AddCustomer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false,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Customer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selectedCustomer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States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context.States.OrderBy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s =&gt;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s.StateName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ToList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result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addModifyForm.ShowDialog</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if (result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DialogResult.OK</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selectedCustomer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addModifyForm.Customer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try</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context.SaveChanges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DisplayCustomer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catch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DbUpdateConcurrencyException</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ex)</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this.HandleConcurrencyError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(ex);</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200" dirty="0"/>
          </a:p>
        </p:txBody>
      </p:sp>
      <p:sp>
        <p:nvSpPr>
          <p:cNvPr id="4" name="Date Placeholder 3">
            <a:extLst>
              <a:ext uri="{FF2B5EF4-FFF2-40B4-BE49-F238E27FC236}">
                <a16:creationId xmlns:a16="http://schemas.microsoft.com/office/drawing/2014/main" id="{A86E48C9-391F-430F-9961-E6CDA51E8901}"/>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79F43E35-DA2B-41B2-A178-3A6D1E06751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5A71C1D-1EBC-440A-B6BD-A57D8E73F24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57</a:t>
            </a:fld>
            <a:endParaRPr lang="en-US" dirty="0">
              <a:solidFill>
                <a:schemeClr val="bg1"/>
              </a:solidFill>
            </a:endParaRPr>
          </a:p>
        </p:txBody>
      </p:sp>
    </p:spTree>
    <p:extLst>
      <p:ext uri="{BB962C8B-B14F-4D97-AF65-F5344CB8AC3E}">
        <p14:creationId xmlns:p14="http://schemas.microsoft.com/office/powerpoint/2010/main" val="6587800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524A8-B571-405A-92F9-0BBE8FEE2D9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for the Customer Maintenance form (part 7)</a:t>
            </a:r>
            <a:endParaRPr lang="en-US" dirty="0"/>
          </a:p>
        </p:txBody>
      </p:sp>
      <p:sp>
        <p:nvSpPr>
          <p:cNvPr id="3" name="Text Placeholder 2">
            <a:extLst>
              <a:ext uri="{FF2B5EF4-FFF2-40B4-BE49-F238E27FC236}">
                <a16:creationId xmlns:a16="http://schemas.microsoft.com/office/drawing/2014/main" id="{DE03BD4F-970A-42F7-ADD0-7464398EACCA}"/>
              </a:ext>
            </a:extLst>
          </p:cNvPr>
          <p:cNvSpPr>
            <a:spLocks noGrp="1"/>
          </p:cNvSpPr>
          <p:nvPr>
            <p:ph type="body" sz="quarter" idx="13"/>
          </p:nvPr>
        </p:nvSpPr>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catch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DbUpdateException</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ex)</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this.HandleDataError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(ex);</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catch (Exception ex)</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this.HandleGeneralError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(ex);</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btnDelete_Click</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result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$"Delete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selectedCustomer.Name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"Confirm Delete",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MessageBoxButtons.YesNo</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MessageBoxIcon.Question</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200" dirty="0"/>
          </a:p>
        </p:txBody>
      </p:sp>
      <p:sp>
        <p:nvSpPr>
          <p:cNvPr id="4" name="Date Placeholder 3">
            <a:extLst>
              <a:ext uri="{FF2B5EF4-FFF2-40B4-BE49-F238E27FC236}">
                <a16:creationId xmlns:a16="http://schemas.microsoft.com/office/drawing/2014/main" id="{5ECB8D6B-B70A-4DCF-A146-B580FE2CF696}"/>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1C35B991-2812-4980-8E5C-ED737027415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F0D0F45-C2DD-441F-9EF7-7DB1D0B4609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58</a:t>
            </a:fld>
            <a:endParaRPr lang="en-US" dirty="0">
              <a:solidFill>
                <a:schemeClr val="bg1"/>
              </a:solidFill>
            </a:endParaRPr>
          </a:p>
        </p:txBody>
      </p:sp>
    </p:spTree>
    <p:extLst>
      <p:ext uri="{BB962C8B-B14F-4D97-AF65-F5344CB8AC3E}">
        <p14:creationId xmlns:p14="http://schemas.microsoft.com/office/powerpoint/2010/main" val="23518258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027D2-DBEA-4478-AF98-D1A7D1D259F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for the Customer Maintenance form (part 8)</a:t>
            </a:r>
            <a:endParaRPr lang="en-US" dirty="0"/>
          </a:p>
        </p:txBody>
      </p:sp>
      <p:sp>
        <p:nvSpPr>
          <p:cNvPr id="3" name="Text Placeholder 2">
            <a:extLst>
              <a:ext uri="{FF2B5EF4-FFF2-40B4-BE49-F238E27FC236}">
                <a16:creationId xmlns:a16="http://schemas.microsoft.com/office/drawing/2014/main" id="{7D7FC678-8A3E-40B2-B446-3A119E0D3F81}"/>
              </a:ext>
            </a:extLst>
          </p:cNvPr>
          <p:cNvSpPr>
            <a:spLocks noGrp="1"/>
          </p:cNvSpPr>
          <p:nvPr>
            <p:ph type="body" sz="quarter" idx="13"/>
          </p:nvPr>
        </p:nvSpPr>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if (result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DialogResult.Yes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try</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context.Customers.Remove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selectedCustomer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context.SaveChanges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this.ClearControls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catch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DbUpdateConcurrencyException</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ex)</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this.HandleConcurrencyError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(ex);</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catch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DbUpdateException</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ex)</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this.HandleDataError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(ex);</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catch (Exception ex)</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this.HandleGeneralError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(ex);</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200" dirty="0"/>
          </a:p>
        </p:txBody>
      </p:sp>
      <p:sp>
        <p:nvSpPr>
          <p:cNvPr id="4" name="Date Placeholder 3">
            <a:extLst>
              <a:ext uri="{FF2B5EF4-FFF2-40B4-BE49-F238E27FC236}">
                <a16:creationId xmlns:a16="http://schemas.microsoft.com/office/drawing/2014/main" id="{0039AB65-A6E0-48AF-B808-E8006F26C71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E02102E-CC26-4A17-8787-D59FCA91AF9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3F98C4F-EE5A-46D0-80BF-3BFF08A209C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59</a:t>
            </a:fld>
            <a:endParaRPr lang="en-US" dirty="0">
              <a:solidFill>
                <a:schemeClr val="bg1"/>
              </a:solidFill>
            </a:endParaRPr>
          </a:p>
        </p:txBody>
      </p:sp>
    </p:spTree>
    <p:extLst>
      <p:ext uri="{BB962C8B-B14F-4D97-AF65-F5344CB8AC3E}">
        <p14:creationId xmlns:p14="http://schemas.microsoft.com/office/powerpoint/2010/main" val="3226150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D5EF-0092-42EC-8D0D-E406EE28DD9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Three ways to query a conceptual model</a:t>
            </a:r>
            <a:endParaRPr lang="en-US" dirty="0"/>
          </a:p>
        </p:txBody>
      </p:sp>
      <p:sp>
        <p:nvSpPr>
          <p:cNvPr id="3" name="Text Placeholder 2">
            <a:extLst>
              <a:ext uri="{FF2B5EF4-FFF2-40B4-BE49-F238E27FC236}">
                <a16:creationId xmlns:a16="http://schemas.microsoft.com/office/drawing/2014/main" id="{1D4AAEA6-B379-45BD-8AB1-71BCA52AF846}"/>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LINQ to Entities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Entity SQL</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Query builder methods</a:t>
            </a:r>
          </a:p>
          <a:p>
            <a:endParaRPr lang="en-US" dirty="0"/>
          </a:p>
        </p:txBody>
      </p:sp>
      <p:sp>
        <p:nvSpPr>
          <p:cNvPr id="4" name="Date Placeholder 3">
            <a:extLst>
              <a:ext uri="{FF2B5EF4-FFF2-40B4-BE49-F238E27FC236}">
                <a16:creationId xmlns:a16="http://schemas.microsoft.com/office/drawing/2014/main" id="{7E60C2EB-FEE2-41A7-9008-8E1CD85CCD66}"/>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EE70ECC6-7562-4AAD-8368-23980034B8E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76C17DFE-DAE1-446A-B549-9FFAA73177D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6</a:t>
            </a:fld>
            <a:endParaRPr lang="en-US" dirty="0">
              <a:solidFill>
                <a:schemeClr val="bg1"/>
              </a:solidFill>
            </a:endParaRPr>
          </a:p>
        </p:txBody>
      </p:sp>
    </p:spTree>
    <p:extLst>
      <p:ext uri="{BB962C8B-B14F-4D97-AF65-F5344CB8AC3E}">
        <p14:creationId xmlns:p14="http://schemas.microsoft.com/office/powerpoint/2010/main" val="1853711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7325-4345-40E7-A5AE-CAE5D6A4C17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for the Customer Maintenance form (part 9)</a:t>
            </a:r>
            <a:endParaRPr lang="en-US" dirty="0"/>
          </a:p>
        </p:txBody>
      </p:sp>
      <p:sp>
        <p:nvSpPr>
          <p:cNvPr id="3" name="Text Placeholder 2">
            <a:extLst>
              <a:ext uri="{FF2B5EF4-FFF2-40B4-BE49-F238E27FC236}">
                <a16:creationId xmlns:a16="http://schemas.microsoft.com/office/drawing/2014/main" id="{F7DC5C83-BAB8-4C31-A35C-2DEBD98822C1}"/>
              </a:ext>
            </a:extLst>
          </p:cNvPr>
          <p:cNvSpPr>
            <a:spLocks noGrp="1"/>
          </p:cNvSpPr>
          <p:nvPr>
            <p:ph type="body" sz="quarter" idx="13"/>
          </p:nvPr>
        </p:nvSpPr>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HandleConcurrencyError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DbUpdateConcurrencyException</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ex)</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ex.Entries.Single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().Reload();</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var state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context.Entry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selectedCustomer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).State;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if (state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EntityState.Detached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"Another user has deleted that customer.",</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"Concurrency Error");</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this.ClearControls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else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string message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"Another user has updated that customer.\n"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"The current database values will be displayed.";</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(message, "Concurrency Error");</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this.DisplayCustomer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200" dirty="0"/>
          </a:p>
        </p:txBody>
      </p:sp>
      <p:sp>
        <p:nvSpPr>
          <p:cNvPr id="4" name="Date Placeholder 3">
            <a:extLst>
              <a:ext uri="{FF2B5EF4-FFF2-40B4-BE49-F238E27FC236}">
                <a16:creationId xmlns:a16="http://schemas.microsoft.com/office/drawing/2014/main" id="{0D4FBF75-5DDC-4CBE-A9D6-751BB31066A2}"/>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5410F4C6-71D5-4D6A-B500-539D621DCD2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E30BBE8-A3D1-44F5-B725-027E66CE1FD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60</a:t>
            </a:fld>
            <a:endParaRPr lang="en-US" dirty="0">
              <a:solidFill>
                <a:schemeClr val="bg1"/>
              </a:solidFill>
            </a:endParaRPr>
          </a:p>
        </p:txBody>
      </p:sp>
    </p:spTree>
    <p:extLst>
      <p:ext uri="{BB962C8B-B14F-4D97-AF65-F5344CB8AC3E}">
        <p14:creationId xmlns:p14="http://schemas.microsoft.com/office/powerpoint/2010/main" val="26298444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EEC49-7E34-4826-9964-350782800FA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for the Customer Maintenance form (part 10)</a:t>
            </a:r>
            <a:endParaRPr lang="en-US" dirty="0"/>
          </a:p>
        </p:txBody>
      </p:sp>
      <p:sp>
        <p:nvSpPr>
          <p:cNvPr id="3" name="Text Placeholder 2">
            <a:extLst>
              <a:ext uri="{FF2B5EF4-FFF2-40B4-BE49-F238E27FC236}">
                <a16:creationId xmlns:a16="http://schemas.microsoft.com/office/drawing/2014/main" id="{FBD90478-96D6-4E06-9F8E-34C63D1F2A08}"/>
              </a:ext>
            </a:extLst>
          </p:cNvPr>
          <p:cNvSpPr>
            <a:spLocks noGrp="1"/>
          </p:cNvSpPr>
          <p:nvPr>
            <p:ph type="body" sz="quarter" idx="13"/>
          </p:nvPr>
        </p:nvSpPr>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HandleDataError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DbUpdateException</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ex)</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string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var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sqlException</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SqlException</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ex.InnerException</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foreach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SqlError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error in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sqlException.Errors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"ERROR CODE:  "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error.Number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 "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"\n";</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HandleGeneralError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(Exception ex)</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ex.Message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ex.GetType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ToString</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btnExit_Click</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this.Close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p>
        </p:txBody>
      </p:sp>
      <p:sp>
        <p:nvSpPr>
          <p:cNvPr id="4" name="Date Placeholder 3">
            <a:extLst>
              <a:ext uri="{FF2B5EF4-FFF2-40B4-BE49-F238E27FC236}">
                <a16:creationId xmlns:a16="http://schemas.microsoft.com/office/drawing/2014/main" id="{DE8C1A24-3B79-4617-BA25-DE09275926E2}"/>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D9D8E72-350B-4FCF-B12E-7AC136B624D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B7D0F90-EB07-4867-8C41-AAA4A0E8506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61</a:t>
            </a:fld>
            <a:endParaRPr lang="en-US" dirty="0">
              <a:solidFill>
                <a:schemeClr val="bg1"/>
              </a:solidFill>
            </a:endParaRPr>
          </a:p>
        </p:txBody>
      </p:sp>
    </p:spTree>
    <p:extLst>
      <p:ext uri="{BB962C8B-B14F-4D97-AF65-F5344CB8AC3E}">
        <p14:creationId xmlns:p14="http://schemas.microsoft.com/office/powerpoint/2010/main" val="22599398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B7CB9-0850-4491-82F1-57FF45AFEFE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for the Add/Modify Customer form (part 1)</a:t>
            </a:r>
            <a:endParaRPr lang="en-US" dirty="0"/>
          </a:p>
        </p:txBody>
      </p:sp>
      <p:sp>
        <p:nvSpPr>
          <p:cNvPr id="3" name="Text Placeholder 2">
            <a:extLst>
              <a:ext uri="{FF2B5EF4-FFF2-40B4-BE49-F238E27FC236}">
                <a16:creationId xmlns:a16="http://schemas.microsoft.com/office/drawing/2014/main" id="{ACF05740-AFD7-40E1-BCAB-394ADCFC2D91}"/>
              </a:ext>
            </a:extLst>
          </p:cNvPr>
          <p:cNvSpPr>
            <a:spLocks noGrp="1"/>
          </p:cNvSpPr>
          <p:nvPr>
            <p:ph type="body" sz="quarter" idx="13"/>
          </p:nvPr>
        </p:nvSpPr>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public partial class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frmAddModifyCustomer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Form</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default constructor</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public Customers Customer { get; set;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public List&lt;States&gt; States { get; set;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public bool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AddCustomer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get; set;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frmAddModifyCustomer_Load</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this.LoadStatesComboBox</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this.AddCustomer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"Add Customer";</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cboStates.SelectedIndex</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-1;</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else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"Modify Customer";</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this.DisplayCustomerData</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200" dirty="0"/>
          </a:p>
        </p:txBody>
      </p:sp>
      <p:sp>
        <p:nvSpPr>
          <p:cNvPr id="4" name="Date Placeholder 3">
            <a:extLst>
              <a:ext uri="{FF2B5EF4-FFF2-40B4-BE49-F238E27FC236}">
                <a16:creationId xmlns:a16="http://schemas.microsoft.com/office/drawing/2014/main" id="{118A57D0-AB7B-457C-BDB3-D8421E39939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742270C9-8741-45C3-AF06-5D4E86EC64F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33A88B1-1070-4A4C-86CF-F0F2A700338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62</a:t>
            </a:fld>
            <a:endParaRPr lang="en-US" dirty="0">
              <a:solidFill>
                <a:schemeClr val="bg1"/>
              </a:solidFill>
            </a:endParaRPr>
          </a:p>
        </p:txBody>
      </p:sp>
    </p:spTree>
    <p:extLst>
      <p:ext uri="{BB962C8B-B14F-4D97-AF65-F5344CB8AC3E}">
        <p14:creationId xmlns:p14="http://schemas.microsoft.com/office/powerpoint/2010/main" val="28198435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DCF10-3E23-448F-B330-F8E441C3AB1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for the Add/Modify Customer form (part 2)</a:t>
            </a:r>
            <a:endParaRPr lang="en-US" dirty="0"/>
          </a:p>
        </p:txBody>
      </p:sp>
      <p:sp>
        <p:nvSpPr>
          <p:cNvPr id="3" name="Text Placeholder 2">
            <a:extLst>
              <a:ext uri="{FF2B5EF4-FFF2-40B4-BE49-F238E27FC236}">
                <a16:creationId xmlns:a16="http://schemas.microsoft.com/office/drawing/2014/main" id="{5B3035E1-7FC6-4531-AE06-AE0E449D27EA}"/>
              </a:ext>
            </a:extLst>
          </p:cNvPr>
          <p:cNvSpPr>
            <a:spLocks noGrp="1"/>
          </p:cNvSpPr>
          <p:nvPr>
            <p:ph type="body" sz="quarter" idx="13"/>
          </p:nvPr>
        </p:nvSpPr>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LoadStatesComboBox</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try</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cboStates.DataSource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this.States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cboStates.DisplayMember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StateName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cboStates.ValueMember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StateCode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catch (Exception ex)</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ex.Message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ex.GetType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ToString</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DisplayCustomerData</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txtName.Text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Customer.Name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txtAddress.Text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Customer.Address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txtCity.Text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Customer.City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cboStates.SelectedValue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Customer.State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txtZipCode.Text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Customer.ZipCode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200" dirty="0"/>
          </a:p>
        </p:txBody>
      </p:sp>
      <p:sp>
        <p:nvSpPr>
          <p:cNvPr id="4" name="Date Placeholder 3">
            <a:extLst>
              <a:ext uri="{FF2B5EF4-FFF2-40B4-BE49-F238E27FC236}">
                <a16:creationId xmlns:a16="http://schemas.microsoft.com/office/drawing/2014/main" id="{2D360CA6-7F41-4C42-B3F7-D875F463869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95523AB0-5041-422C-B459-450AD6551F5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00A8BD2-06D8-4D55-BFCF-5D0567BB250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63</a:t>
            </a:fld>
            <a:endParaRPr lang="en-US" dirty="0">
              <a:solidFill>
                <a:schemeClr val="bg1"/>
              </a:solidFill>
            </a:endParaRPr>
          </a:p>
        </p:txBody>
      </p:sp>
    </p:spTree>
    <p:extLst>
      <p:ext uri="{BB962C8B-B14F-4D97-AF65-F5344CB8AC3E}">
        <p14:creationId xmlns:p14="http://schemas.microsoft.com/office/powerpoint/2010/main" val="8937630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3866-A7BC-4D59-937D-B86EF6919BE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for the Add/Modify Customer form (part 3)</a:t>
            </a:r>
            <a:endParaRPr lang="en-US" dirty="0"/>
          </a:p>
        </p:txBody>
      </p:sp>
      <p:sp>
        <p:nvSpPr>
          <p:cNvPr id="3" name="Text Placeholder 2">
            <a:extLst>
              <a:ext uri="{FF2B5EF4-FFF2-40B4-BE49-F238E27FC236}">
                <a16:creationId xmlns:a16="http://schemas.microsoft.com/office/drawing/2014/main" id="{E6B83732-A3C7-4FFE-A359-66D97B2B9EBF}"/>
              </a:ext>
            </a:extLst>
          </p:cNvPr>
          <p:cNvSpPr>
            <a:spLocks noGrp="1"/>
          </p:cNvSpPr>
          <p:nvPr>
            <p:ph type="body" sz="quarter" idx="13"/>
          </p:nvPr>
        </p:nvSpPr>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btnAccept_Click</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this.IsValidData</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this.AddCustomer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this.Customer</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new Customers();</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this.LoadCustomerData</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this.DialogResult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DialogResult.OK</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bool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IsValidData</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string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Validator.IsPresent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txtName.Text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txtName.Tag.ToString</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Validator.IsPresent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txtAddress.Text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txtAddress.Tag.ToString</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Validator.IsPresent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txtCity.Text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txtCity.Tag.ToString</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Validator.IsPresent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cboStates.Text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cboStates.Tag.ToString</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Validator.IsPresent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txtZipCode.Text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txtZipCode.Tag.ToString</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200" dirty="0"/>
          </a:p>
        </p:txBody>
      </p:sp>
      <p:sp>
        <p:nvSpPr>
          <p:cNvPr id="4" name="Date Placeholder 3">
            <a:extLst>
              <a:ext uri="{FF2B5EF4-FFF2-40B4-BE49-F238E27FC236}">
                <a16:creationId xmlns:a16="http://schemas.microsoft.com/office/drawing/2014/main" id="{971F3E3D-B573-4B3A-8C46-0280F3630880}"/>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528600D1-289E-49D0-AE29-192FFBA24D5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19570EB-EC58-40A0-8FAD-BE1B9DC79A5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64</a:t>
            </a:fld>
            <a:endParaRPr lang="en-US" dirty="0">
              <a:solidFill>
                <a:schemeClr val="bg1"/>
              </a:solidFill>
            </a:endParaRPr>
          </a:p>
        </p:txBody>
      </p:sp>
    </p:spTree>
    <p:extLst>
      <p:ext uri="{BB962C8B-B14F-4D97-AF65-F5344CB8AC3E}">
        <p14:creationId xmlns:p14="http://schemas.microsoft.com/office/powerpoint/2010/main" val="2382367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EFBF8-3523-4B44-BD06-7FB7BCD1119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for the Add/Modify Customer form (part 4)</a:t>
            </a:r>
            <a:endParaRPr lang="en-US" dirty="0"/>
          </a:p>
        </p:txBody>
      </p:sp>
      <p:sp>
        <p:nvSpPr>
          <p:cNvPr id="3" name="Text Placeholder 2">
            <a:extLst>
              <a:ext uri="{FF2B5EF4-FFF2-40B4-BE49-F238E27FC236}">
                <a16:creationId xmlns:a16="http://schemas.microsoft.com/office/drawing/2014/main" id="{71CD94CB-EEBF-43D8-9FE3-CE67142649C5}"/>
              </a:ext>
            </a:extLst>
          </p:cNvPr>
          <p:cNvSpPr>
            <a:spLocks noGrp="1"/>
          </p:cNvSpPr>
          <p:nvPr>
            <p:ph type="body" sz="quarter" idx="13"/>
          </p:nvPr>
        </p:nvSpPr>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bool success = true;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"Entry Error");</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success = false;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return success;</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LoadCustomerData</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Customer.Name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txtName.Text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Customer.Address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txtAddress.Text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Customer.City</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txtCity.Text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Customer.State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cboStates.SelectedValue.ToString</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Customer.ZipCode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txtZipCode.Text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btnCancel_Click</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this.Close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p>
        </p:txBody>
      </p:sp>
      <p:sp>
        <p:nvSpPr>
          <p:cNvPr id="4" name="Date Placeholder 3">
            <a:extLst>
              <a:ext uri="{FF2B5EF4-FFF2-40B4-BE49-F238E27FC236}">
                <a16:creationId xmlns:a16="http://schemas.microsoft.com/office/drawing/2014/main" id="{13F7872A-4EE5-49E9-9FF5-F7D565F13547}"/>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4849C77A-BE5E-460F-8C38-5A08E06CABF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351475D-8BD1-457C-A3E3-F6F0F614589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65</a:t>
            </a:fld>
            <a:endParaRPr lang="en-US" dirty="0">
              <a:solidFill>
                <a:schemeClr val="bg1"/>
              </a:solidFill>
            </a:endParaRPr>
          </a:p>
        </p:txBody>
      </p:sp>
    </p:spTree>
    <p:extLst>
      <p:ext uri="{BB962C8B-B14F-4D97-AF65-F5344CB8AC3E}">
        <p14:creationId xmlns:p14="http://schemas.microsoft.com/office/powerpoint/2010/main" val="22155485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3FDC6B-F7A5-4010-94E5-A5E89CC0B7FC}"/>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Extra 20-1	Use Entity Framework Core</a:t>
            </a:r>
            <a:endParaRPr lang="en-US" dirty="0"/>
          </a:p>
        </p:txBody>
      </p:sp>
      <p:pic>
        <p:nvPicPr>
          <p:cNvPr id="10" name="Content Placeholder 9" descr="Refer to page 36 in Extra Exercises download">
            <a:extLst>
              <a:ext uri="{FF2B5EF4-FFF2-40B4-BE49-F238E27FC236}">
                <a16:creationId xmlns:a16="http://schemas.microsoft.com/office/drawing/2014/main" id="{431036FB-2565-4E6A-AA7E-150B237FADDB}"/>
              </a:ext>
            </a:extLst>
          </p:cNvPr>
          <p:cNvPicPr>
            <a:picLocks noGrp="1" noChangeAspect="1"/>
          </p:cNvPicPr>
          <p:nvPr>
            <p:ph sz="quarter" idx="13"/>
          </p:nvPr>
        </p:nvPicPr>
        <p:blipFill>
          <a:blip r:embed="rId2"/>
          <a:stretch>
            <a:fillRect/>
          </a:stretch>
        </p:blipFill>
        <p:spPr>
          <a:xfrm>
            <a:off x="1295400" y="1097084"/>
            <a:ext cx="4029805" cy="2255716"/>
          </a:xfrm>
          <a:prstGeom prst="rect">
            <a:avLst/>
          </a:prstGeom>
        </p:spPr>
      </p:pic>
      <p:sp>
        <p:nvSpPr>
          <p:cNvPr id="9" name="Text Placeholder 8">
            <a:extLst>
              <a:ext uri="{FF2B5EF4-FFF2-40B4-BE49-F238E27FC236}">
                <a16:creationId xmlns:a16="http://schemas.microsoft.com/office/drawing/2014/main" id="{A12A3F33-F2C0-479C-9081-6AB475220A76}"/>
              </a:ext>
            </a:extLst>
          </p:cNvPr>
          <p:cNvSpPr>
            <a:spLocks noGrp="1"/>
          </p:cNvSpPr>
          <p:nvPr>
            <p:ph type="body" sz="quarter" idx="15"/>
          </p:nvPr>
        </p:nvSpPr>
        <p:spPr>
          <a:xfrm>
            <a:off x="838200" y="3429000"/>
            <a:ext cx="7391400" cy="2209799"/>
          </a:xfrm>
        </p:spPr>
        <p:txBody>
          <a:bodyPr/>
          <a:lstStyle/>
          <a:p>
            <a:pPr marL="347345" marR="0">
              <a:spcBef>
                <a:spcPts val="900"/>
              </a:spcBef>
              <a:spcAft>
                <a:spcPts val="600"/>
              </a:spcAft>
              <a:tabLst>
                <a:tab pos="1371600" algn="l"/>
                <a:tab pos="2743200" algn="l"/>
              </a:tabLst>
            </a:pPr>
            <a:r>
              <a:rPr lang="en-US" sz="2000" b="1" spc="-10" dirty="0">
                <a:effectLst/>
                <a:latin typeface="Arial" panose="020B0604020202020204" pitchFamily="34" charset="0"/>
                <a:ea typeface="Times New Roman" panose="02020603050405020304" pitchFamily="18" charset="0"/>
                <a:cs typeface="Times New Roman" panose="02020603050405020304" pitchFamily="18" charset="0"/>
              </a:rPr>
              <a:t>Use Entity Framework Core to develop an application that lets you update the data in a table of order options.</a:t>
            </a:r>
          </a:p>
          <a:p>
            <a:endParaRPr lang="en-US" dirty="0"/>
          </a:p>
        </p:txBody>
      </p:sp>
      <p:sp>
        <p:nvSpPr>
          <p:cNvPr id="4" name="Date Placeholder 3">
            <a:extLst>
              <a:ext uri="{FF2B5EF4-FFF2-40B4-BE49-F238E27FC236}">
                <a16:creationId xmlns:a16="http://schemas.microsoft.com/office/drawing/2014/main" id="{5B2FC9A1-3723-4B71-98A5-988D96292417}"/>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2D68C236-6DCC-4300-96C5-2A35C8DD090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E1013DB-1C29-4E60-8453-F073E9869444}"/>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C20, Slide </a:t>
            </a:r>
            <a:fld id="{BF5C1183-B085-4070-A402-C03A3F977D3D}" type="slidenum">
              <a:rPr lang="en-US" sz="900" smtClean="0">
                <a:solidFill>
                  <a:schemeClr val="bg1"/>
                </a:solidFill>
                <a:latin typeface="Arial Narrow" panose="020B0606020202030204" pitchFamily="34" charset="0"/>
              </a:rPr>
              <a:pPr algn="r">
                <a:defRPr/>
              </a:pPr>
              <a:t>66</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41735367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0D1B1A5-8AE4-452E-A50C-8DECCFBB532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Project 5-1	Maintain products (part 1)</a:t>
            </a:r>
            <a:endParaRPr lang="en-US" dirty="0"/>
          </a:p>
        </p:txBody>
      </p:sp>
      <p:pic>
        <p:nvPicPr>
          <p:cNvPr id="3" name="Content Placeholder 2" descr="Refer to page 28 in Projects document">
            <a:extLst>
              <a:ext uri="{FF2B5EF4-FFF2-40B4-BE49-F238E27FC236}">
                <a16:creationId xmlns:a16="http://schemas.microsoft.com/office/drawing/2014/main" id="{8ED7F8D5-6EB6-48AA-A18D-B5B82968696B}"/>
              </a:ext>
            </a:extLst>
          </p:cNvPr>
          <p:cNvPicPr>
            <a:picLocks noGrp="1" noChangeAspect="1"/>
          </p:cNvPicPr>
          <p:nvPr>
            <p:ph sz="quarter" idx="13"/>
          </p:nvPr>
        </p:nvPicPr>
        <p:blipFill>
          <a:blip r:embed="rId2"/>
          <a:stretch>
            <a:fillRect/>
          </a:stretch>
        </p:blipFill>
        <p:spPr>
          <a:xfrm>
            <a:off x="1295400" y="1196755"/>
            <a:ext cx="5839164" cy="3092890"/>
          </a:xfrm>
          <a:prstGeom prst="rect">
            <a:avLst/>
          </a:prstGeom>
        </p:spPr>
      </p:pic>
      <p:sp>
        <p:nvSpPr>
          <p:cNvPr id="9" name="Text Placeholder 8">
            <a:extLst>
              <a:ext uri="{FF2B5EF4-FFF2-40B4-BE49-F238E27FC236}">
                <a16:creationId xmlns:a16="http://schemas.microsoft.com/office/drawing/2014/main" id="{916BF90E-DCE0-45E3-A2DF-1C567127EA1B}"/>
              </a:ext>
            </a:extLst>
          </p:cNvPr>
          <p:cNvSpPr>
            <a:spLocks noGrp="1"/>
          </p:cNvSpPr>
          <p:nvPr>
            <p:ph type="body" sz="quarter" idx="15"/>
          </p:nvPr>
        </p:nvSpPr>
        <p:spPr>
          <a:xfrm>
            <a:off x="838200" y="4419600"/>
            <a:ext cx="7391400" cy="2209799"/>
          </a:xfrm>
        </p:spPr>
        <p:txBody>
          <a:bodyPr/>
          <a:lstStyle/>
          <a:p>
            <a:pPr marL="347345" marR="0">
              <a:spcBef>
                <a:spcPts val="900"/>
              </a:spcBef>
              <a:spcAft>
                <a:spcPts val="600"/>
              </a:spcAft>
              <a:tabLst>
                <a:tab pos="1371600" algn="l"/>
                <a:tab pos="2743200" algn="l"/>
              </a:tabLst>
            </a:pPr>
            <a:r>
              <a:rPr lang="en-US" sz="2000" b="1" spc="-10" dirty="0">
                <a:effectLst/>
                <a:latin typeface="Arial" panose="020B0604020202020204" pitchFamily="34" charset="0"/>
                <a:ea typeface="Times New Roman" panose="02020603050405020304" pitchFamily="18" charset="0"/>
                <a:cs typeface="Times New Roman" panose="02020603050405020304" pitchFamily="18" charset="0"/>
              </a:rPr>
              <a:t>Use Entity Framework Core to develop an application that lets the user add, modify, and remove rows in a table of products.</a:t>
            </a:r>
          </a:p>
          <a:p>
            <a:endParaRPr lang="en-US" dirty="0"/>
          </a:p>
        </p:txBody>
      </p:sp>
      <p:sp>
        <p:nvSpPr>
          <p:cNvPr id="4" name="Date Placeholder 3">
            <a:extLst>
              <a:ext uri="{FF2B5EF4-FFF2-40B4-BE49-F238E27FC236}">
                <a16:creationId xmlns:a16="http://schemas.microsoft.com/office/drawing/2014/main" id="{CB044D5A-7C79-42AC-A775-E37F20F4648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766D09BE-A97D-4311-8F5A-25B8F163E28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2626B16-852D-4111-9F10-5EFC51C16090}"/>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C20, Slide </a:t>
            </a:r>
            <a:fld id="{BF5C1183-B085-4070-A402-C03A3F977D3D}" type="slidenum">
              <a:rPr lang="en-US" sz="900" smtClean="0">
                <a:solidFill>
                  <a:schemeClr val="bg1"/>
                </a:solidFill>
                <a:latin typeface="Arial Narrow" panose="020B0606020202030204" pitchFamily="34" charset="0"/>
              </a:rPr>
              <a:pPr algn="r">
                <a:defRPr/>
              </a:pPr>
              <a:t>67</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0475487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5ADCA5-1A21-499B-9660-065A4906F2FC}"/>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Project 5-1	Maintain products (part 2)</a:t>
            </a:r>
            <a:endParaRPr lang="en-US" dirty="0"/>
          </a:p>
        </p:txBody>
      </p:sp>
      <p:pic>
        <p:nvPicPr>
          <p:cNvPr id="10" name="Content Placeholder 9" descr="Refer to page 29 in Projects download">
            <a:extLst>
              <a:ext uri="{FF2B5EF4-FFF2-40B4-BE49-F238E27FC236}">
                <a16:creationId xmlns:a16="http://schemas.microsoft.com/office/drawing/2014/main" id="{7DB24705-1C53-4B71-8454-7B3B2A300815}"/>
              </a:ext>
            </a:extLst>
          </p:cNvPr>
          <p:cNvPicPr>
            <a:picLocks noGrp="1" noChangeAspect="1"/>
          </p:cNvPicPr>
          <p:nvPr>
            <p:ph sz="quarter" idx="13"/>
          </p:nvPr>
        </p:nvPicPr>
        <p:blipFill>
          <a:blip r:embed="rId2"/>
          <a:stretch>
            <a:fillRect/>
          </a:stretch>
        </p:blipFill>
        <p:spPr>
          <a:xfrm>
            <a:off x="1295400" y="1143000"/>
            <a:ext cx="3771900" cy="2514600"/>
          </a:xfrm>
          <a:prstGeom prst="rect">
            <a:avLst/>
          </a:prstGeom>
        </p:spPr>
      </p:pic>
      <p:sp>
        <p:nvSpPr>
          <p:cNvPr id="9" name="Text Placeholder 8">
            <a:extLst>
              <a:ext uri="{FF2B5EF4-FFF2-40B4-BE49-F238E27FC236}">
                <a16:creationId xmlns:a16="http://schemas.microsoft.com/office/drawing/2014/main" id="{975D612F-303C-4BFD-A7A5-AAB25C9A9FED}"/>
              </a:ext>
            </a:extLst>
          </p:cNvPr>
          <p:cNvSpPr>
            <a:spLocks noGrp="1"/>
          </p:cNvSpPr>
          <p:nvPr>
            <p:ph type="body" sz="quarter" idx="15"/>
          </p:nvPr>
        </p:nvSpPr>
        <p:spPr/>
        <p:txBody>
          <a:bodyPr/>
          <a:lstStyle/>
          <a:p>
            <a:pPr marL="347345" marR="0">
              <a:spcBef>
                <a:spcPts val="900"/>
              </a:spcBef>
              <a:spcAft>
                <a:spcPts val="600"/>
              </a:spcAft>
              <a:tabLst>
                <a:tab pos="1371600" algn="l"/>
                <a:tab pos="2743200" algn="l"/>
              </a:tabLst>
            </a:pPr>
            <a:r>
              <a:rPr lang="en-US" sz="2000" b="1" spc="-10" dirty="0">
                <a:effectLst/>
                <a:latin typeface="Arial" panose="020B0604020202020204" pitchFamily="34" charset="0"/>
                <a:ea typeface="Times New Roman" panose="02020603050405020304" pitchFamily="18" charset="0"/>
                <a:cs typeface="Times New Roman" panose="02020603050405020304" pitchFamily="18" charset="0"/>
              </a:rPr>
              <a:t>Develop a form that lets the user add or modify a product.</a:t>
            </a:r>
          </a:p>
          <a:p>
            <a:endParaRPr lang="en-US" dirty="0"/>
          </a:p>
        </p:txBody>
      </p:sp>
      <p:sp>
        <p:nvSpPr>
          <p:cNvPr id="4" name="Date Placeholder 3">
            <a:extLst>
              <a:ext uri="{FF2B5EF4-FFF2-40B4-BE49-F238E27FC236}">
                <a16:creationId xmlns:a16="http://schemas.microsoft.com/office/drawing/2014/main" id="{EE5A491A-C359-45B2-9B09-1A717B5705E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07FBCFA-ADE4-4BE4-B9DE-8CB40145402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C42B44A-2F3B-4ED3-95FE-64BE12604C1D}"/>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C20, Slide </a:t>
            </a:r>
            <a:fld id="{BF5C1183-B085-4070-A402-C03A3F977D3D}" type="slidenum">
              <a:rPr lang="en-US" sz="900" smtClean="0">
                <a:solidFill>
                  <a:schemeClr val="bg1"/>
                </a:solidFill>
                <a:latin typeface="Arial Narrow" panose="020B0606020202030204" pitchFamily="34" charset="0"/>
              </a:rPr>
              <a:pPr algn="r">
                <a:defRPr/>
              </a:pPr>
              <a:t>68</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72147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C965EE8-8F08-4715-B869-09AC9D54213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open the NuGet Package Manager</a:t>
            </a:r>
            <a:endParaRPr lang="en-US" dirty="0"/>
          </a:p>
        </p:txBody>
      </p:sp>
      <p:sp>
        <p:nvSpPr>
          <p:cNvPr id="9" name="Text Placeholder 8">
            <a:extLst>
              <a:ext uri="{FF2B5EF4-FFF2-40B4-BE49-F238E27FC236}">
                <a16:creationId xmlns:a16="http://schemas.microsoft.com/office/drawing/2014/main" id="{629AE82A-E9FA-4463-8620-040D2B5D18C2}"/>
              </a:ext>
            </a:extLst>
          </p:cNvPr>
          <p:cNvSpPr>
            <a:spLocks noGrp="1"/>
          </p:cNvSpPr>
          <p:nvPr>
            <p:ph type="body" sz="quarter" idx="15"/>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Select </a:t>
            </a:r>
            <a:r>
              <a:rPr lang="en-US" sz="2000" spc="-10" dirty="0" err="1">
                <a:effectLst/>
                <a:latin typeface="Times New Roman" panose="02020603050405020304" pitchFamily="18" charset="0"/>
                <a:ea typeface="Times New Roman" panose="02020603050405020304" pitchFamily="18" charset="0"/>
              </a:rPr>
              <a:t>Tools</a:t>
            </a:r>
            <a:r>
              <a:rPr lang="en-US" sz="2000" spc="-1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spc="-10" dirty="0" err="1">
                <a:effectLst/>
                <a:latin typeface="Times New Roman" panose="02020603050405020304" pitchFamily="18" charset="0"/>
                <a:ea typeface="Times New Roman" panose="02020603050405020304" pitchFamily="18" charset="0"/>
              </a:rPr>
              <a:t>NuGet</a:t>
            </a:r>
            <a:r>
              <a:rPr lang="en-US" sz="2000" spc="-10" dirty="0">
                <a:effectLst/>
                <a:latin typeface="Times New Roman" panose="02020603050405020304" pitchFamily="18" charset="0"/>
                <a:ea typeface="Times New Roman" panose="02020603050405020304" pitchFamily="18" charset="0"/>
              </a:rPr>
              <a:t> Package </a:t>
            </a:r>
            <a:r>
              <a:rPr lang="en-US" sz="2000" spc="-10" dirty="0" err="1">
                <a:effectLst/>
                <a:latin typeface="Times New Roman" panose="02020603050405020304" pitchFamily="18" charset="0"/>
                <a:ea typeface="Times New Roman" panose="02020603050405020304" pitchFamily="18" charset="0"/>
              </a:rPr>
              <a:t>Manager</a:t>
            </a:r>
            <a:r>
              <a:rPr lang="en-US" sz="2000" spc="-1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spc="-10" dirty="0" err="1">
                <a:effectLst/>
                <a:latin typeface="Times New Roman" panose="02020603050405020304" pitchFamily="18" charset="0"/>
                <a:ea typeface="Times New Roman" panose="02020603050405020304" pitchFamily="18" charset="0"/>
              </a:rPr>
              <a:t>Manage</a:t>
            </a:r>
            <a:r>
              <a:rPr lang="en-US" sz="2000" spc="-10" dirty="0">
                <a:effectLst/>
                <a:latin typeface="Times New Roman" panose="02020603050405020304" pitchFamily="18" charset="0"/>
                <a:ea typeface="Times New Roman" panose="02020603050405020304" pitchFamily="18" charset="0"/>
              </a:rPr>
              <a:t> NuGet Packages for Solution.</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NuGet Package Manager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the EF Core package selected</a:t>
            </a:r>
          </a:p>
          <a:p>
            <a:endParaRPr lang="en-US" dirty="0"/>
          </a:p>
        </p:txBody>
      </p:sp>
      <p:pic>
        <p:nvPicPr>
          <p:cNvPr id="10" name="Content Placeholder 9" descr="Refer to page 637 in textbook">
            <a:extLst>
              <a:ext uri="{FF2B5EF4-FFF2-40B4-BE49-F238E27FC236}">
                <a16:creationId xmlns:a16="http://schemas.microsoft.com/office/drawing/2014/main" id="{25E6D422-D22C-44FD-ADB2-DB032FC13E56}"/>
              </a:ext>
            </a:extLst>
          </p:cNvPr>
          <p:cNvPicPr>
            <a:picLocks noGrp="1" noChangeAspect="1"/>
          </p:cNvPicPr>
          <p:nvPr>
            <p:ph sz="quarter" idx="13"/>
          </p:nvPr>
        </p:nvPicPr>
        <p:blipFill>
          <a:blip r:embed="rId2"/>
          <a:stretch>
            <a:fillRect/>
          </a:stretch>
        </p:blipFill>
        <p:spPr>
          <a:xfrm>
            <a:off x="939800" y="2819400"/>
            <a:ext cx="6371877" cy="2438400"/>
          </a:xfrm>
          <a:prstGeom prst="rect">
            <a:avLst/>
          </a:prstGeom>
        </p:spPr>
      </p:pic>
      <p:sp>
        <p:nvSpPr>
          <p:cNvPr id="4" name="Date Placeholder 3">
            <a:extLst>
              <a:ext uri="{FF2B5EF4-FFF2-40B4-BE49-F238E27FC236}">
                <a16:creationId xmlns:a16="http://schemas.microsoft.com/office/drawing/2014/main" id="{5D3F846F-BCBE-4172-BAC4-D44B45048A8D}"/>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9ACCD051-5D14-4D78-A057-F9AEF9A624C8}"/>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CFCEA89-98A0-4E66-A4B5-9F3796B03C08}"/>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C20, Slide </a:t>
            </a:r>
            <a:fld id="{BF5C1183-B085-4070-A402-C03A3F977D3D}" type="slidenum">
              <a:rPr lang="en-US" sz="900" smtClean="0">
                <a:solidFill>
                  <a:schemeClr val="bg1"/>
                </a:solidFill>
                <a:latin typeface="Arial Narrow" panose="020B0606020202030204" pitchFamily="34" charset="0"/>
              </a:rPr>
              <a:pPr algn="r">
                <a:defRPr/>
              </a:pPr>
              <a:t>7</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202627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737C-94FC-43F8-9402-6D21EC2C67A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install the EF Core packages</a:t>
            </a:r>
            <a:endParaRPr lang="en-US" dirty="0"/>
          </a:p>
        </p:txBody>
      </p:sp>
      <p:sp>
        <p:nvSpPr>
          <p:cNvPr id="3" name="Text Placeholder 2">
            <a:extLst>
              <a:ext uri="{FF2B5EF4-FFF2-40B4-BE49-F238E27FC236}">
                <a16:creationId xmlns:a16="http://schemas.microsoft.com/office/drawing/2014/main" id="{76906585-04BE-4F01-B164-A58F46BD0B1F}"/>
              </a:ext>
            </a:extLst>
          </p:cNvPr>
          <p:cNvSpPr>
            <a:spLocks noGrp="1"/>
          </p:cNvSpPr>
          <p:nvPr>
            <p:ph type="body" sz="quarter" idx="13"/>
          </p:nvPr>
        </p:nvSpPr>
        <p:spPr/>
        <p:txBody>
          <a:bodyPr/>
          <a:lstStyle/>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Click on the Browse link in the upper left corner.</a:t>
            </a:r>
          </a:p>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Type “</a:t>
            </a:r>
            <a:r>
              <a:rPr lang="en-US" sz="2000" dirty="0" err="1">
                <a:effectLst/>
                <a:latin typeface="Times New Roman" panose="02020603050405020304" pitchFamily="18" charset="0"/>
                <a:ea typeface="Times New Roman" panose="02020603050405020304" pitchFamily="18" charset="0"/>
              </a:rPr>
              <a:t>Microsoft.EntityFrameworkCore.SqlServer</a:t>
            </a:r>
            <a:r>
              <a:rPr lang="en-US" sz="2000" dirty="0">
                <a:effectLst/>
                <a:latin typeface="Times New Roman" panose="02020603050405020304" pitchFamily="18" charset="0"/>
                <a:ea typeface="Times New Roman" panose="02020603050405020304" pitchFamily="18" charset="0"/>
              </a:rPr>
              <a:t>” in the search box.</a:t>
            </a:r>
          </a:p>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Click on the appropriate package from the list that appears in the left-hand panel.</a:t>
            </a:r>
          </a:p>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In the right-hand panel, check the project name, select the version that matches the version of .NET Core you’re running, and click Install.</a:t>
            </a:r>
          </a:p>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Review the License Acceptance dialog that comes up and click I Accept.</a:t>
            </a:r>
          </a:p>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Type “</a:t>
            </a:r>
            <a:r>
              <a:rPr lang="en-US" sz="2000" dirty="0" err="1">
                <a:effectLst/>
                <a:latin typeface="Times New Roman" panose="02020603050405020304" pitchFamily="18" charset="0"/>
                <a:ea typeface="Times New Roman" panose="02020603050405020304" pitchFamily="18" charset="0"/>
              </a:rPr>
              <a:t>Microsoft.EntityFrameworkCore.Tools</a:t>
            </a:r>
            <a:r>
              <a:rPr lang="en-US" sz="2000" dirty="0">
                <a:effectLst/>
                <a:latin typeface="Times New Roman" panose="02020603050405020304" pitchFamily="18" charset="0"/>
                <a:ea typeface="Times New Roman" panose="02020603050405020304" pitchFamily="18" charset="0"/>
              </a:rPr>
              <a:t>” in the search box.</a:t>
            </a:r>
          </a:p>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Repeat steps 3 through 5.</a:t>
            </a:r>
          </a:p>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Optionally, type “</a:t>
            </a:r>
            <a:r>
              <a:rPr lang="en-US" sz="2000" dirty="0" err="1">
                <a:effectLst/>
                <a:latin typeface="Times New Roman" panose="02020603050405020304" pitchFamily="18" charset="0"/>
                <a:ea typeface="Times New Roman" panose="02020603050405020304" pitchFamily="18" charset="0"/>
              </a:rPr>
              <a:t>Microsoft.EntityFrameworkCore.Proxies</a:t>
            </a:r>
            <a:r>
              <a:rPr lang="en-US" sz="2000" dirty="0">
                <a:effectLst/>
                <a:latin typeface="Times New Roman" panose="02020603050405020304" pitchFamily="18" charset="0"/>
                <a:ea typeface="Times New Roman" panose="02020603050405020304" pitchFamily="18" charset="0"/>
              </a:rPr>
              <a:t>” in the search box and repeat steps 3 through 5.</a:t>
            </a:r>
          </a:p>
          <a:p>
            <a:endParaRPr lang="en-US" dirty="0"/>
          </a:p>
        </p:txBody>
      </p:sp>
      <p:sp>
        <p:nvSpPr>
          <p:cNvPr id="4" name="Date Placeholder 3">
            <a:extLst>
              <a:ext uri="{FF2B5EF4-FFF2-40B4-BE49-F238E27FC236}">
                <a16:creationId xmlns:a16="http://schemas.microsoft.com/office/drawing/2014/main" id="{AD3E1046-B28F-4F4E-A5A0-153EB54B975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97198E47-A0E9-4801-BCE0-3B87DD66F9B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C4FD9D0-87BB-4553-A1C9-CAD6DA05C33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8</a:t>
            </a:fld>
            <a:endParaRPr lang="en-US" dirty="0">
              <a:solidFill>
                <a:schemeClr val="bg1"/>
              </a:solidFill>
            </a:endParaRPr>
          </a:p>
        </p:txBody>
      </p:sp>
    </p:spTree>
    <p:extLst>
      <p:ext uri="{BB962C8B-B14F-4D97-AF65-F5344CB8AC3E}">
        <p14:creationId xmlns:p14="http://schemas.microsoft.com/office/powerpoint/2010/main" val="3444043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1A2F9-6E4E-4099-9325-6C4244A45BA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Parameters for the Scaffold-</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DbContext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command</a:t>
            </a:r>
            <a:endParaRPr lang="en-US" dirty="0"/>
          </a:p>
        </p:txBody>
      </p:sp>
      <p:sp>
        <p:nvSpPr>
          <p:cNvPr id="3" name="Text Placeholder 2">
            <a:extLst>
              <a:ext uri="{FF2B5EF4-FFF2-40B4-BE49-F238E27FC236}">
                <a16:creationId xmlns:a16="http://schemas.microsoft.com/office/drawing/2014/main" id="{38020B8B-A692-4506-9DC7-67C3ECEBD357}"/>
              </a:ext>
            </a:extLst>
          </p:cNvPr>
          <p:cNvSpPr>
            <a:spLocks noGrp="1"/>
          </p:cNvSpPr>
          <p:nvPr>
            <p:ph type="body" sz="quarter" idx="13"/>
          </p:nvPr>
        </p:nvSpPr>
        <p:spPr/>
        <p:txBody>
          <a:bodyPr/>
          <a:lstStyle/>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-Connection</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-Provider</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OutputDir</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-Context</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DataAnnotations</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UseDatabaseNames</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-Force</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Common values used in a connection string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for SQL Server Express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LocalDB</a:t>
            </a:r>
            <a:endPar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Data Source/Server</a:t>
            </a:r>
          </a:p>
          <a:p>
            <a:pPr marL="347345" marR="0">
              <a:spcBef>
                <a:spcPts val="0"/>
              </a:spcBef>
              <a:spcAft>
                <a:spcPts val="60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AttachDbFilename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Integrated Security</a:t>
            </a:r>
          </a:p>
          <a:p>
            <a:endParaRPr lang="en-US" sz="1600" dirty="0"/>
          </a:p>
        </p:txBody>
      </p:sp>
      <p:sp>
        <p:nvSpPr>
          <p:cNvPr id="4" name="Date Placeholder 3">
            <a:extLst>
              <a:ext uri="{FF2B5EF4-FFF2-40B4-BE49-F238E27FC236}">
                <a16:creationId xmlns:a16="http://schemas.microsoft.com/office/drawing/2014/main" id="{A2D10754-F0A3-42EA-A9FA-D4123342AC01}"/>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7FD7D3BE-F696-453A-B1DB-A344CDF112B0}"/>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36344E7-20B4-4F5A-89A3-E8C684BD445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C20, Slide </a:t>
            </a:r>
            <a:fld id="{BF5C1183-B085-4070-A402-C03A3F977D3D}" type="slidenum">
              <a:rPr lang="en-US" smtClean="0">
                <a:solidFill>
                  <a:schemeClr val="bg1"/>
                </a:solidFill>
              </a:rPr>
              <a:pPr>
                <a:defRPr/>
              </a:pPr>
              <a:t>9</a:t>
            </a:fld>
            <a:endParaRPr lang="en-US" dirty="0">
              <a:solidFill>
                <a:schemeClr val="bg1"/>
              </a:solidFill>
            </a:endParaRPr>
          </a:p>
        </p:txBody>
      </p:sp>
    </p:spTree>
    <p:extLst>
      <p:ext uri="{BB962C8B-B14F-4D97-AF65-F5344CB8AC3E}">
        <p14:creationId xmlns:p14="http://schemas.microsoft.com/office/powerpoint/2010/main" val="2515013508"/>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accessible slides.potx" id="{50B7D1D4-3F7E-4579-B166-09A2FAC5C745}" vid="{7C365D12-5A37-45DA-A43C-A906C0D97DD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accessible slides</Template>
  <TotalTime>78</TotalTime>
  <Words>7177</Words>
  <Application>Microsoft Office PowerPoint</Application>
  <PresentationFormat>On-screen Show (4:3)</PresentationFormat>
  <Paragraphs>1073</Paragraphs>
  <Slides>68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68</vt:i4>
      </vt:variant>
    </vt:vector>
  </HeadingPairs>
  <TitlesOfParts>
    <vt:vector size="75" baseType="lpstr">
      <vt:lpstr>Arial</vt:lpstr>
      <vt:lpstr>Arial Narrow</vt:lpstr>
      <vt:lpstr>Consolas</vt:lpstr>
      <vt:lpstr>Courier New</vt:lpstr>
      <vt:lpstr>Symbol</vt:lpstr>
      <vt:lpstr>Times New Roman</vt:lpstr>
      <vt:lpstr>Master slides_with_titles_logo</vt:lpstr>
      <vt:lpstr>Chapter 20</vt:lpstr>
      <vt:lpstr>Objectives (part 1)</vt:lpstr>
      <vt:lpstr>Objectives (part 2)</vt:lpstr>
      <vt:lpstr>How Entity Framework Core works</vt:lpstr>
      <vt:lpstr>Entity Framework concepts</vt:lpstr>
      <vt:lpstr>Three ways to query a conceptual model</vt:lpstr>
      <vt:lpstr>How to open the NuGet Package Manager</vt:lpstr>
      <vt:lpstr>How to install the EF Core packages</vt:lpstr>
      <vt:lpstr>Parameters for the Scaffold-DbContext command</vt:lpstr>
      <vt:lpstr>A Scaffold-DbContext command  for a Sql Server Express LocalDB database</vt:lpstr>
      <vt:lpstr>Database First development concepts</vt:lpstr>
      <vt:lpstr>A Visual Studio project with an Entity Data Model</vt:lpstr>
      <vt:lpstr>Two methods of the DbContext class</vt:lpstr>
      <vt:lpstr>The DB context class generated  by the Scaffold-DbContext command (part 1)</vt:lpstr>
      <vt:lpstr>The DB context class generated  by the Scaffold-DbContext command (part 2)</vt:lpstr>
      <vt:lpstr>The DB context class generated  by the Scaffold-DbContext command (part 3)</vt:lpstr>
      <vt:lpstr>The DB context class generated  by the Scaffold-DbContext command (part 4)</vt:lpstr>
      <vt:lpstr>Some of the data annotation attributes  for configuration</vt:lpstr>
      <vt:lpstr>The generated Customers partial class (part 1)</vt:lpstr>
      <vt:lpstr>The generated Customers partial class (part 2)</vt:lpstr>
      <vt:lpstr>An App.config file that includes  a database connection string</vt:lpstr>
      <vt:lpstr>The updated OnConfiguring() method  in the DB context file </vt:lpstr>
      <vt:lpstr>A partial class that adds a read-only property</vt:lpstr>
      <vt:lpstr>A statement that creates an instance of the DB context</vt:lpstr>
      <vt:lpstr>A query that gets selected invoices</vt:lpstr>
      <vt:lpstr>A query that uses eager loading  to load related entities</vt:lpstr>
      <vt:lpstr>Code that explicitly loads the entities  on the many side of a relationship </vt:lpstr>
      <vt:lpstr>Code that explicitly loads the entity  on the one side of a relationship</vt:lpstr>
      <vt:lpstr>A query that uses lazy loading  to load related entities</vt:lpstr>
      <vt:lpstr>The NuGet package needed to enable lazy loading</vt:lpstr>
      <vt:lpstr>The Customers entity generated  by the Scaffold-DbContext command</vt:lpstr>
      <vt:lpstr>How to enable lazy loading</vt:lpstr>
      <vt:lpstr>Three of the methods of the DbSet class</vt:lpstr>
      <vt:lpstr>One of the methods of the DbContext class</vt:lpstr>
      <vt:lpstr>Code that handles database exceptions (part 1)</vt:lpstr>
      <vt:lpstr>Code that handles database exceptions (part 2)</vt:lpstr>
      <vt:lpstr>Two users who are working with copies  of the same data</vt:lpstr>
      <vt:lpstr>Concurrency concepts (part 1)</vt:lpstr>
      <vt:lpstr>Concurrency concepts (part 2)</vt:lpstr>
      <vt:lpstr>How to avoid concurrency conflicts</vt:lpstr>
      <vt:lpstr>How to configure a concurrency token  with attributes</vt:lpstr>
      <vt:lpstr>How to configure a rowversion property  with attributes</vt:lpstr>
      <vt:lpstr>How to simulate a concurrency conflict</vt:lpstr>
      <vt:lpstr>A method that handles a concurrency exception (part 1)</vt:lpstr>
      <vt:lpstr>A method that handles a concurrency exception (part 2)</vt:lpstr>
      <vt:lpstr>Combo box properties for binding</vt:lpstr>
      <vt:lpstr>Code that binds a combo box  to an entity collection</vt:lpstr>
      <vt:lpstr>Code that binds a combo box  to the results of a query</vt:lpstr>
      <vt:lpstr>The Customer Maintenance form</vt:lpstr>
      <vt:lpstr>The Add/Modify Customer form</vt:lpstr>
      <vt:lpstr>The dialog box for confirming a delete operation</vt:lpstr>
      <vt:lpstr>Code for the Customer Maintenance form (part 1)</vt:lpstr>
      <vt:lpstr>Code for the Customer Maintenance form (part 2)</vt:lpstr>
      <vt:lpstr>Code for the Customer Maintenance form (part 3)</vt:lpstr>
      <vt:lpstr>Code for the Customer Maintenance form (part 4)</vt:lpstr>
      <vt:lpstr>Code for the Customer Maintenance form (part 5)</vt:lpstr>
      <vt:lpstr>Code for the Customer Maintenance form (part 6)</vt:lpstr>
      <vt:lpstr>Code for the Customer Maintenance form (part 7)</vt:lpstr>
      <vt:lpstr>Code for the Customer Maintenance form (part 8)</vt:lpstr>
      <vt:lpstr>Code for the Customer Maintenance form (part 9)</vt:lpstr>
      <vt:lpstr>Code for the Customer Maintenance form (part 10)</vt:lpstr>
      <vt:lpstr>Code for the Add/Modify Customer form (part 1)</vt:lpstr>
      <vt:lpstr>Code for the Add/Modify Customer form (part 2)</vt:lpstr>
      <vt:lpstr>Code for the Add/Modify Customer form (part 3)</vt:lpstr>
      <vt:lpstr>Code for the Add/Modify Customer form (part 4)</vt:lpstr>
      <vt:lpstr>Extra 20-1 Use Entity Framework Core</vt:lpstr>
      <vt:lpstr>Project 5-1 Maintain products (part 1)</vt:lpstr>
      <vt:lpstr>Project 5-1 Maintain products (part 2)</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Bethany Cabrera</dc:creator>
  <cp:lastModifiedBy>Anne Boehm</cp:lastModifiedBy>
  <cp:revision>15</cp:revision>
  <cp:lastPrinted>2016-01-14T23:03:16Z</cp:lastPrinted>
  <dcterms:created xsi:type="dcterms:W3CDTF">2020-12-16T22:27:37Z</dcterms:created>
  <dcterms:modified xsi:type="dcterms:W3CDTF">2020-12-18T17:22:03Z</dcterms:modified>
</cp:coreProperties>
</file>