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0" autoAdjust="0"/>
    <p:restoredTop sz="86414" autoAdjust="0"/>
  </p:normalViewPr>
  <p:slideViewPr>
    <p:cSldViewPr>
      <p:cViewPr varScale="1">
        <p:scale>
          <a:sx n="95" d="100"/>
          <a:sy n="95" d="100"/>
        </p:scale>
        <p:origin x="225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12/18/2020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2209800"/>
            <a:ext cx="6400800" cy="2971800"/>
          </a:xfrm>
        </p:spPr>
        <p:txBody>
          <a:bodyPr/>
          <a:lstStyle/>
          <a:p>
            <a:r>
              <a:rPr lang="en-US" dirty="0"/>
              <a:t>How to use ADO.NET to write your own data access code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72013-317B-43BC-B6B1-B997DF50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569E-6139-4EF9-A0BD-B48CC71E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connection string for the Jet OLE DB provider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5A8DC-5F0B-4199-8476-2C6300C3F2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Provider=Microsoft.Jet.OLEDB.4.0;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Source=C:\C#\Database\MMABooks.mdb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58FB-1473-4BE3-BEC2-5E716A6B2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BAE38-22C7-4966-888B-52714A3C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CE78E-105F-4CE0-8A92-87ABC683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913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3DEB-56D3-4E41-9A9B-4980619F4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creates, opens,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closes a connection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D594C-9516-42A6-876E-4C0D57B6FB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get the connection string from the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App.config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ConfigurationManager.ConnectionStrings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create the connection string and open it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connection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connectionString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connection.Open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code that uses the connection goes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the connection is closed automatically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when it goes out of scope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9F0A0-EE1A-49D1-972D-E86EA79D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FA2DA-69A4-48F3-9F5B-2F6AF0195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CBEE9-8CAA-4418-9E22-C4B00B13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556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461EF-0A8A-48D7-8A40-FB16ED34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constructors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83DF0-C167-4B7E-9C57-BD70E10360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connection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A54CE-4971-432F-9A5F-FB51AD9D8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63BC6-8702-4FCD-BA87-490EADE9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E2CE3-F842-40E9-B191-9B51BE43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890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FD0A-6337-404D-A3B4-4D3618FF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properties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64E45-50C7-4AC5-B2AB-138C4F7CF2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CommandText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CommandType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ExecuteReader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ExecuteNonQuery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ExecuteScalar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5627D-73BA-4074-B69C-A401DD40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02031-1487-42D0-952A-8337A639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5F64A-795B-4177-9ABD-F84E0691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903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ED94-7DDF-457F-9E16-0B17D347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CommandType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enumeration members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1B7A3-0BC4-42A5-B0F1-9289247DB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StoredProcedure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TableDirect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B70B4-01E7-4033-8FAD-42841E03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99EA8-59F5-4415-81EB-570288FF7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B8B2C-EECE-4FDC-B92D-3E82EB09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041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BF2C-D962-4329-B2B6-D993C19C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executes a SELECT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2AF20-EF32-4FD1-8394-D9887B788E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select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= "SELECT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Name, Address, City, State,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 "FROM Customers";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connection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(select, connection)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connection.Open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code that executes the command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the connection and command are closed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when they go out of scope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2AF06-F939-4DF6-8CCA-C659700C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A05B1-161C-4A2E-8A63-A435FE930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D8A66-97A8-4E96-A671-AF0ECEA2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210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5D66-E76D-4562-AD0E-0AB91919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SQL Server SELECT statement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uses a parameter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D1980-E179-463B-BD28-66A1F5DFB8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Name, Address, City, State,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Customers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@CustomerID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OLE DB or ODBC SELECT statement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uses a parameter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Name, Address, City, State,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Customers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SQL Server INSERT statement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uses parameters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Customers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(Name, Address, City, State,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(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@Address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@City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@State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@ZipCode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2E4C1-5F3F-46E4-BF76-07779E96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C79E4-3348-4F93-8C88-FBA4A133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61AB4-657D-44BD-9565-C54BE0C4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816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2DBC-9FA8-49A0-9ADC-3B40DC7F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SQL Server DELETE statement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uses parameters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C54DE-E05D-4D86-A31C-475DEAFED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FROM Customers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@CustomerID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Name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Address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@Address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City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@City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State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@State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@ZipCode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486A0-6184-4A8C-A7E6-4399C411F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5E689-F6E9-45B7-9576-67502972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F2D7E-075C-4289-8DE5-56036AED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494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C082-5874-4746-ABFF-B3A706C1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constructors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SqlParameter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39A83-C826-4837-8A04-B73A2890E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SqlParameter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SqlParameter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SqlParameter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SqlParameter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size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properties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SqlParameter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DbType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SqlDbType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760A5-5287-4F4B-8C80-8D418683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472FF-E4AF-4844-8EFD-51DFE58B9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6D328-F3FD-4BD5-B132-C596C482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910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D341C-7CB5-41B4-9BB8-4F42B16E9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 parameter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85F35-B0B5-470D-B322-6A70EEFF34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SqlParameter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customerIDParm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SqlParameter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customerIDParm.ParameterName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"@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customerIDParm.Value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create a parameter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SqlParameter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customerIDParm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SqlParameter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("@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763C3-989E-4A41-99DC-E4E202E99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26512-C0E6-4E7B-A98B-69C21D14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A223B-72DE-4239-A11F-5E3A1C5B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89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F1A2-F0BA-49A8-8875-32BA27113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2DF47-949C-4FC8-B950-7712EE772E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a connection to access a SQL Server database.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a data reader to retrieve data from a database.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data commands to execute action queries or queries that return a scalar value.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parameters to limit the data that’s processed by a data command.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parameters with SQL statements.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data reader.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two types of queries that don’t return result sets.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6C509-5A62-42EE-80B3-9BFBCF69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632C8-A5F1-443B-9D52-AE70A5EC7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98B5B-0869-49FF-92F4-30061A09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357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31272-3221-4A5D-AB42-96DC2C5C1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indexers of the Parameters collection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78588-3A53-45C6-BCBE-44C525F44C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methods of the Parameters collection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AddWithValue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34DC6-87E3-4735-B31B-02B25CFE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B53A3-C4E7-48DE-8977-5A8150CF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62D8F-3A2D-4C77-9E1F-C5FBEE8D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607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0CD8-7144-4C0A-9F3E-5F25056B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adds a parameter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Parameters collection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469C6-4946-40E1-9D8E-753C07AEDE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selectCommand.Parameters.Add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customerIDParm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a parameter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adds it to the Parameters collection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selectCommand.Parameters.AddWithValue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"@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changes the value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an existing parameter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selectCommand.Parameters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["@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"].Value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2DABD-0D00-42C0-86C8-690AEDF2E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D544C-F1E6-4DC8-BB25-3D3A2834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089D9-05E9-48AF-A828-FE5E35D1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50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2ED54-CEF1-44AE-8344-5B7CEA3D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ways to create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SqlDataReader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00BAD-A92A-430C-9462-98539FFE18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.ExecuteReader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.ExecuteReader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CommandBehavior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enumeration members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CloseConnection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SingleRow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66935-3D64-44D7-A190-B66C95F1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AC252-3BA9-4B46-AB95-2BCC1DDE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452E7-08B5-495A-A329-1CA3F44A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385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29E7-11B3-4DCB-8B63-206966800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indexers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SqlDataReader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CD3A3-8F89-4597-AF18-341D865A49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property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SqlDataReader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IsClosed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SqlDataReader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Read()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618B0-47B2-4DE3-8D36-245D55A2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E4E04-21FE-4A2A-A704-A9697281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240B4-3FAD-4CD7-B044-9ABAB58E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226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78B4-ACE3-4CBA-A31C-747CF09B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 data reader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read a list of State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F48E8-4944-4D4C-99EF-C7612F853F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System.Data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code that defines the connection and command goes here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List&lt;State&gt; states = new List&lt;State&gt;();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connection.Open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SqlDataReader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reader =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command.ExecuteReader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CommandBehavior.CloseConnection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reader.Read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State s = new State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StateCode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reader["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StateCode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"].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StateName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reader["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StateName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"].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states.Add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reader closes automatically when it goes out of scope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1DF21-65FC-437F-81F1-7A9FCBAF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57C58-1B97-4786-ACD4-C0DCCE5D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0CE88-002D-44FD-89F6-394C4B1E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856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7A97-A6BA-4063-AC92-039863306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executes a command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returns a single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79DFD-19F2-4E0C-8ADE-0F9AD1A03C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select = "SELECT SUM(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FROM Invoices";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connection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(select, connection);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connection.Open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(decimal)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command.ExecuteScalar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954A3-E76C-47DE-9E2A-2F17321E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5FCB2-2537-4EB5-B31B-94C65742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C6500-D7F4-4846-9F3C-0E52E7B5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076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7F02D-1845-4519-A264-E2439893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executes a command that inserts a row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23FCE-E707-4875-B14C-68DA109380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insert = "INSERT Products 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 "(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Description,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UnitPrice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 "VALUES (@ProductCode, @Description, @UnitPrice)";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connection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(insert, connection);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("@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("@Description",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product.Description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("@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UnitPrice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product.Price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connection.Open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productCount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command.ExecuteNonQuery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177BB-B3EF-4D73-9AE7-B745E1F5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C443B-664C-4478-A2A8-11B1B236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F4CB1-37AE-43C4-ADCF-3BD2CAEC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681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E92F5D-A8DA-4704-86AC-A63DEBD8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Customer Maintenance form</a:t>
            </a:r>
          </a:p>
        </p:txBody>
      </p:sp>
      <p:pic>
        <p:nvPicPr>
          <p:cNvPr id="9" name="Content Placeholder 8" descr="Refer to page 707 in textbook ">
            <a:extLst>
              <a:ext uri="{FF2B5EF4-FFF2-40B4-BE49-F238E27FC236}">
                <a16:creationId xmlns:a16="http://schemas.microsoft.com/office/drawing/2014/main" id="{703221F1-1386-4D24-ADB6-69DF7E186F2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5584420" cy="327383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191F4-8908-4DC2-9FCD-BB99BB1A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8FB35-7800-4380-A50F-F0A4C7DC4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460F6-4673-447A-9896-582E7EFD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814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385D-E916-4448-9178-C9F288A5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Add/Modify Customer form</a:t>
            </a:r>
            <a:endParaRPr lang="en-US" dirty="0"/>
          </a:p>
        </p:txBody>
      </p:sp>
      <p:pic>
        <p:nvPicPr>
          <p:cNvPr id="9" name="Content Placeholder 8" descr="Refer to page 707 in textbook ">
            <a:extLst>
              <a:ext uri="{FF2B5EF4-FFF2-40B4-BE49-F238E27FC236}">
                <a16:creationId xmlns:a16="http://schemas.microsoft.com/office/drawing/2014/main" id="{3ED9E4C2-300D-40C4-BC14-15A674EF648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96015" y="1143000"/>
            <a:ext cx="5236918" cy="267027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390DB-0CC1-4478-B5B1-10BD294A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B6EB9-C054-4510-8C2B-19A56F3B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331A9-4B5F-4814-A4FF-69E89A97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265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9800B96-8483-4B05-BBD1-9B734723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box for confirming a delete operation</a:t>
            </a:r>
          </a:p>
        </p:txBody>
      </p:sp>
      <p:pic>
        <p:nvPicPr>
          <p:cNvPr id="9" name="Content Placeholder 8" descr="Refer to page 707 in textbook ">
            <a:extLst>
              <a:ext uri="{FF2B5EF4-FFF2-40B4-BE49-F238E27FC236}">
                <a16:creationId xmlns:a16="http://schemas.microsoft.com/office/drawing/2014/main" id="{FB41B4D5-B763-4DC5-A709-00DF867053A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2469094" cy="172531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E0961-EFF7-4850-839E-85A3F2B4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DB5C5-C094-45B9-850E-D728E81C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38DA0-D4A7-4171-BE78-461CDF2E3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28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BEFD8E-1F36-4D3D-9D45-68D22E41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.NET data provider core objects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F85335-B6AD-4779-A128-E3DCD477BC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781800" cy="23622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719263" algn="l"/>
                <a:tab pos="20574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	Description</a:t>
            </a: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Connection	Establishes a connection to a database.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Command	Represents an individual SQL statement that can be executed against the database.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reader	Provides read-only, forward-only access to the data in a database.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1D7B7-F732-4FA7-B52C-F6EE8F232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D5259-FF87-4336-9C97-614619CB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35E62-1D21-4493-9667-5B7F5315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516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11B4981-7155-4C4D-BFC2-3BD1FFA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class diagram</a:t>
            </a:r>
            <a:endParaRPr lang="en-US" dirty="0"/>
          </a:p>
        </p:txBody>
      </p:sp>
      <p:pic>
        <p:nvPicPr>
          <p:cNvPr id="9" name="Content Placeholder 8" descr="Refer to page 709 in textbook ">
            <a:extLst>
              <a:ext uri="{FF2B5EF4-FFF2-40B4-BE49-F238E27FC236}">
                <a16:creationId xmlns:a16="http://schemas.microsoft.com/office/drawing/2014/main" id="{FEEAB202-F83B-43EF-8699-0B0046DFDD1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39562"/>
            <a:ext cx="5761219" cy="44992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BA96B-8EA8-446C-A1E2-96B0EF24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0D91B-432C-42CA-AF6D-97349461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5331D-C005-44C7-A65B-08D6F8E2F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626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AD12-846F-4C67-9B54-00D6405D3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49149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MMABooksDB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AF380-60D4-42BF-A6C1-C707CF382A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System.Configuration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MMABooksDB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ConfigurationManager.ConnectionStrings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140EC-5197-4E29-8A0E-1093E55B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DE269-F724-44BA-A58B-511C8BB36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72949-AF12-43C5-95F4-E54F506E4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4367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8034-F93E-4572-AA4C-ABDBD3BF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CustomerDB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F77C8-777E-4A5B-9054-77DA63CDDD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System;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System.Data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Microsoft.Data.SqlClient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class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CustomerDB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Customer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Customer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null;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selectStatement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"SELECT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Name, Address, City,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"State,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"FROM Customers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"WHERE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@CustomerID";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connection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MMABooksDB.ConnectionString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selectStatement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connection);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("@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connection.Open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SqlDataReader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reader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command.ExecuteReader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CommandBehavior.SingleRow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CommandBehavior.CloseConnection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C2371-49AB-4AE6-B333-52B40863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CB413-B7E6-4ABD-9CCF-43DEA3C4D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66B9D-0A67-4804-B8B6-C2EA9481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251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D76C-D2C1-4ADE-93B4-32B484CC2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CustomerDB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0774F-B7C8-4132-91FD-2481290188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reader.Read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customer = new Customer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(int)reader["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Name = reader["Name"].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Address = reader["Address"].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City = reader["City"].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reader["State"].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reader["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customer;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(Customer customer)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insertStatement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"INSERT Customers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"(Name, Address, City, State,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"VALUES (@Name, @Address, @City, @State, @ZipCode)";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connection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MMABooksDB.ConnectionString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insertStatement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connection);</a:t>
            </a:r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30A3E-B75D-4BBA-A5F6-B3FCB770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9FDD7-C28A-4B4B-9AE0-29A44740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CF296-3427-4065-B8D8-66E935FA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341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8861-1F6E-43DC-B2FE-5F6BB0A9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CustomerDB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91B34-05E4-4998-8A5B-022FC8BD06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("@Name",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customer.Name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"@Address",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customer.Address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("@City",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customer.City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"@State",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customer.StateCode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"@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customer.ZipCode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connection.Open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count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command.ExecuteNonQuery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(count &gt; 0) 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command.CommandText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"SELECT IDENT_CURRENT('Customers')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"FROM Customers";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customer.CustomerId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Convert.ToInt32(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command.ExecuteScalar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9E979-004C-4541-9868-4A1F72D7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F2592-DF07-48DD-B4B5-54C9F26A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4C4E-5873-4789-8890-64C24063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674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C845A-440B-4D17-B78D-FCB0F99EA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CustomerDB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0D89C-42E1-4411-93CC-DA32F9A25F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bool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(Customer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Customer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updateStatement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"UPDATE Customers SET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"Name = @NewName,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"Address = @NewAddress,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"City = @NewCity,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"State = @NewState,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@NewZipCode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"WHERE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@oldCustomerID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"AND Name = @OldName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"AND Address = @OldAddress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"AND City = @OldCity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"AND State = @OldState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"AND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@OldZipCode";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connection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MMABooksDB.ConnectionString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updateStatement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connection);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"@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NewName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newCustomer.Name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"@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NewAddress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newCustomer.Address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C3ADF-79E0-4607-8277-8AF37EE4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7905A-A32E-4553-AC70-DD7033AD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92C2D-259C-49F5-9291-C85EFB88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7273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D6C5-30A9-47CC-9201-63858FCB0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CustomerDB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5)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DCDA1-DBD1-4888-9D9F-28B80F8C92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"@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NewCity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newCustomer.City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"@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NewState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newCustomer.StateCode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"@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NewZipCode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newCustomer.ZipCode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"@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OldCustomerID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oldCustomer.CustomerId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"@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OldName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oldCustomer.Name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"@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OldAddress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oldCustomer.Address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"@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OldCity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oldCustomer.City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"@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OldState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oldCustomer.StateCode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"@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OldZipCode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oldCustomer.ZipCode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connection.Open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count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command.ExecuteNonQuery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(count &gt; 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5C537-356F-442F-A646-95D93151C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B23CC-D8D7-44EC-B3AA-770FB8C0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12415-BC56-44AD-B388-508A84A9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341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35D32-9E22-43FB-A7D4-68A46B45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CustomerDB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6)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F7187-6C73-408E-BC42-20B6CCDCB7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bool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(Customer customer)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deleteStatement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"DELETE FROM Customers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"WHERE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@CustomerID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"AND Name = @Name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"AND Address = @Address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"AND City = @City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"AND State = @State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"AND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@ZipCode";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connection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MMABooksDB.ConnectionString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deleteStatement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connection);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"@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customer.CustomerId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("@Name",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customer.Name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"@Address",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customer.Address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("@City",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customer.City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"@State",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customer.StateCode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"@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customer.ZipCode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48D28-A594-4715-A904-0D8E7079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61BA7-28EE-481A-9645-6BC269DD4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1E6DB-B938-427C-AD86-998C31F1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4536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DF23-40C2-4F3F-B85E-E3D07F7CB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CustomerDB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7)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2581A-B908-4711-8C0F-EA07E17BFA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connection.Open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count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command.ExecuteNonQuery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(count &gt; 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5CFAB-D7F4-4577-AF42-D946C91D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E927-919C-4424-B723-31383BF1F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C2ECA-A849-473C-86BC-EDCECDBB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4388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83C8-B670-4210-B921-08FE5CFC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StateDB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5BB21-F510-446F-9310-66F4B64C01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System.Collections.Generic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Microsoft.Data.SqlClient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StateDB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List&lt;State&gt;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GetStates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List&lt;State&gt; states = new List&lt;State&gt;();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selectStatement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"SELECT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+ "FROM States 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+ "ORDER BY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connection =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MMABooksDB.ConnectionString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selectStatement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connection);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connection.Open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SqlDataReader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reader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command.ExecuteReader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CommandBehavior.CloseConnection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D6011-30CA-4252-B831-39E7AA9D9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E27B9-3774-4C63-B8B9-345D1A5DD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BCD1C-82C8-42EA-B728-06636ABF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87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282E76-A972-4662-A15B-9E640B3B2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data providers for .NET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32C0FA-E357-4A81-946C-5A052DCB06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25627" y="1143000"/>
            <a:ext cx="7156373" cy="23622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543050" algn="l"/>
                <a:tab pos="1828800" algn="l"/>
                <a:tab pos="4681538" algn="l"/>
                <a:tab pos="50292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Provider	Namespace	Lets you access…</a:t>
            </a:r>
          </a:p>
          <a:p>
            <a:pPr marL="4686300" marR="0" indent="-46863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154305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 Server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Microsoft.Data.SqlClient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SQL Server databases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86300" marR="0" indent="-46863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1543050" algn="l"/>
                <a:tab pos="2514600" algn="l"/>
                <a:tab pos="18288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OLE DB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System.Data.OleDb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Any database that supports OLE DB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86300" marR="0" indent="-46863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154305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ODBC	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System.Data.Odbc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Any database that supports ODBC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2CA89-BF79-49DE-8C74-82DF382E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34D23-0AC6-4057-92A4-FAC41144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4C926-77E7-4EA2-8D62-6DFDF190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868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F8BC-468D-49E1-A5B3-399C0FA5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StateDB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5C8F2-987F-4D24-AEDD-9C305C3F3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while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reader.Read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State s = new State 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reader["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reader["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states;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State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GetState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State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null; // default return value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selectStatement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"SELECT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+ "FROM States 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+ "WHERE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@StateCode";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connection =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MMABooksDB.ConnectionString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selectStatement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connection);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("@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24D55-FB56-4F22-8E3D-10290E06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5DE7-D6C4-4BD6-A8E0-9652B9B5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0661E-961A-40E8-A65B-5321773B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1372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3166-A406-48F7-B38B-18E4AF6F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StateDB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AD7FC-6739-468D-BC4E-367D4CD70D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connection.Open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SqlDataReader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reader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command.ExecuteReader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CommandBehavior.SingleRow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CommandBehavior.CloseConnection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reader.Read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state = new State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reader["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reader["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state;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BC384-6A29-4489-A910-3887F417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6094A-B040-427A-B393-5359376F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9795A-F678-4D7F-8141-7222B3F8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1474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E766-1278-4E43-845C-A66EF386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Customer Maintenance form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E3D23-1632-4C32-A80E-38CAC2ADF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System;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System.Windows.Forms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CustomerMaintenance.Models.DataLayer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Microsoft.Data.SqlClient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partial class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frmCustomerMaintenance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Form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Customer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btnGetCustomer_Click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IsValidData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int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Convert.ToInt32(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txtCustomerID.Text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try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this.GetCustomer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if (customer == null)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("No customer found with this ID.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"Please try again.", "Customer Not Found");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this.ClearControls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else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this.DisplayCustomer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A3827-5923-406E-AE4E-ABBA723B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E583B-A8B4-447A-9DED-8B57AEED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31884-DF9A-4354-A0F5-C34FBA006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584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9784-6B89-405F-981B-1446047C3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Customer Maintenance form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0307D-0AAD-4893-908F-160CD7524A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catch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this.HandleDatabaseError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(ex);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catch (Exception ex)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this.HandleGeneralError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(ex);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bool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IsValidData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bool success = true;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Validator.IsInt32(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txtCustomerID.Text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txtCustomerID.Tag.ToString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"")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success = false;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"Entry Error");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txtCustomerID.Focus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success;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7E952-521C-41B8-B6F5-4974B88D6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5F6C6-E1A3-460F-A100-DD82EBD4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3348D-87D1-48CD-A5C0-B9BE8E85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460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9B3D-C57B-46A7-BBE7-BB82BACC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Customer Maintenance form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51800-9C21-42DC-B301-5A76A96C7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customer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CustomerDB.GetCustomer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this.GetState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GetState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(customer != null)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customer.State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StateDB.GetState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customer.StateCode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same as in chapter 20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ClearControls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same as 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chapter 20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C842D-F345-418C-8587-053B70833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8BEE1-9815-4D77-9856-5344BA43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0ACE1-0A70-4D56-97CD-74424DF6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080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18BD-B8A0-46D1-AA37-A80A2DD8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Customer Maintenance form (part 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BC290-2C47-45F2-87F1-A477BF13F9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btnAdd_Click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addModifyForm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frmAddModifyCustomer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States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StateDB.GetStates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result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addModifyForm.ShowDialog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(result ==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DialogResult.OK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customer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addModifyForm.Customer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try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CustomerDB.AddCustomer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(customer);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this.GetState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this.DisplayCustomer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catch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this.HandleDatabaseError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(ex);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catch (Exception ex)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this.HandleGeneralError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(ex);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91AAF-25E8-4F07-B3E6-4504776D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085AA-30D5-4613-B620-F050F301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3B6B0-1CCA-4A15-8D46-8D84D39C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8888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9FF9-7FE6-4550-8D12-F33599FD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Customer Maintenance form (part 5)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7F13F-8DCD-4D84-8998-B27B8F1C28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btnModify_Click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Customer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this.CloneCustomer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// save old values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addModifyForm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frmAddModifyCustomer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Customer = customer,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States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StateDB.GetStates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result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addModifyForm.ShowDialog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(result ==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DialogResult.OK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customer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addModifyForm.Customer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// get new values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try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CustomerDB.UpdateCustomer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customer))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this.GetState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this.DisplayCustomer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else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this.HandleConcurrencyConflict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BFAA7-7E03-4671-A1E5-539DD415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9D49A-01FF-4603-A9C4-E95E5F67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B9097-DB2A-4D0F-B2B1-85027735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0644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5C7D0-CDB2-45E6-8DAF-18E7A364A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Customer Maintenance form (part 6)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40902-DEA6-42FE-B321-2960C6CBA2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catch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this.HandleDatabaseError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(ex);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catch (Exception ex)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this.HandleGeneralError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(ex);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Customer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CloneCustomer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new Customer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customer.CustomerId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Name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customer.Name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Address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customer.Address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City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customer.City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customer.StateCode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customer.ZipCode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State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customer.State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2E73D-A712-454A-8832-A311BF9E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7F0D0-A3A8-433B-8A0C-70D1A7C8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15DAE-BC89-498C-AAA0-8C1C99044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8455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37AB-67C2-47B5-9CE1-4689F04B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Customer Maintenance form (part 7)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1645B-7D6F-407E-8AE1-E5A17BC6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00698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btnDelete_Click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result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($"Delete {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customer.Name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}?", "Confirm Delete",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MessageBoxButtons.YesNo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MessageBoxIcon.Question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(result ==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DialogResult.Yes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try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CustomerDB.DeleteCustomer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(customer))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this.ClearControls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else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this.HandleConcurrencyConflict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catch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this.HandleDatabaseError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(ex);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catch (Exception ex)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this.HandleGeneralError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(ex);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4C7BA-B301-4464-897F-F8C85C2A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1B04A-58D2-4594-B0BD-F3BA91D5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39171-0C6E-4E2F-AE46-3E877E68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7901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49915-0701-4B40-9E52-DFB5FFF8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Customer Maintenance form (part 8)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15801-01EF-458C-87D7-27F0E72D41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HandleConcurrencyConflict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this.GetCustomer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customer.CustomerId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// reload customer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(customer == null)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("Another user has deleted that customer.",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"Concurrency Error");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this.ClearControls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string message = "Another user has updated that customer.\n"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"The current database values will be displayed.";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(message, "Concurrency Error");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this.DisplayCustomer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HandleDatabaseError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in real life, would do something with error like log it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ex.Message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ex.GetType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HandleGeneralError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(Exception ex)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ex.Message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ex.GetType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81A31-274B-49AD-B16A-53382D7C3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CA895-415F-42DF-8757-DAC98536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BF058-E185-4A5D-95A8-FCC959AB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76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4F5940-E427-4F06-989A-F973B8C5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names for the data providers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98FCA5-09E7-414F-B978-7003DFD47B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1066800"/>
            <a:ext cx="6934200" cy="1676400"/>
          </a:xfrm>
          <a:ln w="12700"/>
        </p:spPr>
        <p:txBody>
          <a:bodyPr/>
          <a:lstStyle/>
          <a:p>
            <a:pPr marL="5257800" marR="0" indent="-5257800">
              <a:spcBef>
                <a:spcPts val="600"/>
              </a:spcBef>
              <a:spcAft>
                <a:spcPts val="600"/>
              </a:spcAft>
              <a:tabLst>
                <a:tab pos="1487488" algn="l"/>
                <a:tab pos="1828800" algn="l"/>
                <a:tab pos="3316288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	SQL Server	OLE DB	ODBC</a:t>
            </a:r>
          </a:p>
          <a:p>
            <a:pPr marL="5257800" marR="0" indent="-5257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1487488" algn="l"/>
                <a:tab pos="2514600" algn="l"/>
                <a:tab pos="1828800" algn="l"/>
                <a:tab pos="3316288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Connection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SqlConnection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OleDbConnection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OdbcConnection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257800" marR="0" indent="-5257800">
              <a:spcBef>
                <a:spcPts val="600"/>
              </a:spcBef>
              <a:spcAft>
                <a:spcPts val="600"/>
              </a:spcAft>
              <a:tabLst>
                <a:tab pos="1487488" algn="l"/>
                <a:tab pos="2514600" algn="l"/>
                <a:tab pos="1828800" algn="l"/>
                <a:tab pos="3316288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Command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SqlCommand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OleDbCommand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OdbcCommand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257800" marR="0" indent="-5257800">
              <a:spcBef>
                <a:spcPts val="600"/>
              </a:spcBef>
              <a:spcAft>
                <a:spcPts val="600"/>
              </a:spcAft>
              <a:tabLst>
                <a:tab pos="1487488" algn="l"/>
                <a:tab pos="2514600" algn="l"/>
                <a:tab pos="1828800" algn="l"/>
                <a:tab pos="3316288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reader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SqlDataReader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OleDbDataReader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OdbcDataReader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DA15C5-1E90-4831-97EC-B0931D9959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819400"/>
            <a:ext cx="7391400" cy="1496734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using directive for the SQL Server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provider namespace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Microsoft.Data.SqlClient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337DD-8FC8-4617-8A6D-0D1EE6E5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2CD6E-7190-4782-8B7D-F56D3655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9DFD7-71DE-45C5-A4B6-10FC3BBD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2797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CEB81C-FE8E-4FFD-9A9B-14598C3A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5-2	Register products (part 1)</a:t>
            </a:r>
            <a:endParaRPr lang="en-US" dirty="0"/>
          </a:p>
        </p:txBody>
      </p:sp>
      <p:pic>
        <p:nvPicPr>
          <p:cNvPr id="10" name="Content Placeholder 9" descr="Refer to page 31 in Projects document">
            <a:extLst>
              <a:ext uri="{FF2B5EF4-FFF2-40B4-BE49-F238E27FC236}">
                <a16:creationId xmlns:a16="http://schemas.microsoft.com/office/drawing/2014/main" id="{1A7A91BE-0D44-4D99-8E86-8D6579EEE99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56948"/>
            <a:ext cx="4407790" cy="241422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3082F51-C531-45B6-9405-2F8D0E6468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57600"/>
            <a:ext cx="7391400" cy="220979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an application that lets the user register products to customers.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F3CB4-60A7-407B-949A-8B3A33883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4FE08-A771-489B-B169-9C795B35A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6C073-0CF3-4B76-85C0-CFA43ADE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C21,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3766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788E96-E835-42F6-8BC4-AD6F6479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5-2	Register products (part 2)</a:t>
            </a:r>
          </a:p>
        </p:txBody>
      </p:sp>
      <p:pic>
        <p:nvPicPr>
          <p:cNvPr id="10" name="Content Placeholder 9" descr="Refer to page 31 in Projects document">
            <a:extLst>
              <a:ext uri="{FF2B5EF4-FFF2-40B4-BE49-F238E27FC236}">
                <a16:creationId xmlns:a16="http://schemas.microsoft.com/office/drawing/2014/main" id="{691E1CA2-A913-4FCA-9243-431EC8C9DE4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43000"/>
            <a:ext cx="6668280" cy="29718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FC86395-5ACA-41CE-A976-CD66AB218B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191001"/>
            <a:ext cx="7391400" cy="220979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the classes shown above to the project.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5E62E-955E-46C7-9053-9C71B986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AEFA4-25B8-4D6D-9F46-82691C7D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282D3-7FA4-4D46-9A34-76DD1A3D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C21,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03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188C1F4-9150-47D5-9AFC-5C98ADC8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ADO.NET components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accessing a database directly</a:t>
            </a:r>
            <a:endParaRPr lang="en-US" dirty="0"/>
          </a:p>
        </p:txBody>
      </p:sp>
      <p:pic>
        <p:nvPicPr>
          <p:cNvPr id="9" name="Content Placeholder 8" descr="Refer to page 691 in textbook">
            <a:extLst>
              <a:ext uri="{FF2B5EF4-FFF2-40B4-BE49-F238E27FC236}">
                <a16:creationId xmlns:a16="http://schemas.microsoft.com/office/drawing/2014/main" id="{2C1C3825-745A-4C74-B249-19BDC52CC67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295400"/>
            <a:ext cx="4407790" cy="397493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329BB-9F0C-4E36-9EEB-A42BEB25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82E32-CFEA-472D-842F-9842AC2FD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010EB-0EA1-46F8-A576-6D364A1D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53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E598-A2B9-415B-AF8E-67FAB824F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constructors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CE8B7-03DC-4E82-854A-9ABFB479F9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property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ConnectionString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Close()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E1254-B2D4-48E5-AE77-D50781232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2442A-D2E7-4D68-AC85-7F2C1D1C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20CDF-1C8A-42ED-82DA-49D79B89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2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8431-84B8-47BC-9CC3-FF35B490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values used in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ConnectionString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property for SQL Server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AEC50-CDE3-4922-B1ED-0D83B21C91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58526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Source/Server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 Catalog/Database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AttachDbFilename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Integrated Security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ID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57824-1F94-4FDD-97B8-814EFC66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45B7E-DF0F-489E-B4BF-9343CC32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89775-C9DA-4FC1-90CF-13B058DBB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89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454C1-1EB1-431F-AF30-ADB1008D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connection strings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SQL Server provider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02EA4-2791-4FE1-B9F9-62DEE72BB3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SQL Server Express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LocalDB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Source=(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LocalDB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)\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MSSQLLocalDB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AttachDbFilename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=C:\C#\Database\MMABooks.mdf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Integrated Security=True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SQL Server Express database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Source=localhost\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SqlExpress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 Catalog=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MMABooks;Integrated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Security=True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B1DB1-5F18-4DDE-87D9-A68648AE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8AFA5-2938-48FD-BDB0-92131CAF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2176F-19F2-451B-B56B-D9E5E964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68872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106</TotalTime>
  <Words>4954</Words>
  <Application>Microsoft Office PowerPoint</Application>
  <PresentationFormat>On-screen Show (4:3)</PresentationFormat>
  <Paragraphs>862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Arial Narrow</vt:lpstr>
      <vt:lpstr>Courier New</vt:lpstr>
      <vt:lpstr>Times New Roman</vt:lpstr>
      <vt:lpstr>Master slides_with_titles_logo</vt:lpstr>
      <vt:lpstr>Chapter 21</vt:lpstr>
      <vt:lpstr>Objectives</vt:lpstr>
      <vt:lpstr>.NET data provider core objects</vt:lpstr>
      <vt:lpstr>Three data providers for .NET</vt:lpstr>
      <vt:lpstr>Class names for the data providers</vt:lpstr>
      <vt:lpstr>ADO.NET components  for accessing a database directly</vt:lpstr>
      <vt:lpstr>Two constructors for the SqlConnection class</vt:lpstr>
      <vt:lpstr>Common values used in the ConnectionString property for SQL Server</vt:lpstr>
      <vt:lpstr>Two connection strings  for the SQL Server provider</vt:lpstr>
      <vt:lpstr>A connection string for the Jet OLE DB provider</vt:lpstr>
      <vt:lpstr>Code that creates, opens,  and closes a connection</vt:lpstr>
      <vt:lpstr>Three constructors for the SqlCommand class</vt:lpstr>
      <vt:lpstr>Common properties of the SqlCommand class</vt:lpstr>
      <vt:lpstr>CommandType enumeration members</vt:lpstr>
      <vt:lpstr>Code that creates a SqlCommand object  that executes a SELECT statement</vt:lpstr>
      <vt:lpstr>A SQL Server SELECT statement  that uses a parameter</vt:lpstr>
      <vt:lpstr>A SQL Server DELETE statement  that uses parameters</vt:lpstr>
      <vt:lpstr>Four constructors for the SqlParameter class</vt:lpstr>
      <vt:lpstr>Code that creates a parameter</vt:lpstr>
      <vt:lpstr>Common indexers of the Parameters collection</vt:lpstr>
      <vt:lpstr>A statement that adds a parameter  to the Parameters collection</vt:lpstr>
      <vt:lpstr>Two ways to create a SqlDataReader object</vt:lpstr>
      <vt:lpstr>Common indexers of the SqlDataReader class</vt:lpstr>
      <vt:lpstr>Code that uses a data reader  to read a list of State objects</vt:lpstr>
      <vt:lpstr>Code that executes a command  that returns a single value</vt:lpstr>
      <vt:lpstr>Code that executes a command that inserts a row</vt:lpstr>
      <vt:lpstr>The Customer Maintenance form</vt:lpstr>
      <vt:lpstr>The Add/Modify Customer form</vt:lpstr>
      <vt:lpstr>The dialog box for confirming a delete operation</vt:lpstr>
      <vt:lpstr>The class diagram</vt:lpstr>
      <vt:lpstr>The code for the MMABooksDB class</vt:lpstr>
      <vt:lpstr>The code for the CustomerDB class (part 1)</vt:lpstr>
      <vt:lpstr>The code for the CustomerDB class (part 2)</vt:lpstr>
      <vt:lpstr>The code for the CustomerDB class (part 3)</vt:lpstr>
      <vt:lpstr>The code for the CustomerDB class (part 4)</vt:lpstr>
      <vt:lpstr>The code for the CustomerDB class (part 5)</vt:lpstr>
      <vt:lpstr>The code for the CustomerDB class (part 6)</vt:lpstr>
      <vt:lpstr>The code for the CustomerDB class (part 7)</vt:lpstr>
      <vt:lpstr>The code for the StateDB class (part 1)</vt:lpstr>
      <vt:lpstr>The code for the StateDB class (part 2)</vt:lpstr>
      <vt:lpstr>The code for the StateDB class (part 3)</vt:lpstr>
      <vt:lpstr>Code for the Customer Maintenance form (part 1)</vt:lpstr>
      <vt:lpstr>Code for the Customer Maintenance form (part 2)</vt:lpstr>
      <vt:lpstr>Code for the Customer Maintenance form (part 3)</vt:lpstr>
      <vt:lpstr>Code for the Customer Maintenance form (part 4)</vt:lpstr>
      <vt:lpstr>Code for the Customer Maintenance form (part 5)</vt:lpstr>
      <vt:lpstr>Code for the Customer Maintenance form (part 6)</vt:lpstr>
      <vt:lpstr>Code for the Customer Maintenance form (part 7)</vt:lpstr>
      <vt:lpstr>Code for the Customer Maintenance form (part 8)</vt:lpstr>
      <vt:lpstr>Project 5-2 Register products (part 1)</vt:lpstr>
      <vt:lpstr>Project 5-2 Register products (part 2)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Anne Boehm</cp:lastModifiedBy>
  <cp:revision>12</cp:revision>
  <cp:lastPrinted>2016-01-14T23:03:16Z</cp:lastPrinted>
  <dcterms:created xsi:type="dcterms:W3CDTF">2020-12-17T16:44:56Z</dcterms:created>
  <dcterms:modified xsi:type="dcterms:W3CDTF">2020-12-18T17:32:18Z</dcterms:modified>
</cp:coreProperties>
</file>