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6433" autoAdjust="0"/>
  </p:normalViewPr>
  <p:slideViewPr>
    <p:cSldViewPr>
      <p:cViewPr varScale="1">
        <p:scale>
          <a:sx n="95" d="100"/>
          <a:sy n="95" d="100"/>
        </p:scale>
        <p:origin x="19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6583-22CA-43E8-8D18-32B08E1E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27D01-30EC-441A-BA36-EF956A27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its columns are formatted</a:t>
            </a:r>
          </a:p>
        </p:txBody>
      </p:sp>
      <p:pic>
        <p:nvPicPr>
          <p:cNvPr id="9" name="Content Placeholder 8" descr="Refer to page 735 in textbook ">
            <a:extLst>
              <a:ext uri="{FF2B5EF4-FFF2-40B4-BE49-F238E27FC236}">
                <a16:creationId xmlns:a16="http://schemas.microsoft.com/office/drawing/2014/main" id="{60641F2A-E265-479A-8CAA-C5E59C1E5B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5584420" cy="25361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8104-A2CF-4729-9423-114E2CED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920A-511E-45CB-9CCB-4554392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2624-102E-43D4-8C00-4BC67652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0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FF0F-719D-4EE6-A2D7-8DC75D76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DataGridViewColumn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for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8468F-0A34-45D7-A211-2D40D2624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DefaultCellStyle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used for cell styles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BackColor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ForeColor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D6E5-1DAC-49A5-B403-ECD95AF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8E785-3000-47E5-A80C-77D6B69B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BFE3-0599-49EF-BCF2-53362D0F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4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F916-CB88-4D6F-B5FA-05E1947A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some of the formatting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columns in a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4C7D7-A4A5-427D-810B-150CD71588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Code";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[1].Width = 220;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DefaultCellStyle.Format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DefaultCellStyle.Alignment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DataGridViewContentAlignment.MiddleRight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1AF3-395E-48DF-99A2-5321D60D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5EFA-69CD-46CA-A8E3-C94B98FF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2B24-BEC3-433C-800B-BF06363D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7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454586-23F3-4CE4-8444-96E561B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after its headers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rows are formatted</a:t>
            </a:r>
            <a:endParaRPr lang="en-US" dirty="0"/>
          </a:p>
        </p:txBody>
      </p:sp>
      <p:pic>
        <p:nvPicPr>
          <p:cNvPr id="9" name="Content Placeholder 8" descr="Refer to page 737 in textbook ">
            <a:extLst>
              <a:ext uri="{FF2B5EF4-FFF2-40B4-BE49-F238E27FC236}">
                <a16:creationId xmlns:a16="http://schemas.microsoft.com/office/drawing/2014/main" id="{86FF0CE5-9F12-45D7-961D-137FD0F331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5779509" cy="26215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87A82-2555-4096-9352-627A980D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4B53-D01B-41E2-AA8B-03924EA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F12A-C301-47EB-9D3B-C01EC641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0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F4D0-B7C3-41AC-852B-BE9831CC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0992E-CFE5-4B7B-85FB-5A0CBD665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EnableHeadersVisualStyles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ColumnHeadersDefaultCellStyle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AlternatingRowsDefaultCellStyle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spc="-2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DataGridViewColumn</a:t>
            </a: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for formatting headers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SortMode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HeaderCell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for formatting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54FB-71B1-466B-8D32-C1F4432A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09A1-1B31-4944-BF96-3D520B37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8E13-36E4-4C47-AA2B-68DACC2E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7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B5A3-55D2-4B49-ADF9-2D84C8D0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some of the formatting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BDAAF-23DC-4CB5-A997-F7C401E9E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dgvProducts.EnableHeadersVisualStyles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dgvProducts.ColumnHeadersDefaultCellStyle.Font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Font("Arial", 9,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FontStyle.Bold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dgvProducts.AlternatingRowsDefaultCellStyle.BackColor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Color.PaleGoldenrod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SortMode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DataGridViewColumnSortMode.NotSortable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HeaderCell.Style.Alignment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DataGridViewContentAlignment.MiddleRight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C7BE-6FAA-4A94-95A6-4C409BAD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DEA3-D700-42A2-8BC9-3F44E97D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4375-AF2F-4636-82DD-C2053C86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E25DCA-BECA-4B13-9011-E6E13082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with two button columns</a:t>
            </a:r>
            <a:endParaRPr lang="en-US" dirty="0"/>
          </a:p>
        </p:txBody>
      </p:sp>
      <p:pic>
        <p:nvPicPr>
          <p:cNvPr id="9" name="Content Placeholder 8" descr="Refer to page 739 in textbook ">
            <a:extLst>
              <a:ext uri="{FF2B5EF4-FFF2-40B4-BE49-F238E27FC236}">
                <a16:creationId xmlns:a16="http://schemas.microsoft.com/office/drawing/2014/main" id="{1AF85945-5300-4BD1-BB9A-71251ABBB0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651312" cy="22740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0E2DD-BE4D-4176-A8B4-AF1659F9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4C22-1907-489D-AB38-46C3AC7C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317C-F7F8-444C-874F-5187C33F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4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2142-A93A-4A9B-B90C-AFEFEAB2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927E-05FE-4F0A-9AAE-A39618C2D0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UseColumnTextForButtonValue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DataGridViewColumnCollection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010B-F8A4-4562-82F5-A6BDD55E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DE86-FAC8-460C-A395-BA43D224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FE90-4026-4A6F-90CC-F19577B3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2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8EE7-7CB2-4B15-9493-20D2BFEE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button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C86EB-606C-48CF-BF60-917D96188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deleteColumn.HeaderText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deleteColumn.UseColumnTextForButtonValue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"Delete";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dgvProducts.Columns.RemoveAt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(4);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C6C-4C50-4218-9185-D6670D1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021E-A155-43CE-95AE-F90F2752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F366-67F0-44CB-B14D-B40BA539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3902-3753-4A0A-89AB-46CEA8BA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4676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7E49-ACDF-4CDE-81BC-61C9343A29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ColumnIndex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DataGridViewRow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580B-7247-4240-902B-8FD323E6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60EA-4050-4AF5-AA27-A2863A1C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76C6-4858-4A74-9101-DED98068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8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B7F0-27E1-49AE-AACE-B76C4D73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5F58-CD5D-4440-9E45-EAB506160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 to display data from a data source.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Customize the appearance and operation of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paging with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 as part of a Master/Detail form.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18EDF-D8FC-47CF-9596-1040B007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C69E-22D2-42AF-B246-1B9BD384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94B9-B9AF-4AEE-9A37-F33163B0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98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BE71-A70F-4761-B563-EF43CE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CellClick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BAF23-070C-4EF6-967F-D733AC0B9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Products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dgvProducts_CellClick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e.ColumnIndex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ModifyIndex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||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e.ColumnIndex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].Cells[0]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().Trim();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1B0F-50DC-4BDB-84F6-04DBE686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5CBF-3157-43B6-B2EA-1E46709C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2334-63F4-4526-9AFA-A2F5E2B6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0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1640D-62EF-4F63-AA61-BCC37FA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form</a:t>
            </a:r>
          </a:p>
        </p:txBody>
      </p:sp>
      <p:pic>
        <p:nvPicPr>
          <p:cNvPr id="9" name="Content Placeholder 8" descr="Refer to page 743 in textbook ">
            <a:extLst>
              <a:ext uri="{FF2B5EF4-FFF2-40B4-BE49-F238E27FC236}">
                <a16:creationId xmlns:a16="http://schemas.microsoft.com/office/drawing/2014/main" id="{D4EA72E0-B8EE-4C1E-9650-9EAA0AE954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0620" y="1066800"/>
            <a:ext cx="6742760" cy="26276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48BC-1955-49D3-98DB-20F9A4FD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F6DD-8717-496F-8FCB-79BF2EC8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F304-2FE5-4861-8D51-F04AD5EE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6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F6E731-1C08-458C-BFFC-1BF336A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Add/Modify Product form</a:t>
            </a:r>
          </a:p>
        </p:txBody>
      </p:sp>
      <p:pic>
        <p:nvPicPr>
          <p:cNvPr id="11" name="Content Placeholder 10" descr="Refer to page 743 in textbook ">
            <a:extLst>
              <a:ext uri="{FF2B5EF4-FFF2-40B4-BE49-F238E27FC236}">
                <a16:creationId xmlns:a16="http://schemas.microsoft.com/office/drawing/2014/main" id="{B47A9B63-0CC0-439D-AA7A-FCB2122897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02500"/>
            <a:ext cx="4084674" cy="23471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6D7833-4D92-47A5-B2D2-078BBFEA47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814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confirming a delete operation</a:t>
            </a:r>
          </a:p>
          <a:p>
            <a:endParaRPr lang="en-US" dirty="0"/>
          </a:p>
        </p:txBody>
      </p:sp>
      <p:pic>
        <p:nvPicPr>
          <p:cNvPr id="12" name="Content Placeholder 11" descr="Refer to page 743 in textbook ">
            <a:extLst>
              <a:ext uri="{FF2B5EF4-FFF2-40B4-BE49-F238E27FC236}">
                <a16:creationId xmlns:a16="http://schemas.microsoft.com/office/drawing/2014/main" id="{378DE3FD-716F-4239-9D5F-4B8613CA746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9200" y="4114800"/>
            <a:ext cx="2244969" cy="1676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D0B9-52F9-416E-A759-B4FB255F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749C-C3E1-498A-8BD2-E8083555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BEC6-3C04-4226-8C1F-0E1D0596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7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8CFB-BF2C-4621-A275-D6B1DBB3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FD97-1AB5-43E6-98CE-02CB8E760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Products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frmProductMaintenance_Load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dgvProducts.Columns.Clear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products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.Select(p =&gt; new {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p.ProductCode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p.UnitPrice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dgvProducts.DataSource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column for modify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UseColumnTextForButtonValue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"Modify"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6637-A146-4735-BD72-9EF6D8C6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F5E7-6894-4718-A515-E86555E5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7D25-9245-42CA-B4E7-083AF534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0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590B-2DFF-4BA1-AFAC-16D5CE6F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0706-DC64-4525-8048-A51C339373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column for delete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UseColumnTextForButtonValue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"Delete"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column headers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dgvProducts.EnableHeadersVisualStyles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dgvProducts.ColumnHeadersDefaultCellStyle.Font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Font("Arial", 9,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FontStyle.Bold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dgvProducts.ColumnHeadersDefaultCellStyle.BackColor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Color.Goldenrod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dgvProducts.ColumnHeadersDefaultCellStyle.ForeColor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Color.White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odd numbered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dgvProducts.AlternatingRowsDefaultCellStyle.BackColor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Color.PaleGoldenrod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first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Code";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[0].Width = 110;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second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[1].Width = 310;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EA4E-7D40-4349-BAE3-AC78590C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AB13-CC79-4723-8CC4-FD9DB8FC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9622-F83E-40F6-A5E6-42A29ED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60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CA29-DFC4-408F-BA39-35DDDBE6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60CA5-64F6-499A-B5FD-5BAA0777CC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584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third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"Unit Price";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HeaderCell.Style.Alignment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DataGridViewContentAlignment.MiddleRight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[2].Width = 90;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DefaultCellStyle.Format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DefaultCellStyle.Alignment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DataGridViewContentAlignment.MiddleRight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dgvProducts_CellClick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store index values for Modify and Delete button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dgvProducts.Rows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].Cells[0].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().Trim();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6500-2876-4BF8-8A07-9F1E10D4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F17B-0C8F-47F8-9CE0-016E6FE4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9F70-4614-4F9C-A2FA-B9FEF235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46C1-EFC2-41F2-9EED-1AED4202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8D4FE-53C9-4A1B-9150-14C3234F5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addModifyProductForm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addModifyProductForm.ShowDialog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(result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addModifyProductForm.Product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DbUpdateConcurrencyException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HandleConcurrencyError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(Exception ex)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0EFB-4E89-4DCC-87E0-7C697A8B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5451-E0DD-4D8D-A8DD-A125B5D4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0D12-EF57-4B05-91C7-A1F5B0A5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002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7A0E-122F-455E-B113-C5355BC2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A1E2A-1927-4B3C-B995-BCABDC12D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($"Delete 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selectedProduct.ProductCode.Trim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()}?",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"Confirm Delete",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MessageBoxIcon.Question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(result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context.Products.Remove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DbUpdateConcurrencyException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HandleConcurrencyError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(Exception ex)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84BA-7CF0-45DB-B194-AAB0D87F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D958-48BB-4963-9535-27FE01CB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232C-E36B-4131-B386-8AA182C2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4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8CBF-9DE3-458B-8B60-79BF7B00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6FD8-DA58-4309-9D78-3CBBB4BE7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addModifyProductForm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addModifyProductForm.ShowDialog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(result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addModifyProductForm.Product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(Exception ex)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77EDF-F1B3-483C-8023-2B43B61D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0E89-8A88-4BA1-818B-0D60913D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9EF3-1E3D-4636-A110-2E87BA9F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71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A10-1E96-4B6B-8BC3-75A0814B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E4EA-E326-4C00-97C5-D349898DD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HandleConcurrencyError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DbUpdateConcurrencyException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(Exception ex)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165C-AF04-4DA2-8D4E-E5359439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5D48-3340-490B-9C55-2B6975C0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2342-33BC-4673-86A1-EDBA8CA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EF4975-C18E-444A-87A1-D0AE53CB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that displays a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products</a:t>
            </a:r>
          </a:p>
        </p:txBody>
      </p:sp>
      <p:pic>
        <p:nvPicPr>
          <p:cNvPr id="9" name="Content Placeholder 8" descr="Refer to page 729 in textbook ">
            <a:extLst>
              <a:ext uri="{FF2B5EF4-FFF2-40B4-BE49-F238E27FC236}">
                <a16:creationId xmlns:a16="http://schemas.microsoft.com/office/drawing/2014/main" id="{281BFA68-3438-42FB-BCD3-AEB47637D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1585" y="1371600"/>
            <a:ext cx="6620830" cy="25788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B7BA-110A-4F55-9D30-E7B80952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1A00-D3C2-4022-B8A8-4320D2BA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A13D-0AE7-4D5C-8CF7-DB6F943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2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FDA5E6-B343-44B7-BF5F-0519961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Customer Display form that provides for paging</a:t>
            </a:r>
            <a:endParaRPr lang="en-US" dirty="0"/>
          </a:p>
        </p:txBody>
      </p:sp>
      <p:pic>
        <p:nvPicPr>
          <p:cNvPr id="9" name="Content Placeholder 8" descr="Refer to page 749 in textbook ">
            <a:extLst>
              <a:ext uri="{FF2B5EF4-FFF2-40B4-BE49-F238E27FC236}">
                <a16:creationId xmlns:a16="http://schemas.microsoft.com/office/drawing/2014/main" id="{4AF91A65-726B-420D-9335-1FECF068F5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0620" y="1106130"/>
            <a:ext cx="6742760" cy="33896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92EDB-8D2C-46FC-AE9A-307CD26E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4CEE-C01E-464E-88F6-A4226666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B4D9-1D7D-47F3-802A-485C3EB9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97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9B1C-5AC5-4137-A48E-8500726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0B76-AE58-429A-81DA-0058634F3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const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int pages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frmCustDisplay_Load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pages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pages +=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lblPages.Text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"/ " + pages;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E3FEA-D0AC-4800-B1DC-23A4B7AD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F2B8-F447-49F3-B4AC-8A41756E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A515-889E-415E-8242-B701C6E2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22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52E8-AA31-4D0A-89A3-F134F10C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107C-0D00-4B62-8077-CC9738530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txtPage.Text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skip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take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pages)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take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skip;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take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1780-94EF-4621-A67C-05F840AB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FE63E-E3D5-4CDA-8C7B-462AF96E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8CEC-B8BF-4DF7-A5C8-EFD870BF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41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0F71-6084-449D-9C17-3F986F67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563D-2C49-4109-A80C-9AC76AF997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584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customers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.Select(c =&gt;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c.ZipCode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.Skip(skip)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.Take(take)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dgvCustomers.DataSource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customers;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formats the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goes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EnableDisableButtons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EnableDisableButtons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btnFirst.Enabled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btnPrev.Enabled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btnFirst.Enabled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btnPrev.Enabled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D79F-1389-4EB2-8254-6EF6811D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A170-D92B-4518-B595-50A7ABEC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26A0-F563-4631-BDDD-8B5797B8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2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4091-08FD-4D54-83F1-7BD783D2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97741-5DF3-45D8-8B63-75EB5CB468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pages)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btnNext.Enabled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btnLast.Enabled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btnNext.Enabled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btnLast.Enabled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if there's only one page, disable the Go To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btnGoTo.Enabled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btnFirst_Click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ECC6-14FE-479A-841D-6DF667A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6F35-43E9-4E89-8872-FC91DF7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8CF8-E1E1-4E94-9B4C-CCE7CC04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43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FC10-5696-4D0C-A106-359E5A44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D999-742F-43EB-8238-C729924B2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btnPrev_Click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txtPage.Text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btnNext_Click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txtPage.Text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btnLast_Click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(pages);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6BF5-35D0-4735-8027-3007065E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721D-6CE0-47A3-B769-4471F95D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1BD6-7AF7-48C6-8C99-BBC539CF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63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0DB2-93F4-4ED8-BB3B-BE65CB9B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DF17-187D-4DF3-A637-DA60C76FFD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btnGoTo_Click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txtPage.Text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3B53-E977-48E1-9782-B5771292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5103-E0D3-458F-99E6-746F7E24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98CF-BAE6-4435-BB6E-D27DBC93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12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BC067F-5E31-46DF-8439-5EF7826F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Master/Detail form with customers and invoices</a:t>
            </a:r>
            <a:endParaRPr lang="en-US" dirty="0"/>
          </a:p>
        </p:txBody>
      </p:sp>
      <p:pic>
        <p:nvPicPr>
          <p:cNvPr id="9" name="Content Placeholder 8" descr="Refer to page 757 in textbook ">
            <a:extLst>
              <a:ext uri="{FF2B5EF4-FFF2-40B4-BE49-F238E27FC236}">
                <a16:creationId xmlns:a16="http://schemas.microsoft.com/office/drawing/2014/main" id="{F8D59A45-4040-4B09-A11C-4DC4F407E7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03174"/>
            <a:ext cx="5742930" cy="46516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28FE-0DC9-4F32-944E-785609A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A1FA-C6E2-4C06-8131-12940428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7447-CC25-4E6B-80D8-7DC7B8C4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3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FA8C-FBF7-44A7-983E-811F642E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Master/Detail form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52F4-15A9-4550-A828-257949A4C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customers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.Select(c =&gt; new {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c.ZipCode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.Skip(skip)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.Take(take)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dgvCustomers.DataSource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customers;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select the first row of the page and display its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dgvCustomers.Rows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[0].Selected = true;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customer grid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dgvCustomers.Columns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[0].Visible = false;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hide id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2BBA-F951-490D-A9AF-AE00349D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20EE-23E0-4A76-856D-6F5BACD4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0C910-534C-47C8-8EFE-E5EBB94B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80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9850-6BDC-431D-BBD9-A8029546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Master/Detail form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2FBF8-F9CA-44DF-8C78-39CAE00F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18032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dgvCustomers_RowHeaderMouseClick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DataGridViewCellMouseEventArgs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DisplayInvoices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DisplayInvoices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DataGridViewRow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row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dgvCustomers.Rows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row.Cells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invoices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context.Invoices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.Where(i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.Select(i =&gt;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i.ProductTotal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i.SalesTax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i.Shipping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dgvInvoices.DataSource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invoices;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invoices grid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F958-F096-42DE-B687-7EA3338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60CB-EF65-4FD0-9BCC-02462457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26161-3E89-4F2F-B6EA-0B97F7AD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3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02FC-8F3F-4B3F-A70E-5C411E6D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7BAD-0779-46DB-BCA5-3DED8AC45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DataSource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AutoResizeColumns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DCA6-1688-4E8A-AA78-507C24F5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ABAD-24F2-4039-93BC-4981776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7D6F-5EFF-4313-9FAB-820E131C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34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4B4E6A-E3D4-47BF-8C87-01E8599E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2286000" marR="0" indent="-228600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22-1	Create a Customer Maintenance application that uses a grid</a:t>
            </a:r>
          </a:p>
        </p:txBody>
      </p:sp>
      <p:pic>
        <p:nvPicPr>
          <p:cNvPr id="10" name="Content Placeholder 9" descr="Refer to page 760 in textbook ">
            <a:extLst>
              <a:ext uri="{FF2B5EF4-FFF2-40B4-BE49-F238E27FC236}">
                <a16:creationId xmlns:a16="http://schemas.microsoft.com/office/drawing/2014/main" id="{9B925D3A-AB9B-445B-836C-ADE82D7F8F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5400"/>
            <a:ext cx="5422572" cy="2514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870C1D-6B3F-4453-B7CC-BBB21A49FF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8862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uses a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to display, modify, and delete data in a table of customers.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F32E-B9A8-47CE-805B-EEAA5966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0FDA-8D89-4F68-9DBA-B2B1FA97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FA65-BA9E-44C8-96EE-4A3527C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86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909CB-E617-443D-BE47-C559F20F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2286000" marR="0" indent="-22860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22-2	Add paging to the Customer Maintenance application</a:t>
            </a:r>
          </a:p>
        </p:txBody>
      </p:sp>
      <p:pic>
        <p:nvPicPr>
          <p:cNvPr id="10" name="Content Placeholder 9" descr="Refer to page 762 in textbook ">
            <a:extLst>
              <a:ext uri="{FF2B5EF4-FFF2-40B4-BE49-F238E27FC236}">
                <a16:creationId xmlns:a16="http://schemas.microsoft.com/office/drawing/2014/main" id="{9F946FC1-0174-4B93-9722-A6F31AED74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488" y="1334942"/>
            <a:ext cx="6633023" cy="95105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B211C-9423-420C-B1CF-D332435F37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3622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paging for the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used by the Customer Maintenance application of exercise 22-1.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C58ED-254D-41E1-B838-3B65D7CB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178BB-8E6F-4CBF-AF79-BADA59F3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2E26-BF98-4555-8B86-E7408929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523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68DFFD-7B51-4546-89DA-59F68268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2286000" marR="0" indent="-22860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22-3	Create an Invoice Line Item Display application</a:t>
            </a:r>
            <a:endParaRPr lang="en-US" dirty="0"/>
          </a:p>
        </p:txBody>
      </p:sp>
      <p:pic>
        <p:nvPicPr>
          <p:cNvPr id="10" name="Content Placeholder 9" descr="Refer to page 763 in textbook ">
            <a:extLst>
              <a:ext uri="{FF2B5EF4-FFF2-40B4-BE49-F238E27FC236}">
                <a16:creationId xmlns:a16="http://schemas.microsoft.com/office/drawing/2014/main" id="{B5AE2C43-96B4-4865-8757-6827F378CF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8467" y="1295400"/>
            <a:ext cx="4482714" cy="3657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081CE8-B198-4CD7-B044-6E274A839C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50292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uses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 to display invoices and the line items for the selected invoice.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B266-1BA0-4534-ADA7-5428B7DF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42DF-5AEE-4873-9738-A2C48ECE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7F0D-9295-4E60-B39F-053F9495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10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070800-FF17-4C53-8EE5-4506D0F6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828800" marR="0" indent="-18288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22-1	Create an application that uses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(part 1)</a:t>
            </a:r>
            <a:endParaRPr lang="en-US" dirty="0"/>
          </a:p>
        </p:txBody>
      </p:sp>
      <p:pic>
        <p:nvPicPr>
          <p:cNvPr id="10" name="Content Placeholder 9" descr="Refer to page 39 in Extra Exercises document">
            <a:extLst>
              <a:ext uri="{FF2B5EF4-FFF2-40B4-BE49-F238E27FC236}">
                <a16:creationId xmlns:a16="http://schemas.microsoft.com/office/drawing/2014/main" id="{8C009AB7-7C02-4677-BE1D-F4447208C5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5400"/>
            <a:ext cx="5379958" cy="3886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E00109-FA6A-4EAF-ABE1-69382305B6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52578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uses a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to display, modify, and delete data in a table of states.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FBB9-6721-4B9D-8CDC-ADD9B955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97C0-21E5-4A98-A69D-9D3058D3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2F4A-C505-453C-9F41-63556885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27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921070-6BDC-449A-ABE5-D923A542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828800" marR="0" indent="-18288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22-1	Create an application that uses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(part 2)</a:t>
            </a:r>
            <a:endParaRPr lang="en-US" dirty="0"/>
          </a:p>
        </p:txBody>
      </p:sp>
      <p:pic>
        <p:nvPicPr>
          <p:cNvPr id="10" name="Content Placeholder 9" descr="Refer to page 39 in Extra Exercises document">
            <a:extLst>
              <a:ext uri="{FF2B5EF4-FFF2-40B4-BE49-F238E27FC236}">
                <a16:creationId xmlns:a16="http://schemas.microsoft.com/office/drawing/2014/main" id="{D6C04298-D32E-40C4-8386-B9DA9759B5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5400"/>
            <a:ext cx="2578832" cy="193869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3A4E98-2861-4451-9E66-F6F7E4ADA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2766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code that modifies a state when a Modify button is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8F7-87C7-4D5F-B3E8-8E816319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7251-7A88-4C89-A6B5-DB4E9F65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9F91-63DB-42BB-BCB8-07EBD061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04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0BFC06-AD6F-4BF2-9E7C-35DA43D9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828800" marR="0" indent="-18288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22-1	Create an application that uses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(part 3)</a:t>
            </a:r>
          </a:p>
        </p:txBody>
      </p:sp>
      <p:pic>
        <p:nvPicPr>
          <p:cNvPr id="10" name="Content Placeholder 9" descr="Refer to page 39 in Extra Exercises document">
            <a:extLst>
              <a:ext uri="{FF2B5EF4-FFF2-40B4-BE49-F238E27FC236}">
                <a16:creationId xmlns:a16="http://schemas.microsoft.com/office/drawing/2014/main" id="{81CE9EF3-5BB2-4E62-BB09-74097CE65D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5400"/>
            <a:ext cx="2438400" cy="2006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0772D1-199A-4FBF-BDE0-064BE881D0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528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code that deletes a state when a Delete button is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ADC5-F291-4815-B3FA-E7D57C03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FA8F-A59D-4113-BA36-541C702B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DB4F-2BF7-4544-BA5A-3EBACB0C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3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BA9EC3-472B-4934-9B24-C99A48F2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22-2	Add paging to an application</a:t>
            </a:r>
          </a:p>
        </p:txBody>
      </p:sp>
      <p:pic>
        <p:nvPicPr>
          <p:cNvPr id="10" name="Content Placeholder 9" descr="Refer to page 41 in Extra Exercises document">
            <a:extLst>
              <a:ext uri="{FF2B5EF4-FFF2-40B4-BE49-F238E27FC236}">
                <a16:creationId xmlns:a16="http://schemas.microsoft.com/office/drawing/2014/main" id="{121F7AE6-F910-4A1B-8281-3B1C266C5A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3450364" cy="2590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F400B8-AECD-4F5D-ADCF-B9AB3C7603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paging for the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used by the State Maintenance application of extra exercise 22-1.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3013-42FC-453E-901B-38197E6A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DA21-FB5C-4851-8C25-8A0EA3D2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74A7-D969-426B-AB6A-1D99F22A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591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AAA6DF-1C4F-49E6-A0B0-779F371D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22-3	Create a Master/Detail form</a:t>
            </a:r>
          </a:p>
        </p:txBody>
      </p:sp>
      <p:pic>
        <p:nvPicPr>
          <p:cNvPr id="10" name="Content Placeholder 9" descr="Refer to page 43 in Extra Exercises document">
            <a:extLst>
              <a:ext uri="{FF2B5EF4-FFF2-40B4-BE49-F238E27FC236}">
                <a16:creationId xmlns:a16="http://schemas.microsoft.com/office/drawing/2014/main" id="{BDD237DD-6EAA-4DCC-8F8F-E4F62F59F6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066800"/>
            <a:ext cx="5659699" cy="3962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62E1E0-0532-46BF-80E4-0426C44179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51054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uses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 to display the states using paging and the customers for the selected state.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23CC-C366-48A3-8286-450336DB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8A55-7D43-457F-A807-01B67389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A267-461C-4E04-9FC9-C917FA38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33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513496-2057-4F19-B0A6-34CFECF0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828800" marR="0" indent="-18288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5-3	Display technicians and incidents in a master/details form</a:t>
            </a:r>
          </a:p>
        </p:txBody>
      </p:sp>
      <p:pic>
        <p:nvPicPr>
          <p:cNvPr id="10" name="Content Placeholder 9" descr="Refer to page 33 in Projects document">
            <a:extLst>
              <a:ext uri="{FF2B5EF4-FFF2-40B4-BE49-F238E27FC236}">
                <a16:creationId xmlns:a16="http://schemas.microsoft.com/office/drawing/2014/main" id="{DF0F58A2-37E3-4551-9939-0677E2E11B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5400"/>
            <a:ext cx="5058576" cy="3581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53CC2D-19CB-4AEA-80F6-22C64C2616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9530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uses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 to display technicians and the incidents for the selected technician.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97E2-3DDF-4E8B-9B60-293E679C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026C-D5D1-4D04-A694-3D95EF7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892A-D8D8-4F8B-B30C-C9588445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43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7AC2A4-DF27-424A-B575-FEFB5DD7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5-4	Maintain incidents (part 1)</a:t>
            </a:r>
            <a:endParaRPr lang="en-US" dirty="0"/>
          </a:p>
        </p:txBody>
      </p:sp>
      <p:pic>
        <p:nvPicPr>
          <p:cNvPr id="10" name="Content Placeholder 9" descr="Refer to page 35 in Projects document">
            <a:extLst>
              <a:ext uri="{FF2B5EF4-FFF2-40B4-BE49-F238E27FC236}">
                <a16:creationId xmlns:a16="http://schemas.microsoft.com/office/drawing/2014/main" id="{0F0C039F-4036-4B5C-96CF-EAB0006F3B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732786" cy="3581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6BBC9F-646A-4090-975B-D0B0CC9B49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8006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uses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 to display customers using paging and display and modify incidents for the selected customer. The form should also provide for adding incidents.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831C-4495-4B70-A788-E13A79D0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6DE7-AF58-462C-BD2E-634255F2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B546-1677-4CA8-9F4A-69D115A2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0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A61E-291A-4DD9-8EAF-F42599F3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D89A-EC17-4B01-A3FD-AF04714B7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use a </a:t>
            </a:r>
            <a:r>
              <a:rPr lang="en-US" sz="2000" i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display data in a row and column format. The intersection of a row and column is called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also use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 to add, update, and delete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data source for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 contains more rows and columns than can be displayed at one time, scrollbars are displayed.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551B-73B5-4373-BDC6-1A24D21A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4558-EB13-4466-9019-0B7F6991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DD65-C267-42A7-BF23-9CCE87BE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25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A1D48D-D18E-479A-91E1-2293294D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5-4	Maintain incidents (part 2)</a:t>
            </a:r>
          </a:p>
        </p:txBody>
      </p:sp>
      <p:pic>
        <p:nvPicPr>
          <p:cNvPr id="10" name="Content Placeholder 9" descr="Refer to page 36 in Projects document">
            <a:extLst>
              <a:ext uri="{FF2B5EF4-FFF2-40B4-BE49-F238E27FC236}">
                <a16:creationId xmlns:a16="http://schemas.microsoft.com/office/drawing/2014/main" id="{CBEDA803-62F2-460E-BB10-A70BD96277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3131736" cy="3352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C33BD0-D7F1-4539-B921-9998B1BCA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958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form that lets users add or modify an incident.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9DE9-D31B-4E3E-9B32-A660DD29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A04D-60A7-4AD3-959D-8026A7B4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CE94-9AA0-4431-98E1-A4FCDC9C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0C3BF3-97EA-4C9C-B576-92183723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after it’s added to a form</a:t>
            </a:r>
          </a:p>
        </p:txBody>
      </p:sp>
      <p:pic>
        <p:nvPicPr>
          <p:cNvPr id="9" name="Content Placeholder 8" descr="Refer to page 731 in textbook ">
            <a:extLst>
              <a:ext uri="{FF2B5EF4-FFF2-40B4-BE49-F238E27FC236}">
                <a16:creationId xmlns:a16="http://schemas.microsoft.com/office/drawing/2014/main" id="{0FE98C03-0346-48F6-AED0-68EA77455F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1066800"/>
            <a:ext cx="6675699" cy="43712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49D3-6EB0-4382-9BCA-5B6A777F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7D36-BAE7-4DCF-A83A-4C1E5CDC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B332-2FD9-4E17-ABD3-762E6847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560D-52C6-46EC-B600-1736AAAD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that you can set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smart tag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53C5E-A371-4F16-8564-4BE8CC78A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AllowUserToAddRows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AllowUserToDeleteRows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AllowUsersToOrderColumns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96E7-57D6-4F51-B9AC-B5B2DA1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16D1-7765-429A-8308-616D3362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4567-5655-4CF9-BAC1-B8877B73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1DCA94-DAA3-4190-BF5F-6B5925FB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that’s bound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data source</a:t>
            </a:r>
          </a:p>
        </p:txBody>
      </p:sp>
      <p:pic>
        <p:nvPicPr>
          <p:cNvPr id="9" name="Content Placeholder 8" descr="Refer to page 733 in textbook ">
            <a:extLst>
              <a:ext uri="{FF2B5EF4-FFF2-40B4-BE49-F238E27FC236}">
                <a16:creationId xmlns:a16="http://schemas.microsoft.com/office/drawing/2014/main" id="{074FF664-FABD-4431-A6D1-429F935565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4407790" cy="26885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718F-2A54-4F35-86C3-CAD518EE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C19A-DD86-472C-85BC-AA2027F8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1684-C1EE-4132-B5EB-49F47DC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7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8085-6599-406E-89D1-4D68490D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bind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entity collection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6CC79-3D2B-47AA-8131-874F57A23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dgvProducts.DataSource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bind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results of a query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products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).Select(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 =&gt; new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p.UnitPrice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p.OnHandQuantity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dgvProducts.DataSource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bind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list of objects created in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dgvProducts.DataSource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E3E9-2BB5-45F1-B987-B56316D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CB19-DF8B-4C5A-A14A-31568EF6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351C-C098-46D0-82FD-5F292502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7043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93</TotalTime>
  <Words>4037</Words>
  <Application>Microsoft Office PowerPoint</Application>
  <PresentationFormat>On-screen Show (4:3)</PresentationFormat>
  <Paragraphs>678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22</vt:lpstr>
      <vt:lpstr>Objectives</vt:lpstr>
      <vt:lpstr>A DataGridView control that displays a list  of products</vt:lpstr>
      <vt:lpstr>Common properties of the DataGridView class</vt:lpstr>
      <vt:lpstr>DataGridView control concepts</vt:lpstr>
      <vt:lpstr>A DataGridView control after it’s added to a form</vt:lpstr>
      <vt:lpstr>Properties that you can set  from the smart tag menu</vt:lpstr>
      <vt:lpstr>A DataGridView control that’s bound  to a data source</vt:lpstr>
      <vt:lpstr>How to bind a DataGridView control  to an entity collection </vt:lpstr>
      <vt:lpstr>A DataGridView control  after its columns are formatted</vt:lpstr>
      <vt:lpstr>Common properties of the DataGridViewColumn class for formatting</vt:lpstr>
      <vt:lpstr>Code that changes some of the formatting  for the columns in a grid</vt:lpstr>
      <vt:lpstr>A DataGridView control after its headers  and rows are formatted</vt:lpstr>
      <vt:lpstr>Common properties of the DataGridView class  for formatting</vt:lpstr>
      <vt:lpstr>Code that changes some of the formatting  for a grid</vt:lpstr>
      <vt:lpstr>A DataGridView control with two button columns</vt:lpstr>
      <vt:lpstr>Common properties  of the DataGridViewButtonColumn class</vt:lpstr>
      <vt:lpstr>Code that adds a button column  to a DataGridView control</vt:lpstr>
      <vt:lpstr>Properties of the DataGridViewCellEventArgs class</vt:lpstr>
      <vt:lpstr>Code that handles the CellClick event  of a DataGridView control</vt:lpstr>
      <vt:lpstr>The Product Maintenance form</vt:lpstr>
      <vt:lpstr>The Add/Modify Product form</vt:lpstr>
      <vt:lpstr>Code for the Product Maintenance form (part 1)</vt:lpstr>
      <vt:lpstr>Code for the Product Maintenance form (part 2)</vt:lpstr>
      <vt:lpstr>Code for the Product Maintenance form (part 3)</vt:lpstr>
      <vt:lpstr>Code for the Product Maintenance form (part 4)</vt:lpstr>
      <vt:lpstr>Code for the Product Maintenance form (part 5)</vt:lpstr>
      <vt:lpstr>Code for the Product Maintenance form (part 6)</vt:lpstr>
      <vt:lpstr>Code for the Product Maintenance form (part 7)</vt:lpstr>
      <vt:lpstr>A Customer Display form that provides for paging</vt:lpstr>
      <vt:lpstr>The code that implements the paging (part 1)</vt:lpstr>
      <vt:lpstr>The code that implements the paging (part 2)</vt:lpstr>
      <vt:lpstr>The code that implements the paging (part 3)</vt:lpstr>
      <vt:lpstr>The code that implements the paging (part 4)</vt:lpstr>
      <vt:lpstr>The code that implements the paging (part 5)</vt:lpstr>
      <vt:lpstr>The code that implements the paging (part 6)</vt:lpstr>
      <vt:lpstr>A Master/Detail form with customers and invoices</vt:lpstr>
      <vt:lpstr>The code for the Master/Detail form (part 1)</vt:lpstr>
      <vt:lpstr>The code for the Master/Detail form (part 2)</vt:lpstr>
      <vt:lpstr>Exercise 22-1 Create a Customer Maintenance application that uses a grid</vt:lpstr>
      <vt:lpstr>Exercise 22-2 Add paging to the Customer Maintenance application</vt:lpstr>
      <vt:lpstr>Exercise 22-3 Create an Invoice Line Item Display application</vt:lpstr>
      <vt:lpstr>Extra 22-1 Create an application that uses a DataGridView control (part 1)</vt:lpstr>
      <vt:lpstr>Extra 22-1 Create an application that uses a DataGridView control (part 2)</vt:lpstr>
      <vt:lpstr>Extra 22-1 Create an application that uses a DataGridView control (part 3)</vt:lpstr>
      <vt:lpstr>Extra 22-2 Add paging to an application</vt:lpstr>
      <vt:lpstr>Extra 22-3 Create a Master/Detail form</vt:lpstr>
      <vt:lpstr>Project 5-3 Display technicians and incidents in a master/details form</vt:lpstr>
      <vt:lpstr>Project 5-4 Maintain incidents (part 1)</vt:lpstr>
      <vt:lpstr>Project 5-4 Maintain incidents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13</cp:revision>
  <cp:lastPrinted>2016-01-14T23:03:16Z</cp:lastPrinted>
  <dcterms:created xsi:type="dcterms:W3CDTF">2020-12-17T18:15:46Z</dcterms:created>
  <dcterms:modified xsi:type="dcterms:W3CDTF">2020-12-18T17:45:06Z</dcterms:modified>
</cp:coreProperties>
</file>