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4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6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8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9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0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1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2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3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4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35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36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37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38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9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0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1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2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3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9225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2484455" progId="Word.Document.12">
                  <p:embed/>
                </p:oleObj>
              </mc:Choice>
              <mc:Fallback>
                <p:oleObj name="Document" r:id="rId4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works with a combo box of names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059313"/>
              </p:ext>
            </p:extLst>
          </p:nvPr>
        </p:nvGraphicFramePr>
        <p:xfrm>
          <a:off x="914400" y="1146175"/>
          <a:ext cx="73009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1673586" progId="Word.Document.12">
                  <p:embed/>
                </p:oleObj>
              </mc:Choice>
              <mc:Fallback>
                <p:oleObj name="Document" r:id="rId4" imgW="7301323" imgH="1673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8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group box that contains two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1746"/>
              </p:ext>
            </p:extLst>
          </p:nvPr>
        </p:nvGraphicFramePr>
        <p:xfrm>
          <a:off x="914400" y="1065213"/>
          <a:ext cx="72453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634506" progId="Word.Document.12">
                  <p:embed/>
                </p:oleObj>
              </mc:Choice>
              <mc:Fallback>
                <p:oleObj name="Document" r:id="rId4" imgW="7301323" imgH="3634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sets the value of a radio button </a:t>
            </a:r>
            <a:br>
              <a:rPr lang="en-US" dirty="0"/>
            </a:br>
            <a:r>
              <a:rPr lang="en-US" dirty="0"/>
              <a:t>and check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08611"/>
              </p:ext>
            </p:extLst>
          </p:nvPr>
        </p:nvGraphicFramePr>
        <p:xfrm>
          <a:off x="914400" y="1447800"/>
          <a:ext cx="7300912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3767730" progId="Word.Document.12">
                  <p:embed/>
                </p:oleObj>
              </mc:Choice>
              <mc:Fallback>
                <p:oleObj name="Document" r:id="rId4" imgW="7301323" imgH="3767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76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9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form in Tab Order view </a:t>
            </a:r>
            <a:br>
              <a:rPr lang="en-US" dirty="0"/>
            </a:br>
            <a:r>
              <a:rPr lang="en-US" dirty="0"/>
              <a:t>before and after the tab order is changed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26" name="Picture 14" descr="10-0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2790825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" descr="10-0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600200"/>
            <a:ext cx="2800350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63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Tab Order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57265"/>
              </p:ext>
            </p:extLst>
          </p:nvPr>
        </p:nvGraphicFramePr>
        <p:xfrm>
          <a:off x="990600" y="1066800"/>
          <a:ext cx="7301323" cy="47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4" imgW="7301323" imgH="4759712" progId="Word.Document.12">
                  <p:embed/>
                </p:oleObj>
              </mc:Choice>
              <mc:Fallback>
                <p:oleObj name="Document" r:id="rId4" imgW="7301323" imgH="47597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7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0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Help for the </a:t>
            </a:r>
            <a:r>
              <a:rPr lang="en-US" dirty="0" err="1"/>
              <a:t>DateTimePicker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65" y="1127125"/>
            <a:ext cx="6744335" cy="4603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 New Item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553200" cy="4323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0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new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276184"/>
              </p:ext>
            </p:extLst>
          </p:nvPr>
        </p:nvGraphicFramePr>
        <p:xfrm>
          <a:off x="990600" y="10668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4" imgW="7301323" imgH="2233849" progId="Word.Document.12">
                  <p:embed/>
                </p:oleObj>
              </mc:Choice>
              <mc:Fallback>
                <p:oleObj name="Document" r:id="rId4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4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an existing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731214"/>
              </p:ext>
            </p:extLst>
          </p:nvPr>
        </p:nvGraphicFramePr>
        <p:xfrm>
          <a:off x="990600" y="1066800"/>
          <a:ext cx="7301323" cy="41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4" imgW="7301323" imgH="4175325" progId="Word.Document.12">
                  <p:embed/>
                </p:oleObj>
              </mc:Choice>
              <mc:Fallback>
                <p:oleObj name="Document" r:id="rId4" imgW="7301323" imgH="4175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4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generated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new form </a:t>
            </a:r>
            <a:r>
              <a:rPr lang="en-US" dirty="0" smtClean="0"/>
              <a:t>named </a:t>
            </a:r>
            <a:r>
              <a:rPr lang="en-US" dirty="0" err="1"/>
              <a:t>frmPayment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13488"/>
              </p:ext>
            </p:extLst>
          </p:nvPr>
        </p:nvGraphicFramePr>
        <p:xfrm>
          <a:off x="990600" y="1447800"/>
          <a:ext cx="7300912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4" imgW="7301323" imgH="4452215" progId="Word.Document.12">
                  <p:embed/>
                </p:oleObj>
              </mc:Choice>
              <mc:Fallback>
                <p:oleObj name="Document" r:id="rId4" imgW="7301323" imgH="44522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4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7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67615"/>
              </p:ext>
            </p:extLst>
          </p:nvPr>
        </p:nvGraphicFramePr>
        <p:xfrm>
          <a:off x="995363" y="1065213"/>
          <a:ext cx="7243762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4928583" progId="Word.Document.12">
                  <p:embed/>
                </p:oleObj>
              </mc:Choice>
              <mc:Fallback>
                <p:oleObj name="Document" r:id="rId4" imgW="7301323" imgH="4928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that’s generated </a:t>
            </a:r>
            <a:br>
              <a:rPr lang="en-US" dirty="0"/>
            </a:br>
            <a:r>
              <a:rPr lang="en-US" dirty="0"/>
              <a:t>for the Load event handler of the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16208"/>
              </p:ext>
            </p:extLst>
          </p:nvPr>
        </p:nvGraphicFramePr>
        <p:xfrm>
          <a:off x="990600" y="1447800"/>
          <a:ext cx="7300912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7301323" imgH="2297581" progId="Word.Document.12">
                  <p:embed/>
                </p:oleObj>
              </mc:Choice>
              <mc:Fallback>
                <p:oleObj name="Document" r:id="rId4" imgW="7301323" imgH="2297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229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project that contains two 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1575"/>
            <a:ext cx="6400800" cy="4598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7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change the name of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29379"/>
              </p:ext>
            </p:extLst>
          </p:nvPr>
        </p:nvGraphicFramePr>
        <p:xfrm>
          <a:off x="914400" y="1066800"/>
          <a:ext cx="7301323" cy="411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4117714" progId="Word.Document.12">
                  <p:embed/>
                </p:oleObj>
              </mc:Choice>
              <mc:Fallback>
                <p:oleObj name="Document" r:id="rId4" imgW="7301323" imgH="4117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11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9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defines the main entry point </a:t>
            </a:r>
            <a:br>
              <a:rPr lang="en-US" dirty="0"/>
            </a:br>
            <a:r>
              <a:rPr lang="en-US" dirty="0"/>
              <a:t>for an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17062"/>
              </p:ext>
            </p:extLst>
          </p:nvPr>
        </p:nvGraphicFramePr>
        <p:xfrm>
          <a:off x="990600" y="1447800"/>
          <a:ext cx="7300912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7301323" imgH="4525309" progId="Word.Document.12">
                  <p:embed/>
                </p:oleObj>
              </mc:Choice>
              <mc:Fallback>
                <p:oleObj name="Document" r:id="rId4" imgW="7301323" imgH="4525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0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Payment form displayed as a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1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1143000"/>
            <a:ext cx="3465195" cy="2377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466975"/>
            <a:ext cx="3492500" cy="331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7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for creating custom dialog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57435"/>
              </p:ext>
            </p:extLst>
          </p:nvPr>
        </p:nvGraphicFramePr>
        <p:xfrm>
          <a:off x="990600" y="11365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01323" imgH="1225664" progId="Word.Document.12">
                  <p:embed/>
                </p:oleObj>
              </mc:Choice>
              <mc:Fallback>
                <p:oleObj name="Document" r:id="rId4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65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3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and displays </a:t>
            </a:r>
            <a:br>
              <a:rPr lang="en-US" dirty="0"/>
            </a:br>
            <a:r>
              <a:rPr lang="en-US" dirty="0"/>
              <a:t>a custom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56024"/>
              </p:ext>
            </p:extLst>
          </p:nvPr>
        </p:nvGraphicFramePr>
        <p:xfrm>
          <a:off x="990600" y="1517650"/>
          <a:ext cx="73009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17650"/>
                        <a:ext cx="730091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4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enumeration that works with dialog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5383"/>
              </p:ext>
            </p:extLst>
          </p:nvPr>
        </p:nvGraphicFramePr>
        <p:xfrm>
          <a:off x="914400" y="1066800"/>
          <a:ext cx="7301323" cy="334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01323" imgH="3348613" progId="Word.Document.12">
                  <p:embed/>
                </p:oleObj>
              </mc:Choice>
              <mc:Fallback>
                <p:oleObj name="Document" r:id="rId4" imgW="7301323" imgH="334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4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2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sets the </a:t>
            </a:r>
            <a:r>
              <a:rPr lang="en-US" dirty="0" err="1"/>
              <a:t>DialogResult</a:t>
            </a:r>
            <a:r>
              <a:rPr lang="en-US" dirty="0"/>
              <a:t> property </a:t>
            </a:r>
            <a:r>
              <a:rPr lang="en-US" dirty="0" smtClean="0"/>
              <a:t>of </a:t>
            </a:r>
            <a:r>
              <a:rPr lang="en-US" dirty="0"/>
              <a:t>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25659"/>
              </p:ext>
            </p:extLst>
          </p:nvPr>
        </p:nvGraphicFramePr>
        <p:xfrm>
          <a:off x="914400" y="1447800"/>
          <a:ext cx="7300912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7301323" imgH="2973785" progId="Word.Document.12">
                  <p:embed/>
                </p:oleObj>
              </mc:Choice>
              <mc:Fallback>
                <p:oleObj name="Document" r:id="rId4" imgW="7301323" imgH="2973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97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DialogResult</a:t>
            </a:r>
            <a:r>
              <a:rPr lang="en-US" dirty="0"/>
              <a:t>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60694"/>
              </p:ext>
            </p:extLst>
          </p:nvPr>
        </p:nvGraphicFramePr>
        <p:xfrm>
          <a:off x="990600" y="1143000"/>
          <a:ext cx="7301323" cy="446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01323" imgH="4467698" progId="Word.Document.12">
                  <p:embed/>
                </p:oleObj>
              </mc:Choice>
              <mc:Fallback>
                <p:oleObj name="Document" r:id="rId4" imgW="7301323" imgH="4467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67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4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674"/>
              </p:ext>
            </p:extLst>
          </p:nvPr>
        </p:nvGraphicFramePr>
        <p:xfrm>
          <a:off x="990600" y="1143000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1981443" progId="Word.Document.12">
                  <p:embed/>
                </p:oleObj>
              </mc:Choice>
              <mc:Fallback>
                <p:oleObj name="Document" r:id="rId4" imgW="7301323" imgH="1981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9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Tag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93122"/>
              </p:ext>
            </p:extLst>
          </p:nvPr>
        </p:nvGraphicFramePr>
        <p:xfrm>
          <a:off x="990600" y="11136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36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7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the Show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34239"/>
              </p:ext>
            </p:extLst>
          </p:nvPr>
        </p:nvGraphicFramePr>
        <p:xfrm>
          <a:off x="914400" y="1524000"/>
          <a:ext cx="7301323" cy="44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01323" imgH="4425210" progId="Word.Document.12">
                  <p:embed/>
                </p:oleObj>
              </mc:Choice>
              <mc:Fallback>
                <p:oleObj name="Document" r:id="rId4" imgW="7301323" imgH="4425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442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4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displays a dialog box </a:t>
            </a:r>
            <a:br>
              <a:rPr lang="en-US" dirty="0"/>
            </a:br>
            <a:r>
              <a:rPr lang="en-US" dirty="0"/>
              <a:t>and gets the user 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59485"/>
              </p:ext>
            </p:extLst>
          </p:nvPr>
        </p:nvGraphicFramePr>
        <p:xfrm>
          <a:off x="914400" y="1485347"/>
          <a:ext cx="7301323" cy="400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4" imgW="7301323" imgH="4001413" progId="Word.Document.12">
                  <p:embed/>
                </p:oleObj>
              </mc:Choice>
              <mc:Fallback>
                <p:oleObj name="Document" r:id="rId4" imgW="7301323" imgH="40014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5347"/>
                        <a:ext cx="7301323" cy="4001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4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statement that checks the user response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416634"/>
              </p:ext>
            </p:extLst>
          </p:nvPr>
        </p:nvGraphicFramePr>
        <p:xfrm>
          <a:off x="990600" y="11287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a dialog box </a:t>
            </a:r>
            <a:br>
              <a:rPr lang="en-US" dirty="0"/>
            </a:br>
            <a:r>
              <a:rPr lang="en-US" dirty="0"/>
              <a:t>that cancels the Closing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35439"/>
              </p:ext>
            </p:extLst>
          </p:nvPr>
        </p:nvGraphicFramePr>
        <p:xfrm>
          <a:off x="990600" y="1524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1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that’s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1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1125" y="1143000"/>
            <a:ext cx="3648075" cy="1922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6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141185"/>
            <a:ext cx="3485715" cy="23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6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versions of the Payment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210310"/>
            <a:ext cx="3145155" cy="2980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45" y="1210310"/>
            <a:ext cx="3145155" cy="2980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742940"/>
              </p:ext>
            </p:extLst>
          </p:nvPr>
        </p:nvGraphicFramePr>
        <p:xfrm>
          <a:off x="990600" y="1066800"/>
          <a:ext cx="7301323" cy="393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3933000" progId="Word.Document.12">
                  <p:embed/>
                </p:oleObj>
              </mc:Choice>
              <mc:Fallback>
                <p:oleObj name="Document" r:id="rId4" imgW="7301323" imgH="393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93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68101"/>
              </p:ext>
            </p:extLst>
          </p:nvPr>
        </p:nvGraphicFramePr>
        <p:xfrm>
          <a:off x="990600" y="1066800"/>
          <a:ext cx="7301323" cy="416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4163082" progId="Word.Document.12">
                  <p:embed/>
                </p:oleObj>
              </mc:Choice>
              <mc:Fallback>
                <p:oleObj name="Document" r:id="rId4" imgW="7301323" imgH="4163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6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5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form with five more types of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0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2705" y="1202055"/>
            <a:ext cx="3554095" cy="3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2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83657"/>
              </p:ext>
            </p:extLst>
          </p:nvPr>
        </p:nvGraphicFramePr>
        <p:xfrm>
          <a:off x="990600" y="1066800"/>
          <a:ext cx="7301323" cy="293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2935978" progId="Word.Document.12">
                  <p:embed/>
                </p:oleObj>
              </mc:Choice>
              <mc:Fallback>
                <p:oleObj name="Document" r:id="rId4" imgW="7301323" imgH="2935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93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1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00772"/>
              </p:ext>
            </p:extLst>
          </p:nvPr>
        </p:nvGraphicFramePr>
        <p:xfrm>
          <a:off x="9906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6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19"/>
              </p:ext>
            </p:extLst>
          </p:nvPr>
        </p:nvGraphicFramePr>
        <p:xfrm>
          <a:off x="990600" y="11430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4491823" progId="Word.Document.12">
                  <p:embed/>
                </p:oleObj>
              </mc:Choice>
              <mc:Fallback>
                <p:oleObj name="Document" r:id="rId4" imgW="7301323" imgH="44918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5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6859"/>
              </p:ext>
            </p:extLst>
          </p:nvPr>
        </p:nvGraphicFramePr>
        <p:xfrm>
          <a:off x="995363" y="1155700"/>
          <a:ext cx="7243762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55700"/>
                        <a:ext cx="7243762" cy="398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0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46276"/>
              </p:ext>
            </p:extLst>
          </p:nvPr>
        </p:nvGraphicFramePr>
        <p:xfrm>
          <a:off x="990600" y="11430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3567893" progId="Word.Document.12">
                  <p:embed/>
                </p:oleObj>
              </mc:Choice>
              <mc:Fallback>
                <p:oleObj name="Document" r:id="rId4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42950"/>
              </p:ext>
            </p:extLst>
          </p:nvPr>
        </p:nvGraphicFramePr>
        <p:xfrm>
          <a:off x="990600" y="11430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4" imgW="7301323" imgH="3339251" progId="Word.Document.12">
                  <p:embed/>
                </p:oleObj>
              </mc:Choice>
              <mc:Fallback>
                <p:oleObj name="Document" r:id="rId4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16265"/>
              </p:ext>
            </p:extLst>
          </p:nvPr>
        </p:nvGraphicFramePr>
        <p:xfrm>
          <a:off x="990600" y="1143000"/>
          <a:ext cx="7300912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7301323" imgH="3339251" progId="Word.Document.12">
                  <p:embed/>
                </p:oleObj>
              </mc:Choice>
              <mc:Fallback>
                <p:oleObj name="Document" r:id="rId4" imgW="7301323" imgH="33392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0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92473"/>
              </p:ext>
            </p:extLst>
          </p:nvPr>
        </p:nvGraphicFramePr>
        <p:xfrm>
          <a:off x="9906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636057"/>
              </p:ext>
            </p:extLst>
          </p:nvPr>
        </p:nvGraphicFramePr>
        <p:xfrm>
          <a:off x="990600" y="1139825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9825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631986"/>
              </p:ext>
            </p:extLst>
          </p:nvPr>
        </p:nvGraphicFramePr>
        <p:xfrm>
          <a:off x="990600" y="11176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members of list box </a:t>
            </a:r>
            <a:br>
              <a:rPr lang="en-US" dirty="0"/>
            </a:br>
            <a:r>
              <a:rPr lang="en-US" dirty="0"/>
              <a:t>and combo box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828571"/>
              </p:ext>
            </p:extLst>
          </p:nvPr>
        </p:nvGraphicFramePr>
        <p:xfrm>
          <a:off x="914400" y="1447800"/>
          <a:ext cx="7301323" cy="364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3649628" progId="Word.Document.12">
                  <p:embed/>
                </p:oleObj>
              </mc:Choice>
              <mc:Fallback>
                <p:oleObj name="Document" r:id="rId4" imgW="7301323" imgH="3649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64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0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26957"/>
              </p:ext>
            </p:extLst>
          </p:nvPr>
        </p:nvGraphicFramePr>
        <p:xfrm>
          <a:off x="990600" y="1143000"/>
          <a:ext cx="7300912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7301323" imgH="4174244" progId="Word.Document.12">
                  <p:embed/>
                </p:oleObj>
              </mc:Choice>
              <mc:Fallback>
                <p:oleObj name="Document" r:id="rId4" imgW="7301323" imgH="4174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0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17630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7301323" imgH="4872772" progId="Word.Document.12">
                  <p:embed/>
                </p:oleObj>
              </mc:Choice>
              <mc:Fallback>
                <p:oleObj name="Document" r:id="rId4" imgW="7301323" imgH="4872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2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Payment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41457"/>
              </p:ext>
            </p:extLst>
          </p:nvPr>
        </p:nvGraphicFramePr>
        <p:xfrm>
          <a:off x="995363" y="1146175"/>
          <a:ext cx="7243762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7301323" imgH="4872772" progId="Word.Document.12">
                  <p:embed/>
                </p:oleObj>
              </mc:Choice>
              <mc:Fallback>
                <p:oleObj name="Document" r:id="rId4" imgW="7301323" imgH="4872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482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9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Exercise 10-2	Enhance the Future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8035"/>
              </p:ext>
            </p:extLst>
          </p:nvPr>
        </p:nvGraphicFramePr>
        <p:xfrm>
          <a:off x="990600" y="1524000"/>
          <a:ext cx="72898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3" imgW="7301323" imgH="3747206" progId="Word.Document.12">
                  <p:embed/>
                </p:oleObj>
              </mc:Choice>
              <mc:Fallback>
                <p:oleObj name="Document" r:id="rId3" imgW="7301323" imgH="3747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289800" cy="372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701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10-1	Convert lengths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63622"/>
              </p:ext>
            </p:extLst>
          </p:nvPr>
        </p:nvGraphicFramePr>
        <p:xfrm>
          <a:off x="990600" y="1143000"/>
          <a:ext cx="7301323" cy="328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Document" r:id="rId3" imgW="7301323" imgH="3289922" progId="Word.Document.12">
                  <p:embed/>
                </p:oleObj>
              </mc:Choice>
              <mc:Fallback>
                <p:oleObj name="Document" r:id="rId3" imgW="7301323" imgH="3289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28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347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10-2	Process lunch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42138"/>
              </p:ext>
            </p:extLst>
          </p:nvPr>
        </p:nvGraphicFramePr>
        <p:xfrm>
          <a:off x="990600" y="1143000"/>
          <a:ext cx="7301323" cy="41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4109072" progId="Word.Document.12">
                  <p:embed/>
                </p:oleObj>
              </mc:Choice>
              <mc:Fallback>
                <p:oleObj name="Document" r:id="rId3" imgW="7301323" imgH="4109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0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72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10-3	Add a second form to an Invoice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Total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54696"/>
              </p:ext>
            </p:extLst>
          </p:nvPr>
        </p:nvGraphicFramePr>
        <p:xfrm>
          <a:off x="990600" y="1524000"/>
          <a:ext cx="7301323" cy="323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3" imgW="7301323" imgH="3232672" progId="Word.Document.12">
                  <p:embed/>
                </p:oleObj>
              </mc:Choice>
              <mc:Fallback>
                <p:oleObj name="Document" r:id="rId3" imgW="7301323" imgH="3232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23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822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39513"/>
              </p:ext>
            </p:extLst>
          </p:nvPr>
        </p:nvGraphicFramePr>
        <p:xfrm>
          <a:off x="990600" y="1008980"/>
          <a:ext cx="7301323" cy="447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Document" r:id="rId3" imgW="7301323" imgH="4477420" progId="Word.Document.12">
                  <p:embed/>
                </p:oleObj>
              </mc:Choice>
              <mc:Fallback>
                <p:oleObj name="Document" r:id="rId3" imgW="7301323" imgH="44774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08980"/>
                        <a:ext cx="7301323" cy="447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141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67110"/>
              </p:ext>
            </p:extLst>
          </p:nvPr>
        </p:nvGraphicFramePr>
        <p:xfrm>
          <a:off x="990600" y="1143000"/>
          <a:ext cx="7301323" cy="35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Document" r:id="rId3" imgW="7301323" imgH="3537648" progId="Word.Document.12">
                  <p:embed/>
                </p:oleObj>
              </mc:Choice>
              <mc:Fallback>
                <p:oleObj name="Document" r:id="rId3" imgW="7301323" imgH="3537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43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2-2	Maintain student scores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1200785"/>
            <a:ext cx="1971040" cy="120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1286510"/>
            <a:ext cx="2866390" cy="244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60" y="2524760"/>
            <a:ext cx="1971040" cy="1209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33374"/>
              </p:ext>
            </p:extLst>
          </p:nvPr>
        </p:nvGraphicFramePr>
        <p:xfrm>
          <a:off x="990600" y="3733800"/>
          <a:ext cx="7301323" cy="88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Document" r:id="rId6" imgW="7301323" imgH="889003" progId="Word.Document.12">
                  <p:embed/>
                </p:oleObj>
              </mc:Choice>
              <mc:Fallback>
                <p:oleObj name="Document" r:id="rId6" imgW="7301323" imgH="88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7301323" cy="88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1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Items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49502"/>
              </p:ext>
            </p:extLst>
          </p:nvPr>
        </p:nvGraphicFramePr>
        <p:xfrm>
          <a:off x="914400" y="1066800"/>
          <a:ext cx="7301323" cy="268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2686092" progId="Word.Document.12">
                  <p:embed/>
                </p:oleObj>
              </mc:Choice>
              <mc:Fallback>
                <p:oleObj name="Document" r:id="rId4" imgW="7301323" imgH="2686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8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8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loads a combo box with months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10959"/>
              </p:ext>
            </p:extLst>
          </p:nvPr>
        </p:nvGraphicFramePr>
        <p:xfrm>
          <a:off x="9906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9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loads a combo box with years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24840"/>
              </p:ext>
            </p:extLst>
          </p:nvPr>
        </p:nvGraphicFramePr>
        <p:xfrm>
          <a:off x="990600" y="10668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clears and loads a list box</a:t>
            </a:r>
            <a:br>
              <a:rPr lang="en-US" dirty="0"/>
            </a:br>
            <a:r>
              <a:rPr lang="en-US" dirty="0"/>
              <a:t>of credit cards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346371"/>
              </p:ext>
            </p:extLst>
          </p:nvPr>
        </p:nvGraphicFramePr>
        <p:xfrm>
          <a:off x="914400" y="1447800"/>
          <a:ext cx="7301323" cy="34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3499481" progId="Word.Document.12">
                  <p:embed/>
                </p:oleObj>
              </mc:Choice>
              <mc:Fallback>
                <p:oleObj name="Document" r:id="rId4" imgW="7301323" imgH="34994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499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6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1427</Words>
  <Application>Microsoft Office PowerPoint</Application>
  <PresentationFormat>On-screen Show (4:3)</PresentationFormat>
  <Paragraphs>296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Master slides_with_titles</vt:lpstr>
      <vt:lpstr>Document</vt:lpstr>
      <vt:lpstr>Microsoft Word Document</vt:lpstr>
      <vt:lpstr>Chapter 10</vt:lpstr>
      <vt:lpstr>Objectives</vt:lpstr>
      <vt:lpstr>Objectives (cont.)</vt:lpstr>
      <vt:lpstr>A form with five more types of controls</vt:lpstr>
      <vt:lpstr>Common members of list box  and combo box controls</vt:lpstr>
      <vt:lpstr>Common properties of the Items collection</vt:lpstr>
      <vt:lpstr>Code that loads a combo box with months</vt:lpstr>
      <vt:lpstr>Code that loads a combo box with years</vt:lpstr>
      <vt:lpstr>Code that clears and loads a list box of credit cards</vt:lpstr>
      <vt:lpstr>Code that works with a combo box of names</vt:lpstr>
      <vt:lpstr>A group box that contains two radio buttons</vt:lpstr>
      <vt:lpstr>Code that sets the value of a radio button  and check box</vt:lpstr>
      <vt:lpstr>A form in Tab Order view  before and after the tab order is changed</vt:lpstr>
      <vt:lpstr>How to use Tab Order view</vt:lpstr>
      <vt:lpstr>Help for the DateTimePicker control</vt:lpstr>
      <vt:lpstr>The Add New Item dialog box</vt:lpstr>
      <vt:lpstr>How to add a new form</vt:lpstr>
      <vt:lpstr>How to add an existing form</vt:lpstr>
      <vt:lpstr>The generated code  for a new form named frmPayment</vt:lpstr>
      <vt:lpstr>The code that’s generated  for the Load event handler of the form</vt:lpstr>
      <vt:lpstr>A project that contains two forms</vt:lpstr>
      <vt:lpstr>How to change the name of a form</vt:lpstr>
      <vt:lpstr>Code that defines the main entry point  for an application</vt:lpstr>
      <vt:lpstr>The Payment form displayed as a dialog box</vt:lpstr>
      <vt:lpstr>Properties for creating custom dialog boxes</vt:lpstr>
      <vt:lpstr>Code that creates and displays  a custom dialog box</vt:lpstr>
      <vt:lpstr>An enumeration that works with dialog boxes</vt:lpstr>
      <vt:lpstr>A statement that sets the DialogResult property of a form</vt:lpstr>
      <vt:lpstr>How to use the DialogResult enumeration</vt:lpstr>
      <vt:lpstr>How to use the Tag property</vt:lpstr>
      <vt:lpstr>The syntax for the Show method  of the MessageBox class</vt:lpstr>
      <vt:lpstr>A statement that displays a dialog box  and gets the user response</vt:lpstr>
      <vt:lpstr>A statement that checks the user response</vt:lpstr>
      <vt:lpstr>The code for a dialog box  that cancels the Closing event</vt:lpstr>
      <vt:lpstr>The dialog box that’s displayed</vt:lpstr>
      <vt:lpstr>The Customer form</vt:lpstr>
      <vt:lpstr>Two versions of the Payment dialog box</vt:lpstr>
      <vt:lpstr>The property settings for the Customer form</vt:lpstr>
      <vt:lpstr>The property settings for the Payment form</vt:lpstr>
      <vt:lpstr>The property settings for the Payment form</vt:lpstr>
      <vt:lpstr>The code for the Customer form</vt:lpstr>
      <vt:lpstr>The code for the Customer form (cont.)</vt:lpstr>
      <vt:lpstr>The code for the Customer form (cont.)</vt:lpstr>
      <vt:lpstr>The code for the Customer form (cont.)</vt:lpstr>
      <vt:lpstr>The code for the Customer form (cont.)</vt:lpstr>
      <vt:lpstr>The code for the Customer form (cont.)</vt:lpstr>
      <vt:lpstr>The code for the Payment form</vt:lpstr>
      <vt:lpstr>The code for the Payment form (cont.)</vt:lpstr>
      <vt:lpstr>The code for the Payment form (cont.)</vt:lpstr>
      <vt:lpstr>The code for the Payment form (cont.)</vt:lpstr>
      <vt:lpstr>The code for the Payment form (cont.)</vt:lpstr>
      <vt:lpstr>The code for the Payment form (cont.)</vt:lpstr>
      <vt:lpstr>Exercise 10-2 Enhance the Future Value                                application</vt:lpstr>
      <vt:lpstr>Extra 10-1 Convert lengths</vt:lpstr>
      <vt:lpstr>Extra 10-2 Process lunch orders</vt:lpstr>
      <vt:lpstr>Extra 10-3 Add a second form to an Invoice                      Total application</vt:lpstr>
      <vt:lpstr>Project 2-2 Maintain student scores</vt:lpstr>
      <vt:lpstr>Project 2-2 Maintain student scores (cont.)</vt:lpstr>
      <vt:lpstr>Project 2-2 Maintain student scores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13</cp:revision>
  <cp:lastPrinted>2016-01-14T23:03:16Z</cp:lastPrinted>
  <dcterms:created xsi:type="dcterms:W3CDTF">2016-01-14T22:50:19Z</dcterms:created>
  <dcterms:modified xsi:type="dcterms:W3CDTF">2016-02-10T18:24:16Z</dcterms:modified>
</cp:coreProperties>
</file>