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5"/>
  </p:notesMasterIdLst>
  <p:handoutMasterIdLst>
    <p:handoutMasterId r:id="rId6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0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3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4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5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7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8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3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6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7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8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9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0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1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2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3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4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5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6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7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48.docx"/><Relationship Id="rId4" Type="http://schemas.openxmlformats.org/officeDocument/2006/relationships/oleObject" Target="../embeddings/oleObject48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9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0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1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2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3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66330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class: Fields and constructors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30549"/>
              </p:ext>
            </p:extLst>
          </p:nvPr>
        </p:nvGraphicFramePr>
        <p:xfrm>
          <a:off x="990600" y="1141836"/>
          <a:ext cx="7301323" cy="701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7011564" progId="Word.Document.12">
                  <p:embed/>
                </p:oleObj>
              </mc:Choice>
              <mc:Fallback>
                <p:oleObj name="Document" r:id="rId4" imgW="7301323" imgH="7011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1836"/>
                        <a:ext cx="7301323" cy="7011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1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class: The Code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429971"/>
              </p:ext>
            </p:extLst>
          </p:nvPr>
        </p:nvGraphicFramePr>
        <p:xfrm>
          <a:off x="990600" y="1143000"/>
          <a:ext cx="7300912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2876927" progId="Word.Document.12">
                  <p:embed/>
                </p:oleObj>
              </mc:Choice>
              <mc:Fallback>
                <p:oleObj name="Document" r:id="rId4" imgW="7301323" imgH="2876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0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class: The Description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543641"/>
              </p:ext>
            </p:extLst>
          </p:nvPr>
        </p:nvGraphicFramePr>
        <p:xfrm>
          <a:off x="990600" y="1143000"/>
          <a:ext cx="7300912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13400" imgH="2874670" progId="Word.Document.12">
                  <p:embed/>
                </p:oleObj>
              </mc:Choice>
              <mc:Fallback>
                <p:oleObj name="Document" r:id="rId4" imgW="7313400" imgH="2874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8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class: The Price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815367"/>
              </p:ext>
            </p:extLst>
          </p:nvPr>
        </p:nvGraphicFramePr>
        <p:xfrm>
          <a:off x="990600" y="1143000"/>
          <a:ext cx="7300912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13400" imgH="2874670" progId="Word.Document.12">
                  <p:embed/>
                </p:oleObj>
              </mc:Choice>
              <mc:Fallback>
                <p:oleObj name="Document" r:id="rId4" imgW="7313400" imgH="2874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5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467600" cy="800219"/>
          </a:xfrm>
        </p:spPr>
        <p:txBody>
          <a:bodyPr/>
          <a:lstStyle/>
          <a:p>
            <a:r>
              <a:rPr lang="en-US" dirty="0"/>
              <a:t>The Product class: The </a:t>
            </a:r>
            <a:r>
              <a:rPr lang="en-US" dirty="0" err="1"/>
              <a:t>GetDisplayText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25831"/>
              </p:ext>
            </p:extLst>
          </p:nvPr>
        </p:nvGraphicFramePr>
        <p:xfrm>
          <a:off x="990600" y="1143000"/>
          <a:ext cx="730091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13400" imgH="1724442" progId="Word.Document.12">
                  <p:embed/>
                </p:oleObj>
              </mc:Choice>
              <mc:Fallback>
                <p:oleObj name="Document" r:id="rId4" imgW="7313400" imgH="17244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72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0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Product objects that have been instantiated from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624395"/>
              </p:ext>
            </p:extLst>
          </p:nvPr>
        </p:nvGraphicFramePr>
        <p:xfrm>
          <a:off x="914400" y="1600200"/>
          <a:ext cx="744537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444690" imgH="1435223" progId="Word.Document.12">
                  <p:embed/>
                </p:oleObj>
              </mc:Choice>
              <mc:Fallback>
                <p:oleObj name="Document" r:id="rId4" imgW="7444690" imgH="143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445375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2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creates these two object instances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090649"/>
              </p:ext>
            </p:extLst>
          </p:nvPr>
        </p:nvGraphicFramePr>
        <p:xfrm>
          <a:off x="914400" y="1066800"/>
          <a:ext cx="7300912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2615159" progId="Word.Document.12">
                  <p:embed/>
                </p:oleObj>
              </mc:Choice>
              <mc:Fallback>
                <p:oleObj name="Document" r:id="rId4" imgW="7301323" imgH="2615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4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for adding a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705600" cy="46632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02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starting code for the new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205013"/>
              </p:ext>
            </p:extLst>
          </p:nvPr>
        </p:nvGraphicFramePr>
        <p:xfrm>
          <a:off x="990600" y="112328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2839120" progId="Word.Document.12">
                  <p:embed/>
                </p:oleObj>
              </mc:Choice>
              <mc:Fallback>
                <p:oleObj name="Document" r:id="rId4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328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0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Examples of field declarations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09053"/>
              </p:ext>
            </p:extLst>
          </p:nvPr>
        </p:nvGraphicFramePr>
        <p:xfrm>
          <a:off x="990600" y="1143000"/>
          <a:ext cx="73009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4" imgW="7301323" imgH="665402" progId="Word.Document.12">
                  <p:embed/>
                </p:oleObj>
              </mc:Choice>
              <mc:Fallback>
                <p:oleObj name="Document" r:id="rId4" imgW="7301323" imgH="665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68000"/>
              </p:ext>
            </p:extLst>
          </p:nvPr>
        </p:nvGraphicFramePr>
        <p:xfrm>
          <a:off x="990600" y="1015604"/>
          <a:ext cx="7301323" cy="500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5004196" progId="Word.Document.12">
                  <p:embed/>
                </p:oleObj>
              </mc:Choice>
              <mc:Fallback>
                <p:oleObj name="Document" r:id="rId4" imgW="7301323" imgH="5004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15604"/>
                        <a:ext cx="7301323" cy="5004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Product class that uses public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459046"/>
              </p:ext>
            </p:extLst>
          </p:nvPr>
        </p:nvGraphicFramePr>
        <p:xfrm>
          <a:off x="990600" y="112395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4612445" progId="Word.Document.12">
                  <p:embed/>
                </p:oleObj>
              </mc:Choice>
              <mc:Fallback>
                <p:oleObj name="Document" r:id="rId4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395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coding a public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42470"/>
              </p:ext>
            </p:extLst>
          </p:nvPr>
        </p:nvGraphicFramePr>
        <p:xfrm>
          <a:off x="914400" y="1096962"/>
          <a:ext cx="7300912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7301323" imgH="4923902" progId="Word.Document.12">
                  <p:embed/>
                </p:oleObj>
              </mc:Choice>
              <mc:Fallback>
                <p:oleObj name="Document" r:id="rId4" imgW="7301323" imgH="4923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6962"/>
                        <a:ext cx="7300912" cy="492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0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statement that sets a property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32506"/>
              </p:ext>
            </p:extLst>
          </p:nvPr>
        </p:nvGraphicFramePr>
        <p:xfrm>
          <a:off x="914400" y="1066800"/>
          <a:ext cx="73009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1084519" progId="Word.Document.12">
                  <p:embed/>
                </p:oleObj>
              </mc:Choice>
              <mc:Fallback>
                <p:oleObj name="Document" r:id="rId4" imgW="7301323" imgH="1084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7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coding a public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367064"/>
              </p:ext>
            </p:extLst>
          </p:nvPr>
        </p:nvGraphicFramePr>
        <p:xfrm>
          <a:off x="914400" y="1104758"/>
          <a:ext cx="7301323" cy="438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4381642" progId="Word.Document.12">
                  <p:embed/>
                </p:oleObj>
              </mc:Choice>
              <mc:Fallback>
                <p:oleObj name="Document" r:id="rId4" imgW="7301323" imgH="43816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4758"/>
                        <a:ext cx="7301323" cy="4381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5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Statements that call the </a:t>
            </a:r>
            <a:r>
              <a:rPr lang="en-US" dirty="0" err="1"/>
              <a:t>GetDisplayText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54094"/>
              </p:ext>
            </p:extLst>
          </p:nvPr>
        </p:nvGraphicFramePr>
        <p:xfrm>
          <a:off x="914400" y="1086143"/>
          <a:ext cx="7301323" cy="249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2495257" progId="Word.Document.12">
                  <p:embed/>
                </p:oleObj>
              </mc:Choice>
              <mc:Fallback>
                <p:oleObj name="Document" r:id="rId4" imgW="7301323" imgH="2495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6143"/>
                        <a:ext cx="7301323" cy="2495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3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constructor with no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404256"/>
              </p:ext>
            </p:extLst>
          </p:nvPr>
        </p:nvGraphicFramePr>
        <p:xfrm>
          <a:off x="914400" y="1066800"/>
          <a:ext cx="7301323" cy="2995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2995749" progId="Word.Document.12">
                  <p:embed/>
                </p:oleObj>
              </mc:Choice>
              <mc:Fallback>
                <p:oleObj name="Document" r:id="rId4" imgW="7301323" imgH="2995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95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4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constructor with one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213195"/>
              </p:ext>
            </p:extLst>
          </p:nvPr>
        </p:nvGraphicFramePr>
        <p:xfrm>
          <a:off x="914400" y="1117301"/>
          <a:ext cx="7301323" cy="337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3378499" progId="Word.Document.12">
                  <p:embed/>
                </p:oleObj>
              </mc:Choice>
              <mc:Fallback>
                <p:oleObj name="Document" r:id="rId4" imgW="7301323" imgH="3378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7301"/>
                        <a:ext cx="7301323" cy="3378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3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Default values for instance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274665"/>
              </p:ext>
            </p:extLst>
          </p:nvPr>
        </p:nvGraphicFramePr>
        <p:xfrm>
          <a:off x="990600" y="1066800"/>
          <a:ext cx="7301323" cy="23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2354831" progId="Word.Document.12">
                  <p:embed/>
                </p:oleObj>
              </mc:Choice>
              <mc:Fallback>
                <p:oleObj name="Document" r:id="rId4" imgW="7301323" imgH="2354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354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2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contains static members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906393"/>
              </p:ext>
            </p:extLst>
          </p:nvPr>
        </p:nvGraphicFramePr>
        <p:xfrm>
          <a:off x="990600" y="11096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3691756" progId="Word.Document.12">
                  <p:embed/>
                </p:oleObj>
              </mc:Choice>
              <mc:Fallback>
                <p:oleObj name="Document" r:id="rId4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96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5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contains static members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16318"/>
              </p:ext>
            </p:extLst>
          </p:nvPr>
        </p:nvGraphicFramePr>
        <p:xfrm>
          <a:off x="990600" y="1143000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13400" imgH="2606632" progId="Word.Document.12">
                  <p:embed/>
                </p:oleObj>
              </mc:Choice>
              <mc:Fallback>
                <p:oleObj name="Document" r:id="rId4" imgW="7313400" imgH="2606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3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128592"/>
              </p:ext>
            </p:extLst>
          </p:nvPr>
        </p:nvGraphicFramePr>
        <p:xfrm>
          <a:off x="990600" y="1193459"/>
          <a:ext cx="7301323" cy="360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3607141" progId="Word.Document.12">
                  <p:embed/>
                </p:oleObj>
              </mc:Choice>
              <mc:Fallback>
                <p:oleObj name="Document" r:id="rId4" imgW="7301323" imgH="3607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3459"/>
                        <a:ext cx="7301323" cy="360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0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static members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574492"/>
              </p:ext>
            </p:extLst>
          </p:nvPr>
        </p:nvGraphicFramePr>
        <p:xfrm>
          <a:off x="914400" y="1123858"/>
          <a:ext cx="7301323" cy="230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7301323" imgH="2305142" progId="Word.Document.12">
                  <p:embed/>
                </p:oleObj>
              </mc:Choice>
              <mc:Fallback>
                <p:oleObj name="Document" r:id="rId4" imgW="7301323" imgH="2305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3858"/>
                        <a:ext cx="7301323" cy="2305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9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Maintenance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834"/>
              </p:ext>
            </p:extLst>
          </p:nvPr>
        </p:nvGraphicFramePr>
        <p:xfrm>
          <a:off x="914400" y="1116012"/>
          <a:ext cx="7300912" cy="46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4676176" progId="Word.Document.12">
                  <p:embed/>
                </p:oleObj>
              </mc:Choice>
              <mc:Fallback>
                <p:oleObj name="Document" r:id="rId4" imgW="7301323" imgH="46761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6012"/>
                        <a:ext cx="7300912" cy="46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8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Tag property settings for the text boxes on the New Product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0664"/>
              </p:ext>
            </p:extLst>
          </p:nvPr>
        </p:nvGraphicFramePr>
        <p:xfrm>
          <a:off x="990600" y="1447800"/>
          <a:ext cx="7300912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1402097" progId="Word.Document.12">
                  <p:embed/>
                </p:oleObj>
              </mc:Choice>
              <mc:Fallback>
                <p:oleObj name="Document" r:id="rId4" imgW="7301323" imgH="1402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8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55472"/>
              </p:ext>
            </p:extLst>
          </p:nvPr>
        </p:nvGraphicFramePr>
        <p:xfrm>
          <a:off x="990600" y="1066800"/>
          <a:ext cx="7301323" cy="380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01323" imgH="3809498" progId="Word.Document.12">
                  <p:embed/>
                </p:oleObj>
              </mc:Choice>
              <mc:Fallback>
                <p:oleObj name="Document" r:id="rId4" imgW="7301323" imgH="3809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80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8364"/>
              </p:ext>
            </p:extLst>
          </p:nvPr>
        </p:nvGraphicFramePr>
        <p:xfrm>
          <a:off x="990600" y="1066800"/>
          <a:ext cx="7301323" cy="181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01323" imgH="1815813" progId="Word.Document.12">
                  <p:embed/>
                </p:oleObj>
              </mc:Choice>
              <mc:Fallback>
                <p:oleObj name="Document" r:id="rId4" imgW="7301323" imgH="18158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81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5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368190"/>
              </p:ext>
            </p:extLst>
          </p:nvPr>
        </p:nvGraphicFramePr>
        <p:xfrm>
          <a:off x="914400" y="1066800"/>
          <a:ext cx="7301323" cy="361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01323" imgH="3619743" progId="Word.Document.12">
                  <p:embed/>
                </p:oleObj>
              </mc:Choice>
              <mc:Fallback>
                <p:oleObj name="Document" r:id="rId4" imgW="7301323" imgH="3619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619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6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Validator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99115"/>
              </p:ext>
            </p:extLst>
          </p:nvPr>
        </p:nvGraphicFramePr>
        <p:xfrm>
          <a:off x="990600" y="1066800"/>
          <a:ext cx="7301323" cy="5136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01323" imgH="5136341" progId="Word.Document.12">
                  <p:embed/>
                </p:oleObj>
              </mc:Choice>
              <mc:Fallback>
                <p:oleObj name="Document" r:id="rId4" imgW="7301323" imgH="5136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5136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4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Product Maintenance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61919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9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Product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690305"/>
              </p:ext>
            </p:extLst>
          </p:nvPr>
        </p:nvGraphicFramePr>
        <p:xfrm>
          <a:off x="995363" y="1577975"/>
          <a:ext cx="724376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13400" imgH="4061596" progId="Word.Document.12">
                  <p:embed/>
                </p:oleObj>
              </mc:Choice>
              <mc:Fallback>
                <p:oleObj name="Document" r:id="rId4" imgW="7313400" imgH="4061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577975"/>
                        <a:ext cx="724376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3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Product Maintenance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78784"/>
              </p:ext>
            </p:extLst>
          </p:nvPr>
        </p:nvGraphicFramePr>
        <p:xfrm>
          <a:off x="990600" y="16002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9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architecture of a three-layered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5" y="1133475"/>
            <a:ext cx="448754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New Product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682842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8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New Product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51988"/>
              </p:ext>
            </p:extLst>
          </p:nvPr>
        </p:nvGraphicFramePr>
        <p:xfrm>
          <a:off x="990600" y="1143000"/>
          <a:ext cx="730091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7301323" imgH="2654766" progId="Word.Document.12">
                  <p:embed/>
                </p:oleObj>
              </mc:Choice>
              <mc:Fallback>
                <p:oleObj name="Document" r:id="rId4" imgW="7301323" imgH="265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3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Validator class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1125"/>
              </p:ext>
            </p:extLst>
          </p:nvPr>
        </p:nvGraphicFramePr>
        <p:xfrm>
          <a:off x="9906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2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Validator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447003"/>
              </p:ext>
            </p:extLst>
          </p:nvPr>
        </p:nvGraphicFramePr>
        <p:xfrm>
          <a:off x="990600" y="1143000"/>
          <a:ext cx="73009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7301323" imgH="2453129" progId="Word.Document.12">
                  <p:embed/>
                </p:oleObj>
              </mc:Choice>
              <mc:Fallback>
                <p:oleObj name="Document" r:id="rId4" imgW="7301323" imgH="2453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Validator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808095"/>
              </p:ext>
            </p:extLst>
          </p:nvPr>
        </p:nvGraphicFramePr>
        <p:xfrm>
          <a:off x="9906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5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coding </a:t>
            </a:r>
            <a:br>
              <a:rPr lang="en-US" dirty="0"/>
            </a:br>
            <a:r>
              <a:rPr lang="en-US" dirty="0"/>
              <a:t>an auto-implemented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313918"/>
              </p:ext>
            </p:extLst>
          </p:nvPr>
        </p:nvGraphicFramePr>
        <p:xfrm>
          <a:off x="914400" y="1481137"/>
          <a:ext cx="7300912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4" imgW="7301323" imgH="2634242" progId="Word.Document.12">
                  <p:embed/>
                </p:oleObj>
              </mc:Choice>
              <mc:Fallback>
                <p:oleObj name="Document" r:id="rId4" imgW="7301323" imgH="2634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81137"/>
                        <a:ext cx="7300912" cy="263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5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statement that sets the value </a:t>
            </a:r>
            <a:br>
              <a:rPr lang="en-US" dirty="0"/>
            </a:br>
            <a:r>
              <a:rPr lang="en-US" dirty="0"/>
              <a:t>of an auto-implemented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580051"/>
              </p:ext>
            </p:extLst>
          </p:nvPr>
        </p:nvGraphicFramePr>
        <p:xfrm>
          <a:off x="914400" y="1524000"/>
          <a:ext cx="730091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4" imgW="7301323" imgH="1435223" progId="Word.Document.12">
                  <p:embed/>
                </p:oleObj>
              </mc:Choice>
              <mc:Fallback>
                <p:oleObj name="Document" r:id="rId4" imgW="7301323" imgH="143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0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read-only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70143"/>
              </p:ext>
            </p:extLst>
          </p:nvPr>
        </p:nvGraphicFramePr>
        <p:xfrm>
          <a:off x="914400" y="1066800"/>
          <a:ext cx="73009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4" imgW="7301323" imgH="2553228" progId="Word.Document.12">
                  <p:embed/>
                </p:oleObj>
              </mc:Choice>
              <mc:Fallback>
                <p:oleObj name="Document" r:id="rId4" imgW="7301323" imgH="2553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6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method that returns the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115739"/>
              </p:ext>
            </p:extLst>
          </p:nvPr>
        </p:nvGraphicFramePr>
        <p:xfrm>
          <a:off x="914400" y="1524000"/>
          <a:ext cx="7300912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4" imgW="7301323" imgH="1891066" progId="Word.Document.12">
                  <p:embed/>
                </p:oleObj>
              </mc:Choice>
              <mc:Fallback>
                <p:oleObj name="Document" r:id="rId4" imgW="7301323" imgH="18910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2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that executes a single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60843"/>
              </p:ext>
            </p:extLst>
          </p:nvPr>
        </p:nvGraphicFramePr>
        <p:xfrm>
          <a:off x="914400" y="1116013"/>
          <a:ext cx="7300912" cy="26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4" imgW="7301323" imgH="2694373" progId="Word.Document.12">
                  <p:embed/>
                </p:oleObj>
              </mc:Choice>
              <mc:Fallback>
                <p:oleObj name="Document" r:id="rId4" imgW="7301323" imgH="2694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6013"/>
                        <a:ext cx="7300912" cy="269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1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members of a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3723"/>
              </p:ext>
            </p:extLst>
          </p:nvPr>
        </p:nvGraphicFramePr>
        <p:xfrm>
          <a:off x="990600" y="1143000"/>
          <a:ext cx="7301323" cy="410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4101511" progId="Word.Document.12">
                  <p:embed/>
                </p:oleObj>
              </mc:Choice>
              <mc:Fallback>
                <p:oleObj name="Document" r:id="rId4" imgW="7301323" imgH="41015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101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8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Using live code analysis </a:t>
            </a:r>
            <a:r>
              <a:rPr lang="en-US" dirty="0" smtClean="0"/>
              <a:t>to </a:t>
            </a:r>
            <a:r>
              <a:rPr lang="en-US" dirty="0"/>
              <a:t>generate a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33244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9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Using live code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generate a method stub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239000" cy="3277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3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1200329"/>
          </a:xfrm>
        </p:spPr>
        <p:txBody>
          <a:bodyPr/>
          <a:lstStyle/>
          <a:p>
            <a:r>
              <a:rPr lang="en-US" dirty="0"/>
              <a:t>The Product class in the Solution Explorer </a:t>
            </a:r>
            <a:br>
              <a:rPr lang="en-US" dirty="0"/>
            </a:br>
            <a:r>
              <a:rPr lang="en-US" dirty="0"/>
              <a:t>with references to the Price property displayed*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524000"/>
            <a:ext cx="5467350" cy="3926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71277"/>
              </p:ext>
            </p:extLst>
          </p:nvPr>
        </p:nvGraphicFramePr>
        <p:xfrm>
          <a:off x="990600" y="5410200"/>
          <a:ext cx="7301323" cy="73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5" imgW="7301323" imgH="736695" progId="Word.Document.12">
                  <p:embed/>
                </p:oleObj>
              </mc:Choice>
              <mc:Fallback>
                <p:oleObj name="Document" r:id="rId5" imgW="7301323" imgH="736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410200"/>
                        <a:ext cx="7301323" cy="73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1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diagram that shows two of the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477000" cy="4653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22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Peek Definition window </a:t>
            </a:r>
            <a:br>
              <a:rPr lang="en-US" dirty="0"/>
            </a:br>
            <a:r>
              <a:rPr lang="en-US" dirty="0"/>
              <a:t>with the code for the </a:t>
            </a:r>
            <a:r>
              <a:rPr lang="en-US" dirty="0" err="1"/>
              <a:t>GetDisplayText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0" y="1514475"/>
            <a:ext cx="6059170" cy="4352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2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595532"/>
              </p:ext>
            </p:extLst>
          </p:nvPr>
        </p:nvGraphicFramePr>
        <p:xfrm>
          <a:off x="990600" y="1136577"/>
          <a:ext cx="7301323" cy="99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4" imgW="7301323" imgH="997023" progId="Word.Document.12">
                  <p:embed/>
                </p:oleObj>
              </mc:Choice>
              <mc:Fallback>
                <p:oleObj name="Document" r:id="rId4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6577"/>
                        <a:ext cx="7301323" cy="99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8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Product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62168"/>
              </p:ext>
            </p:extLst>
          </p:nvPr>
        </p:nvGraphicFramePr>
        <p:xfrm>
          <a:off x="990600" y="11223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23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9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Product structure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489121"/>
              </p:ext>
            </p:extLst>
          </p:nvPr>
        </p:nvGraphicFramePr>
        <p:xfrm>
          <a:off x="990600" y="1219200"/>
          <a:ext cx="73009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4" imgW="7301323" imgH="1446385" progId="Word.Document.12">
                  <p:embed/>
                </p:oleObj>
              </mc:Choice>
              <mc:Fallback>
                <p:oleObj name="Document" r:id="rId4" imgW="7301323" imgH="144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2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Code that declares a variable as a structure type and assigns values 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628430"/>
              </p:ext>
            </p:extLst>
          </p:nvPr>
        </p:nvGraphicFramePr>
        <p:xfrm>
          <a:off x="990600" y="1371600"/>
          <a:ext cx="7301323" cy="237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4" imgW="7301323" imgH="2378596" progId="Word.Document.12">
                  <p:embed/>
                </p:oleObj>
              </mc:Choice>
              <mc:Fallback>
                <p:oleObj name="Document" r:id="rId4" imgW="7301323" imgH="2378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7301323" cy="237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default constructor </a:t>
            </a:r>
            <a:br>
              <a:rPr lang="en-US" dirty="0"/>
            </a:br>
            <a:r>
              <a:rPr lang="en-US" dirty="0"/>
              <a:t>to initialize the instance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639854"/>
              </p:ext>
            </p:extLst>
          </p:nvPr>
        </p:nvGraphicFramePr>
        <p:xfrm>
          <a:off x="914400" y="1524000"/>
          <a:ext cx="7301323" cy="173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4" imgW="7301323" imgH="1734798" progId="Word.Document.12">
                  <p:embed/>
                </p:oleObj>
              </mc:Choice>
              <mc:Fallback>
                <p:oleObj name="Document" r:id="rId4" imgW="7301323" imgH="1734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1734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0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members of a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659487"/>
              </p:ext>
            </p:extLst>
          </p:nvPr>
        </p:nvGraphicFramePr>
        <p:xfrm>
          <a:off x="990600" y="1066800"/>
          <a:ext cx="7301323" cy="214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2146713" progId="Word.Document.12">
                  <p:embed/>
                </p:oleObj>
              </mc:Choice>
              <mc:Fallback>
                <p:oleObj name="Document" r:id="rId4" imgW="7301323" imgH="21467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14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8981"/>
            <a:ext cx="8229600" cy="800219"/>
          </a:xfrm>
        </p:spPr>
        <p:txBody>
          <a:bodyPr/>
          <a:lstStyle/>
          <a:p>
            <a:r>
              <a:rPr lang="en-US" dirty="0"/>
              <a:t>Extra 12-1	Create and use an Inventory </a:t>
            </a:r>
            <a:r>
              <a:rPr lang="en-US" dirty="0" smtClean="0"/>
              <a:t>Item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05581"/>
              </p:ext>
            </p:extLst>
          </p:nvPr>
        </p:nvGraphicFramePr>
        <p:xfrm>
          <a:off x="985838" y="1035050"/>
          <a:ext cx="7291387" cy="513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Document" r:id="rId3" imgW="7301323" imgH="5152544" progId="Word.Document.12">
                  <p:embed/>
                </p:oleObj>
              </mc:Choice>
              <mc:Fallback>
                <p:oleObj name="Document" r:id="rId3" imgW="7301323" imgH="51525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8" y="1035050"/>
                        <a:ext cx="7291387" cy="513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8583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3-1	Create a basic 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812550"/>
              </p:ext>
            </p:extLst>
          </p:nvPr>
        </p:nvGraphicFramePr>
        <p:xfrm>
          <a:off x="990600" y="1143000"/>
          <a:ext cx="7301323" cy="45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Document" r:id="rId3" imgW="7301323" imgH="4553754" progId="Word.Document.12">
                  <p:embed/>
                </p:oleObj>
              </mc:Choice>
              <mc:Fallback>
                <p:oleObj name="Document" r:id="rId3" imgW="7301323" imgH="45537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5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663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3-2	Assign tickets with time slots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66112"/>
              </p:ext>
            </p:extLst>
          </p:nvPr>
        </p:nvGraphicFramePr>
        <p:xfrm>
          <a:off x="990600" y="1071562"/>
          <a:ext cx="72898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Document" r:id="rId3" imgW="7301323" imgH="5125179" progId="Word.Document.12">
                  <p:embed/>
                </p:oleObj>
              </mc:Choice>
              <mc:Fallback>
                <p:oleObj name="Document" r:id="rId3" imgW="7301323" imgH="5125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71562"/>
                        <a:ext cx="7289800" cy="510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16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8077200" cy="800219"/>
          </a:xfrm>
        </p:spPr>
        <p:txBody>
          <a:bodyPr/>
          <a:lstStyle/>
          <a:p>
            <a:r>
              <a:rPr lang="en-US" dirty="0"/>
              <a:t>Project 3-2	Assign tickets with time slots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663114"/>
              </p:ext>
            </p:extLst>
          </p:nvPr>
        </p:nvGraphicFramePr>
        <p:xfrm>
          <a:off x="990600" y="1117084"/>
          <a:ext cx="7301323" cy="391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Document" r:id="rId3" imgW="7301323" imgH="3912116" progId="Word.Document.12">
                  <p:embed/>
                </p:oleObj>
              </mc:Choice>
              <mc:Fallback>
                <p:oleObj name="Document" r:id="rId3" imgW="7301323" imgH="39121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7084"/>
                        <a:ext cx="7301323" cy="391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65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Types of class members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993651"/>
              </p:ext>
            </p:extLst>
          </p:nvPr>
        </p:nvGraphicFramePr>
        <p:xfrm>
          <a:off x="990600" y="1104305"/>
          <a:ext cx="7301323" cy="422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4229695" progId="Word.Document.12">
                  <p:embed/>
                </p:oleObj>
              </mc:Choice>
              <mc:Fallback>
                <p:oleObj name="Document" r:id="rId4" imgW="7301323" imgH="422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4305"/>
                        <a:ext cx="7301323" cy="422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8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Types of class members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812822"/>
              </p:ext>
            </p:extLst>
          </p:nvPr>
        </p:nvGraphicFramePr>
        <p:xfrm>
          <a:off x="990600" y="1129895"/>
          <a:ext cx="7301323" cy="275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4" imgW="7301323" imgH="2756305" progId="Word.Document.12">
                  <p:embed/>
                </p:oleObj>
              </mc:Choice>
              <mc:Fallback>
                <p:oleObj name="Document" r:id="rId4" imgW="7301323" imgH="2756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9895"/>
                        <a:ext cx="7301323" cy="275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5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Class and object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52740"/>
              </p:ext>
            </p:extLst>
          </p:nvPr>
        </p:nvGraphicFramePr>
        <p:xfrm>
          <a:off x="990600" y="1066800"/>
          <a:ext cx="7301323" cy="4854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4854049" progId="Word.Document.12">
                  <p:embed/>
                </p:oleObj>
              </mc:Choice>
              <mc:Fallback>
                <p:oleObj name="Document" r:id="rId4" imgW="7301323" imgH="48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854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0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1518</Words>
  <Application>Microsoft Office PowerPoint</Application>
  <PresentationFormat>On-screen Show (4:3)</PresentationFormat>
  <Paragraphs>315</Paragraphs>
  <Slides>63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Master slides_with_titles</vt:lpstr>
      <vt:lpstr>Document</vt:lpstr>
      <vt:lpstr>Microsoft Word Document</vt:lpstr>
      <vt:lpstr>Chapter 12</vt:lpstr>
      <vt:lpstr>Objectives</vt:lpstr>
      <vt:lpstr>Objectives (cont.)</vt:lpstr>
      <vt:lpstr>The architecture of a three-layered application</vt:lpstr>
      <vt:lpstr>The members of a Product class</vt:lpstr>
      <vt:lpstr>The members of a Product class (cont.)</vt:lpstr>
      <vt:lpstr>Types of class members</vt:lpstr>
      <vt:lpstr>Types of class members (cont.)</vt:lpstr>
      <vt:lpstr>Class and object concepts</vt:lpstr>
      <vt:lpstr>The Product class: Fields and constructors</vt:lpstr>
      <vt:lpstr>The Product class: The Code property</vt:lpstr>
      <vt:lpstr>The Product class: The Description property</vt:lpstr>
      <vt:lpstr>The Product class: The Price property</vt:lpstr>
      <vt:lpstr>The Product class: The GetDisplayText method</vt:lpstr>
      <vt:lpstr>Two Product objects that have been instantiated from the Product class</vt:lpstr>
      <vt:lpstr>Code that creates these two object instances</vt:lpstr>
      <vt:lpstr>The dialog box for adding a class</vt:lpstr>
      <vt:lpstr>The starting code for the new class</vt:lpstr>
      <vt:lpstr>Examples of field declarations</vt:lpstr>
      <vt:lpstr>A Product class that uses public fields</vt:lpstr>
      <vt:lpstr>The syntax for coding a public property</vt:lpstr>
      <vt:lpstr>A statement that sets a property value</vt:lpstr>
      <vt:lpstr>The syntax for coding a public method</vt:lpstr>
      <vt:lpstr>Statements that call the GetDisplayText method</vt:lpstr>
      <vt:lpstr>A constructor with no parameters</vt:lpstr>
      <vt:lpstr>A constructor with one parameter</vt:lpstr>
      <vt:lpstr>Default values for instance variables</vt:lpstr>
      <vt:lpstr>A class that contains static members</vt:lpstr>
      <vt:lpstr>A class that contains static members (cont.)</vt:lpstr>
      <vt:lpstr>Code that uses static members</vt:lpstr>
      <vt:lpstr>The Product Maintenance form</vt:lpstr>
      <vt:lpstr>The Tag property settings for the text boxes on the New Product form</vt:lpstr>
      <vt:lpstr>The Product class</vt:lpstr>
      <vt:lpstr>The Product class (cont.)</vt:lpstr>
      <vt:lpstr>The ProductDB class</vt:lpstr>
      <vt:lpstr>The Validator class</vt:lpstr>
      <vt:lpstr>The code for the Product Maintenance form</vt:lpstr>
      <vt:lpstr>The code for the Product Maintenance form (cont.)</vt:lpstr>
      <vt:lpstr>The code for the Product Maintenance form (cont.)</vt:lpstr>
      <vt:lpstr>The code for the New Product form</vt:lpstr>
      <vt:lpstr>The code for the New Product form (cont.)</vt:lpstr>
      <vt:lpstr>The code for the Validator class </vt:lpstr>
      <vt:lpstr>The code for the Validator class (cont.)</vt:lpstr>
      <vt:lpstr>The code for the Validator class (cont.)</vt:lpstr>
      <vt:lpstr>The syntax for coding  an auto-implemented property</vt:lpstr>
      <vt:lpstr>A statement that sets the value  of an auto-implemented property</vt:lpstr>
      <vt:lpstr>A read-only property</vt:lpstr>
      <vt:lpstr>A method that returns the value  of an expression</vt:lpstr>
      <vt:lpstr>A method that executes a single statement</vt:lpstr>
      <vt:lpstr>Using live code analysis to generate a class</vt:lpstr>
      <vt:lpstr>Using live code analysis  to generate a method stub</vt:lpstr>
      <vt:lpstr>The Product class in the Solution Explorer  with references to the Price property displayed*</vt:lpstr>
      <vt:lpstr>A class diagram that shows two of the classes</vt:lpstr>
      <vt:lpstr>A Peek Definition window  with the code for the GetDisplayText method</vt:lpstr>
      <vt:lpstr>The syntax for creating a structure</vt:lpstr>
      <vt:lpstr>A Product structure</vt:lpstr>
      <vt:lpstr>A Product structure (cont.)</vt:lpstr>
      <vt:lpstr>Code that declares a variable as a structure type and assigns values to it</vt:lpstr>
      <vt:lpstr>Code that uses the default constructor  to initialize the instance variables</vt:lpstr>
      <vt:lpstr>Extra 12-1 Create and use an Inventory Item class</vt:lpstr>
      <vt:lpstr>Project 3-1 Create a basic calculator</vt:lpstr>
      <vt:lpstr>Project 3-2 Assign tickets with time slots</vt:lpstr>
      <vt:lpstr>Project 3-2 Assign tickets with time slots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14</cp:revision>
  <cp:lastPrinted>2016-01-14T23:03:16Z</cp:lastPrinted>
  <dcterms:created xsi:type="dcterms:W3CDTF">2016-01-14T22:50:19Z</dcterms:created>
  <dcterms:modified xsi:type="dcterms:W3CDTF">2016-02-10T18:29:43Z</dcterms:modified>
</cp:coreProperties>
</file>