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6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7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8801"/>
              </p:ext>
            </p:extLst>
          </p:nvPr>
        </p:nvGraphicFramePr>
        <p:xfrm>
          <a:off x="914400" y="16764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these indexers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289118"/>
              </p:ext>
            </p:extLst>
          </p:nvPr>
        </p:nvGraphicFramePr>
        <p:xfrm>
          <a:off x="990600" y="1134735"/>
          <a:ext cx="7301323" cy="122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301323" imgH="1227465" progId="Word.Document.12">
                  <p:embed/>
                </p:oleObj>
              </mc:Choice>
              <mc:Fallback>
                <p:oleObj name="Document" r:id="rId4" imgW="7301323" imgH="1227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4735"/>
                        <a:ext cx="7301323" cy="122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0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indexer that checks the range </a:t>
            </a:r>
            <a:br>
              <a:rPr lang="en-US" dirty="0"/>
            </a:br>
            <a:r>
              <a:rPr lang="en-US" dirty="0"/>
              <a:t>and throws an argument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459372"/>
              </p:ext>
            </p:extLst>
          </p:nvPr>
        </p:nvGraphicFramePr>
        <p:xfrm>
          <a:off x="990600" y="1509713"/>
          <a:ext cx="73009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2453129" progId="Word.Document.12">
                  <p:embed/>
                </p:oleObj>
              </mc:Choice>
              <mc:Fallback>
                <p:oleObj name="Document" r:id="rId4" imgW="7301323" imgH="2453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09713"/>
                        <a:ext cx="7300912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indexer that validates data </a:t>
            </a:r>
            <a:br>
              <a:rPr lang="en-US" dirty="0"/>
            </a:br>
            <a:r>
              <a:rPr lang="en-US" dirty="0"/>
              <a:t>and throws an argument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912155"/>
              </p:ext>
            </p:extLst>
          </p:nvPr>
        </p:nvGraphicFramePr>
        <p:xfrm>
          <a:off x="990600" y="14922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922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6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argument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29797"/>
              </p:ext>
            </p:extLst>
          </p:nvPr>
        </p:nvGraphicFramePr>
        <p:xfrm>
          <a:off x="990600" y="1079268"/>
          <a:ext cx="7301323" cy="3340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01323" imgH="3340332" progId="Word.Document.12">
                  <p:embed/>
                </p:oleObj>
              </mc:Choice>
              <mc:Fallback>
                <p:oleObj name="Document" r:id="rId4" imgW="7301323" imgH="3340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79268"/>
                        <a:ext cx="7301323" cy="3340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4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if statement that validates data </a:t>
            </a:r>
            <a:br>
              <a:rPr lang="en-US" dirty="0"/>
            </a:br>
            <a:r>
              <a:rPr lang="en-US" dirty="0"/>
              <a:t>before setting a property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341894"/>
              </p:ext>
            </p:extLst>
          </p:nvPr>
        </p:nvGraphicFramePr>
        <p:xfrm>
          <a:off x="990600" y="15240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01323" imgH="697088" progId="Word.Document.12">
                  <p:embed/>
                </p:oleObj>
              </mc:Choice>
              <mc:Fallback>
                <p:oleObj name="Document" r:id="rId4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7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declaring a delegate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60392"/>
              </p:ext>
            </p:extLst>
          </p:nvPr>
        </p:nvGraphicFramePr>
        <p:xfrm>
          <a:off x="914400" y="1086445"/>
          <a:ext cx="7301323" cy="150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7301323" imgH="1504355" progId="Word.Document.12">
                  <p:embed/>
                </p:oleObj>
              </mc:Choice>
              <mc:Fallback>
                <p:oleObj name="Document" r:id="rId4" imgW="7301323" imgH="15043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6445"/>
                        <a:ext cx="7301323" cy="150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1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in a form that uses the delegate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82522"/>
              </p:ext>
            </p:extLst>
          </p:nvPr>
        </p:nvGraphicFramePr>
        <p:xfrm>
          <a:off x="990600" y="11112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12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4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in a form that uses the delegate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470353"/>
              </p:ext>
            </p:extLst>
          </p:nvPr>
        </p:nvGraphicFramePr>
        <p:xfrm>
          <a:off x="990600" y="1106487"/>
          <a:ext cx="73009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2856403" progId="Word.Document.12">
                  <p:embed/>
                </p:oleObj>
              </mc:Choice>
              <mc:Fallback>
                <p:oleObj name="Document" r:id="rId4" imgW="7301323" imgH="285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6487"/>
                        <a:ext cx="730091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7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declaring an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775836"/>
              </p:ext>
            </p:extLst>
          </p:nvPr>
        </p:nvGraphicFramePr>
        <p:xfrm>
          <a:off x="914400" y="1101725"/>
          <a:ext cx="7300912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301323" imgH="3547010" progId="Word.Document.12">
                  <p:embed/>
                </p:oleObj>
              </mc:Choice>
              <mc:Fallback>
                <p:oleObj name="Document" r:id="rId4" imgW="7301323" imgH="3547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1725"/>
                        <a:ext cx="7300912" cy="354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8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in a form that wires the event handler and handles the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601513"/>
              </p:ext>
            </p:extLst>
          </p:nvPr>
        </p:nvGraphicFramePr>
        <p:xfrm>
          <a:off x="990600" y="1524000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4" imgW="7301323" imgH="4091789" progId="Word.Document.12">
                  <p:embed/>
                </p:oleObj>
              </mc:Choice>
              <mc:Fallback>
                <p:oleObj name="Document" r:id="rId4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8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647427"/>
              </p:ext>
            </p:extLst>
          </p:nvPr>
        </p:nvGraphicFramePr>
        <p:xfrm>
          <a:off x="990600" y="1066800"/>
          <a:ext cx="7301323" cy="375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3759808" progId="Word.Document.12">
                  <p:embed/>
                </p:oleObj>
              </mc:Choice>
              <mc:Fallback>
                <p:oleObj name="Document" r:id="rId4" imgW="7301323" imgH="3759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759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create a delegate </a:t>
            </a:r>
            <a:br>
              <a:rPr lang="en-US" dirty="0"/>
            </a:br>
            <a:r>
              <a:rPr lang="en-US" dirty="0"/>
              <a:t>using an anonymous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212386"/>
              </p:ext>
            </p:extLst>
          </p:nvPr>
        </p:nvGraphicFramePr>
        <p:xfrm>
          <a:off x="914400" y="1517650"/>
          <a:ext cx="7300912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7313400" imgH="4194716" progId="Word.Document.12">
                  <p:embed/>
                </p:oleObj>
              </mc:Choice>
              <mc:Fallback>
                <p:oleObj name="Document" r:id="rId4" imgW="7313400" imgH="41947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17650"/>
                        <a:ext cx="7300912" cy="419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2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How wire an event using an anonymous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722244"/>
              </p:ext>
            </p:extLst>
          </p:nvPr>
        </p:nvGraphicFramePr>
        <p:xfrm>
          <a:off x="914400" y="1112837"/>
          <a:ext cx="7300912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4" imgW="7301323" imgH="2926256" progId="Word.Document.12">
                  <p:embed/>
                </p:oleObj>
              </mc:Choice>
              <mc:Fallback>
                <p:oleObj name="Document" r:id="rId4" imgW="7301323" imgH="29262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2837"/>
                        <a:ext cx="7300912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1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overloading unary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278670"/>
              </p:ext>
            </p:extLst>
          </p:nvPr>
        </p:nvGraphicFramePr>
        <p:xfrm>
          <a:off x="914400" y="1066800"/>
          <a:ext cx="7301323" cy="358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4" imgW="7301323" imgH="3581216" progId="Word.Document.12">
                  <p:embed/>
                </p:oleObj>
              </mc:Choice>
              <mc:Fallback>
                <p:oleObj name="Document" r:id="rId4" imgW="7301323" imgH="35812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581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6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Equals method of the Object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20901"/>
              </p:ext>
            </p:extLst>
          </p:nvPr>
        </p:nvGraphicFramePr>
        <p:xfrm>
          <a:off x="914400" y="1066800"/>
          <a:ext cx="7301323" cy="458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7301323" imgH="4580039" progId="Word.Document.12">
                  <p:embed/>
                </p:oleObj>
              </mc:Choice>
              <mc:Fallback>
                <p:oleObj name="Document" r:id="rId4" imgW="7301323" imgH="4580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58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9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Part of a </a:t>
            </a:r>
            <a:r>
              <a:rPr lang="en-US" dirty="0" err="1"/>
              <a:t>ProductList</a:t>
            </a:r>
            <a:r>
              <a:rPr lang="en-US" dirty="0"/>
              <a:t> class </a:t>
            </a:r>
            <a:br>
              <a:rPr lang="en-US" dirty="0"/>
            </a:br>
            <a:r>
              <a:rPr lang="en-US" dirty="0"/>
              <a:t>that overloads the +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021479"/>
              </p:ext>
            </p:extLst>
          </p:nvPr>
        </p:nvGraphicFramePr>
        <p:xfrm>
          <a:off x="990600" y="14478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+ operator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ProductList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642852"/>
              </p:ext>
            </p:extLst>
          </p:nvPr>
        </p:nvGraphicFramePr>
        <p:xfrm>
          <a:off x="914400" y="1507822"/>
          <a:ext cx="7301323" cy="1844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4" imgW="7301323" imgH="1844978" progId="Word.Document.12">
                  <p:embed/>
                </p:oleObj>
              </mc:Choice>
              <mc:Fallback>
                <p:oleObj name="Document" r:id="rId4" imgW="7301323" imgH="18449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07822"/>
                        <a:ext cx="7301323" cy="1844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4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an expression-bodied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37613"/>
              </p:ext>
            </p:extLst>
          </p:nvPr>
        </p:nvGraphicFramePr>
        <p:xfrm>
          <a:off x="995363" y="1125538"/>
          <a:ext cx="7243762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4" imgW="7313400" imgH="2076671" progId="Word.Document.12">
                  <p:embed/>
                </p:oleObj>
              </mc:Choice>
              <mc:Fallback>
                <p:oleObj name="Document" r:id="rId4" imgW="7313400" imgH="20766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125538"/>
                        <a:ext cx="7243762" cy="206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1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overloads the == operator </a:t>
            </a:r>
            <a:br>
              <a:rPr lang="en-US" dirty="0"/>
            </a:br>
            <a:r>
              <a:rPr lang="en-US" dirty="0"/>
              <a:t>for a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90805"/>
              </p:ext>
            </p:extLst>
          </p:nvPr>
        </p:nvGraphicFramePr>
        <p:xfrm>
          <a:off x="990600" y="1535113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4" imgW="7301323" imgH="3799416" progId="Word.Document.12">
                  <p:embed/>
                </p:oleObj>
              </mc:Choice>
              <mc:Fallback>
                <p:oleObj name="Document" r:id="rId4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35113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6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overloads the == operator </a:t>
            </a:r>
            <a:br>
              <a:rPr lang="en-US" dirty="0"/>
            </a:br>
            <a:r>
              <a:rPr lang="en-US" dirty="0"/>
              <a:t>for a Product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788747"/>
              </p:ext>
            </p:extLst>
          </p:nvPr>
        </p:nvGraphicFramePr>
        <p:xfrm>
          <a:off x="990600" y="153035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4" imgW="7301323" imgH="4490382" progId="Word.Document.12">
                  <p:embed/>
                </p:oleObj>
              </mc:Choice>
              <mc:Fallback>
                <p:oleObj name="Document" r:id="rId4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3035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6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== operator </a:t>
            </a:r>
            <a:br>
              <a:rPr lang="en-US" dirty="0"/>
            </a:br>
            <a:r>
              <a:rPr lang="en-US" dirty="0"/>
              <a:t>of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013609"/>
              </p:ext>
            </p:extLst>
          </p:nvPr>
        </p:nvGraphicFramePr>
        <p:xfrm>
          <a:off x="990600" y="1524000"/>
          <a:ext cx="73009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7301323" imgH="1043111" progId="Word.Document.12">
                  <p:embed/>
                </p:oleObj>
              </mc:Choice>
              <mc:Fallback>
                <p:oleObj name="Document" r:id="rId4" imgW="7301323" imgH="10431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8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a simple </a:t>
            </a:r>
            <a:r>
              <a:rPr lang="en-US" dirty="0" err="1"/>
              <a:t>ProductList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298006"/>
              </p:ext>
            </p:extLst>
          </p:nvPr>
        </p:nvGraphicFramePr>
        <p:xfrm>
          <a:off x="990600" y="10668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1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ProductList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35991"/>
              </p:ext>
            </p:extLst>
          </p:nvPr>
        </p:nvGraphicFramePr>
        <p:xfrm>
          <a:off x="990600" y="1143000"/>
          <a:ext cx="73009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7301323" imgH="2856403" progId="Word.Document.12">
                  <p:embed/>
                </p:oleObj>
              </mc:Choice>
              <mc:Fallback>
                <p:oleObj name="Document" r:id="rId4" imgW="7301323" imgH="285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0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ProductList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857193"/>
              </p:ext>
            </p:extLst>
          </p:nvPr>
        </p:nvGraphicFramePr>
        <p:xfrm>
          <a:off x="9906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ProductList</a:t>
            </a:r>
            <a:r>
              <a:rPr lang="en-US" dirty="0"/>
              <a:t> class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978534"/>
              </p:ext>
            </p:extLst>
          </p:nvPr>
        </p:nvGraphicFramePr>
        <p:xfrm>
          <a:off x="9906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ProductList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097156"/>
              </p:ext>
            </p:extLst>
          </p:nvPr>
        </p:nvGraphicFramePr>
        <p:xfrm>
          <a:off x="9906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1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ProductList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28880"/>
              </p:ext>
            </p:extLst>
          </p:nvPr>
        </p:nvGraphicFramePr>
        <p:xfrm>
          <a:off x="990600" y="1143000"/>
          <a:ext cx="7300912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4" imgW="7301323" imgH="2654766" progId="Word.Document.12">
                  <p:embed/>
                </p:oleObj>
              </mc:Choice>
              <mc:Fallback>
                <p:oleObj name="Document" r:id="rId4" imgW="7301323" imgH="2654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7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Product Maintenance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233304"/>
              </p:ext>
            </p:extLst>
          </p:nvPr>
        </p:nvGraphicFramePr>
        <p:xfrm>
          <a:off x="990600" y="11176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76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1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696200" cy="800219"/>
          </a:xfrm>
        </p:spPr>
        <p:txBody>
          <a:bodyPr/>
          <a:lstStyle/>
          <a:p>
            <a:r>
              <a:rPr lang="en-US" dirty="0"/>
              <a:t>The code for the Product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101267"/>
              </p:ext>
            </p:extLst>
          </p:nvPr>
        </p:nvGraphicFramePr>
        <p:xfrm>
          <a:off x="990600" y="15240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7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the Product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971611"/>
              </p:ext>
            </p:extLst>
          </p:nvPr>
        </p:nvGraphicFramePr>
        <p:xfrm>
          <a:off x="990600" y="1524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2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3-3	Direct a simple robot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62414"/>
              </p:ext>
            </p:extLst>
          </p:nvPr>
        </p:nvGraphicFramePr>
        <p:xfrm>
          <a:off x="990600" y="1071562"/>
          <a:ext cx="72898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3" imgW="7301323" imgH="5125179" progId="Word.Document.12">
                  <p:embed/>
                </p:oleObj>
              </mc:Choice>
              <mc:Fallback>
                <p:oleObj name="Document" r:id="rId3" imgW="7301323" imgH="5125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71562"/>
                        <a:ext cx="7289800" cy="510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31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code for a simple </a:t>
            </a:r>
            <a:r>
              <a:rPr lang="en-US" dirty="0" err="1"/>
              <a:t>ProductList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303709"/>
              </p:ext>
            </p:extLst>
          </p:nvPr>
        </p:nvGraphicFramePr>
        <p:xfrm>
          <a:off x="990600" y="1128713"/>
          <a:ext cx="73009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301323" imgH="2453129" progId="Word.Document.12">
                  <p:embed/>
                </p:oleObj>
              </mc:Choice>
              <mc:Fallback>
                <p:oleObj name="Document" r:id="rId4" imgW="7301323" imgH="2453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8713"/>
                        <a:ext cx="7300912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1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607561"/>
              </p:ext>
            </p:extLst>
          </p:nvPr>
        </p:nvGraphicFramePr>
        <p:xfrm>
          <a:off x="990600" y="1066800"/>
          <a:ext cx="7301323" cy="449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4499744" progId="Word.Document.12">
                  <p:embed/>
                </p:oleObj>
              </mc:Choice>
              <mc:Fallback>
                <p:oleObj name="Document" r:id="rId4" imgW="7301323" imgH="44997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499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4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ProductList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419323"/>
              </p:ext>
            </p:extLst>
          </p:nvPr>
        </p:nvGraphicFramePr>
        <p:xfrm>
          <a:off x="990600" y="1085850"/>
          <a:ext cx="727075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3733164" progId="Word.Document.12">
                  <p:embed/>
                </p:oleObj>
              </mc:Choice>
              <mc:Fallback>
                <p:oleObj name="Document" r:id="rId4" imgW="7301323" imgH="37331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85850"/>
                        <a:ext cx="7270750" cy="37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2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ProductList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14806"/>
              </p:ext>
            </p:extLst>
          </p:nvPr>
        </p:nvGraphicFramePr>
        <p:xfrm>
          <a:off x="990600" y="1118155"/>
          <a:ext cx="7301323" cy="330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301323" imgH="3301445" progId="Word.Document.12">
                  <p:embed/>
                </p:oleObj>
              </mc:Choice>
              <mc:Fallback>
                <p:oleObj name="Document" r:id="rId4" imgW="7301323" imgH="3301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8155"/>
                        <a:ext cx="7301323" cy="3301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4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indexer that uses an integer as an index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421920"/>
              </p:ext>
            </p:extLst>
          </p:nvPr>
        </p:nvGraphicFramePr>
        <p:xfrm>
          <a:off x="990600" y="1121798"/>
          <a:ext cx="7301323" cy="306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301323" imgH="3069202" progId="Word.Document.12">
                  <p:embed/>
                </p:oleObj>
              </mc:Choice>
              <mc:Fallback>
                <p:oleObj name="Document" r:id="rId4" imgW="7301323" imgH="3069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1798"/>
                        <a:ext cx="7301323" cy="3069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read-only indexer that uses a string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an index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878176"/>
              </p:ext>
            </p:extLst>
          </p:nvPr>
        </p:nvGraphicFramePr>
        <p:xfrm>
          <a:off x="914400" y="1488538"/>
          <a:ext cx="7301323" cy="361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3616862" progId="Word.Document.12">
                  <p:embed/>
                </p:oleObj>
              </mc:Choice>
              <mc:Fallback>
                <p:oleObj name="Document" r:id="rId4" imgW="7301323" imgH="3616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88538"/>
                        <a:ext cx="7301323" cy="361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0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936</Words>
  <Application>Microsoft Office PowerPoint</Application>
  <PresentationFormat>On-screen Show (4:3)</PresentationFormat>
  <Paragraphs>190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Master slides_with_titles</vt:lpstr>
      <vt:lpstr>Document</vt:lpstr>
      <vt:lpstr>Microsoft Word Document</vt:lpstr>
      <vt:lpstr>Chapter 13</vt:lpstr>
      <vt:lpstr>Objectives</vt:lpstr>
      <vt:lpstr>The code for a simple ProductList class</vt:lpstr>
      <vt:lpstr>The code for a simple ProductList class (cont.)</vt:lpstr>
      <vt:lpstr>The ProductList class</vt:lpstr>
      <vt:lpstr>The ProductList class (cont.)</vt:lpstr>
      <vt:lpstr>The ProductList class (cont.)</vt:lpstr>
      <vt:lpstr>An indexer that uses an integer as an index</vt:lpstr>
      <vt:lpstr>A read-only indexer that uses a string  as an index</vt:lpstr>
      <vt:lpstr>Code that uses these indexers</vt:lpstr>
      <vt:lpstr>An indexer that checks the range  and throws an argument exception</vt:lpstr>
      <vt:lpstr>An indexer that validates data  and throws an argument exception</vt:lpstr>
      <vt:lpstr>Three argument exceptions</vt:lpstr>
      <vt:lpstr>An if statement that validates data  before setting a property value</vt:lpstr>
      <vt:lpstr>The syntax for declaring a delegate</vt:lpstr>
      <vt:lpstr>Code in a form that uses the delegate</vt:lpstr>
      <vt:lpstr>Code in a form that uses the delegate (cont.)</vt:lpstr>
      <vt:lpstr>The syntax for declaring an event</vt:lpstr>
      <vt:lpstr>Code in a form that wires the event handler and handles the event</vt:lpstr>
      <vt:lpstr>How to create a delegate  using an anonymous method</vt:lpstr>
      <vt:lpstr>How wire an event using an anonymous method</vt:lpstr>
      <vt:lpstr>The syntax for overloading unary operators</vt:lpstr>
      <vt:lpstr>The Equals method of the Object class</vt:lpstr>
      <vt:lpstr>Part of a ProductList class  that overloads the + operator</vt:lpstr>
      <vt:lpstr>Code that uses the + operator  of the ProductList class</vt:lpstr>
      <vt:lpstr>Code that uses an expression-bodied operator</vt:lpstr>
      <vt:lpstr>Code that overloads the == operator  for a Product class</vt:lpstr>
      <vt:lpstr>Code that overloads the == operator  for a Product class (cont.)</vt:lpstr>
      <vt:lpstr>Code that uses the == operator  of the Product class</vt:lpstr>
      <vt:lpstr>The code for the ProductList class</vt:lpstr>
      <vt:lpstr>The code for the ProductList class (cont.)</vt:lpstr>
      <vt:lpstr>The code for the ProductList class (cont.)</vt:lpstr>
      <vt:lpstr>The code for the ProductList class (cont.)</vt:lpstr>
      <vt:lpstr>The code for the ProductList class (cont.)</vt:lpstr>
      <vt:lpstr>The code for the Product Maintenance form</vt:lpstr>
      <vt:lpstr>The code for the Product Maintenance form (cont.)</vt:lpstr>
      <vt:lpstr>The code for the Product Maintenance form (cont.)</vt:lpstr>
      <vt:lpstr>Project 3-3 Direct a simple robot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12</cp:revision>
  <cp:lastPrinted>2016-01-14T23:03:16Z</cp:lastPrinted>
  <dcterms:created xsi:type="dcterms:W3CDTF">2016-01-14T22:50:19Z</dcterms:created>
  <dcterms:modified xsi:type="dcterms:W3CDTF">2016-02-10T18:30:57Z</dcterms:modified>
</cp:coreProperties>
</file>