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4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5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6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7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8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9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0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1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2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3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4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5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6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37.docx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0656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subclasses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20874"/>
              </p:ext>
            </p:extLst>
          </p:nvPr>
        </p:nvGraphicFramePr>
        <p:xfrm>
          <a:off x="990600" y="1066800"/>
          <a:ext cx="7300912" cy="409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4095030" progId="Word.Document.12">
                  <p:embed/>
                </p:oleObj>
              </mc:Choice>
              <mc:Fallback>
                <p:oleObj name="Document" r:id="rId4" imgW="7301323" imgH="4095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09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7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a Book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98137"/>
              </p:ext>
            </p:extLst>
          </p:nvPr>
        </p:nvGraphicFramePr>
        <p:xfrm>
          <a:off x="9906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6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Another way to override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016136"/>
              </p:ext>
            </p:extLst>
          </p:nvPr>
        </p:nvGraphicFramePr>
        <p:xfrm>
          <a:off x="990600" y="11430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466645" progId="Word.Document.12">
                  <p:embed/>
                </p:oleObj>
              </mc:Choice>
              <mc:Fallback>
                <p:oleObj name="Document" r:id="rId4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7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versions of the </a:t>
            </a:r>
            <a:r>
              <a:rPr lang="en-US" dirty="0" err="1"/>
              <a:t>GetDisplayText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81138"/>
              </p:ext>
            </p:extLst>
          </p:nvPr>
        </p:nvGraphicFramePr>
        <p:xfrm>
          <a:off x="990600" y="1066800"/>
          <a:ext cx="7300912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3413785" progId="Word.Document.12">
                  <p:embed/>
                </p:oleObj>
              </mc:Choice>
              <mc:Fallback>
                <p:oleObj name="Document" r:id="rId4" imgW="7301323" imgH="3413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341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8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 overridden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65544"/>
              </p:ext>
            </p:extLst>
          </p:nvPr>
        </p:nvGraphicFramePr>
        <p:xfrm>
          <a:off x="995363" y="1146175"/>
          <a:ext cx="7243762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13400" imgH="2874670" progId="Word.Document.12">
                  <p:embed/>
                </p:oleObj>
              </mc:Choice>
              <mc:Fallback>
                <p:oleObj name="Document" r:id="rId4" imgW="7313400" imgH="2874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46175"/>
                        <a:ext cx="7243762" cy="284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0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0" y="1143000"/>
            <a:ext cx="5774074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versions of the New Product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4-08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3143721" cy="2503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14-08c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37430" y="1219200"/>
            <a:ext cx="3163570" cy="2513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1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92104"/>
              </p:ext>
            </p:extLst>
          </p:nvPr>
        </p:nvGraphicFramePr>
        <p:xfrm>
          <a:off x="9906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11052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4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Product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104065"/>
              </p:ext>
            </p:extLst>
          </p:nvPr>
        </p:nvGraphicFramePr>
        <p:xfrm>
          <a:off x="990600" y="1133475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3475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8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43661"/>
              </p:ext>
            </p:extLst>
          </p:nvPr>
        </p:nvGraphicFramePr>
        <p:xfrm>
          <a:off x="995363" y="1065213"/>
          <a:ext cx="7243762" cy="466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4712543" progId="Word.Document.12">
                  <p:embed/>
                </p:oleObj>
              </mc:Choice>
              <mc:Fallback>
                <p:oleObj name="Document" r:id="rId4" imgW="7301323" imgH="47125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065213"/>
                        <a:ext cx="7243762" cy="466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Book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6367"/>
              </p:ext>
            </p:extLst>
          </p:nvPr>
        </p:nvGraphicFramePr>
        <p:xfrm>
          <a:off x="990600" y="11430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1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Book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985474"/>
              </p:ext>
            </p:extLst>
          </p:nvPr>
        </p:nvGraphicFramePr>
        <p:xfrm>
          <a:off x="9906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9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Software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78165"/>
              </p:ext>
            </p:extLst>
          </p:nvPr>
        </p:nvGraphicFramePr>
        <p:xfrm>
          <a:off x="990600" y="11430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Software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787131"/>
              </p:ext>
            </p:extLst>
          </p:nvPr>
        </p:nvGraphicFramePr>
        <p:xfrm>
          <a:off x="9906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2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71192"/>
              </p:ext>
            </p:extLst>
          </p:nvPr>
        </p:nvGraphicFramePr>
        <p:xfrm>
          <a:off x="9906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7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Product Maintenance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02216"/>
              </p:ext>
            </p:extLst>
          </p:nvPr>
        </p:nvGraphicFramePr>
        <p:xfrm>
          <a:off x="9906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0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Product Maintenance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</a:t>
            </a:r>
            <a:r>
              <a:rPr lang="en-US" dirty="0"/>
              <a:t>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8455"/>
              </p:ext>
            </p:extLst>
          </p:nvPr>
        </p:nvGraphicFramePr>
        <p:xfrm>
          <a:off x="990600" y="1524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5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Product Maintenance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</a:t>
            </a:r>
            <a:r>
              <a:rPr lang="en-US" dirty="0"/>
              <a:t>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09876"/>
              </p:ext>
            </p:extLst>
          </p:nvPr>
        </p:nvGraphicFramePr>
        <p:xfrm>
          <a:off x="990600" y="15684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684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1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New Product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16162"/>
              </p:ext>
            </p:extLst>
          </p:nvPr>
        </p:nvGraphicFramePr>
        <p:xfrm>
          <a:off x="9906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2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New Product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08704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78504"/>
              </p:ext>
            </p:extLst>
          </p:nvPr>
        </p:nvGraphicFramePr>
        <p:xfrm>
          <a:off x="990600" y="1181092"/>
          <a:ext cx="7301323" cy="102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1028708" progId="Word.Document.12">
                  <p:embed/>
                </p:oleObj>
              </mc:Choice>
              <mc:Fallback>
                <p:oleObj name="Document" r:id="rId4" imgW="7301323" imgH="1028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81092"/>
                        <a:ext cx="7301323" cy="102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4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New Product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38000"/>
              </p:ext>
            </p:extLst>
          </p:nvPr>
        </p:nvGraphicFramePr>
        <p:xfrm>
          <a:off x="990600" y="11430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8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Type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615733"/>
              </p:ext>
            </p:extLst>
          </p:nvPr>
        </p:nvGraphicFramePr>
        <p:xfrm>
          <a:off x="990600" y="1066800"/>
          <a:ext cx="7301323" cy="418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4183966" progId="Word.Document.12">
                  <p:embed/>
                </p:oleObj>
              </mc:Choice>
              <mc:Fallback>
                <p:oleObj name="Document" r:id="rId4" imgW="7301323" imgH="41839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183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0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Type class </a:t>
            </a:r>
            <a:br>
              <a:rPr lang="en-US" dirty="0"/>
            </a:br>
            <a:r>
              <a:rPr lang="en-US" dirty="0"/>
              <a:t>to get information about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28162"/>
              </p:ext>
            </p:extLst>
          </p:nvPr>
        </p:nvGraphicFramePr>
        <p:xfrm>
          <a:off x="990600" y="1524000"/>
          <a:ext cx="7300912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3321608" progId="Word.Document.12">
                  <p:embed/>
                </p:oleObj>
              </mc:Choice>
              <mc:Fallback>
                <p:oleObj name="Document" r:id="rId4" imgW="7301323" imgH="33216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332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9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test an object’s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23894"/>
              </p:ext>
            </p:extLst>
          </p:nvPr>
        </p:nvGraphicFramePr>
        <p:xfrm>
          <a:off x="914400" y="1125537"/>
          <a:ext cx="7300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1084519" progId="Word.Document.12">
                  <p:embed/>
                </p:oleObj>
              </mc:Choice>
              <mc:Fallback>
                <p:oleObj name="Document" r:id="rId4" imgW="7301323" imgH="108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0091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1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methods that display product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218399"/>
              </p:ext>
            </p:extLst>
          </p:nvPr>
        </p:nvGraphicFramePr>
        <p:xfrm>
          <a:off x="990600" y="11430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7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doesn’t require casting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29536"/>
              </p:ext>
            </p:extLst>
          </p:nvPr>
        </p:nvGraphicFramePr>
        <p:xfrm>
          <a:off x="914400" y="1066800"/>
          <a:ext cx="7300912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4" imgW="7301323" imgH="2291100" progId="Word.Document.12">
                  <p:embed/>
                </p:oleObj>
              </mc:Choice>
              <mc:Fallback>
                <p:oleObj name="Document" r:id="rId4" imgW="7301323" imgH="229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throws a casting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744422"/>
              </p:ext>
            </p:extLst>
          </p:nvPr>
        </p:nvGraphicFramePr>
        <p:xfrm>
          <a:off x="914400" y="1089025"/>
          <a:ext cx="73009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7301323" imgH="2492736" progId="Word.Document.12">
                  <p:embed/>
                </p:oleObj>
              </mc:Choice>
              <mc:Fallback>
                <p:oleObj name="Document" r:id="rId4" imgW="7301323" imgH="24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9025"/>
                        <a:ext cx="7300912" cy="249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8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abstract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72706"/>
              </p:ext>
            </p:extLst>
          </p:nvPr>
        </p:nvGraphicFramePr>
        <p:xfrm>
          <a:off x="914400" y="1114245"/>
          <a:ext cx="7301323" cy="368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01323" imgH="3686355" progId="Word.Document.12">
                  <p:embed/>
                </p:oleObj>
              </mc:Choice>
              <mc:Fallback>
                <p:oleObj name="Document" r:id="rId4" imgW="7301323" imgH="36863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4245"/>
                        <a:ext cx="7301323" cy="3686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class that inherits the abstract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75404"/>
              </p:ext>
            </p:extLst>
          </p:nvPr>
        </p:nvGraphicFramePr>
        <p:xfrm>
          <a:off x="990600" y="1143000"/>
          <a:ext cx="7301323" cy="214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2148153" progId="Word.Document.12">
                  <p:embed/>
                </p:oleObj>
              </mc:Choice>
              <mc:Fallback>
                <p:oleObj name="Document" r:id="rId4" imgW="7301323" imgH="2148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14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7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class declaration for a sealed Book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857852"/>
              </p:ext>
            </p:extLst>
          </p:nvPr>
        </p:nvGraphicFramePr>
        <p:xfrm>
          <a:off x="990600" y="1143000"/>
          <a:ext cx="7301323" cy="30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306416" progId="Word.Document.12">
                  <p:embed/>
                </p:oleObj>
              </mc:Choice>
              <mc:Fallback>
                <p:oleObj name="Document" r:id="rId4" imgW="7301323" imgH="306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0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1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inheritance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594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sealed methods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128169"/>
              </p:ext>
            </p:extLst>
          </p:nvPr>
        </p:nvGraphicFramePr>
        <p:xfrm>
          <a:off x="990600" y="1066800"/>
          <a:ext cx="7300912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3334211" progId="Word.Document.12">
                  <p:embed/>
                </p:oleObj>
              </mc:Choice>
              <mc:Fallback>
                <p:oleObj name="Document" r:id="rId4" imgW="7301323" imgH="33342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9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sealed methods work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83782"/>
              </p:ext>
            </p:extLst>
          </p:nvPr>
        </p:nvGraphicFramePr>
        <p:xfrm>
          <a:off x="990600" y="1066800"/>
          <a:ext cx="730091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2019610" progId="Word.Document.12">
                  <p:embed/>
                </p:oleObj>
              </mc:Choice>
              <mc:Fallback>
                <p:oleObj name="Document" r:id="rId4" imgW="7301323" imgH="2019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0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3671"/>
            <a:ext cx="7315200" cy="1200329"/>
          </a:xfrm>
        </p:spPr>
        <p:txBody>
          <a:bodyPr/>
          <a:lstStyle/>
          <a:p>
            <a:r>
              <a:rPr lang="en-US" dirty="0"/>
              <a:t>Exercise 14-1	Create a Customer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Maintenance </a:t>
            </a:r>
            <a:r>
              <a:rPr lang="en-US" dirty="0"/>
              <a:t>application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uses </a:t>
            </a:r>
            <a:r>
              <a:rPr lang="en-US" dirty="0"/>
              <a:t>inheritance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7337"/>
            <a:ext cx="3248025" cy="1743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429000"/>
            <a:ext cx="2257425" cy="15906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8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2228850" cy="1619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7663" y="4324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88058"/>
              </p:ext>
            </p:extLst>
          </p:nvPr>
        </p:nvGraphicFramePr>
        <p:xfrm>
          <a:off x="968963" y="5105325"/>
          <a:ext cx="7301323" cy="10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6" imgW="7301323" imgH="1066875" progId="Word.Document.12">
                  <p:embed/>
                </p:oleObj>
              </mc:Choice>
              <mc:Fallback>
                <p:oleObj name="Document" r:id="rId6" imgW="7301323" imgH="106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8963" y="5105325"/>
                        <a:ext cx="7301323" cy="10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16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781"/>
            <a:ext cx="7315200" cy="800219"/>
          </a:xfrm>
        </p:spPr>
        <p:txBody>
          <a:bodyPr/>
          <a:lstStyle/>
          <a:p>
            <a:r>
              <a:rPr lang="en-US" dirty="0"/>
              <a:t>Extra 14-1	Use inheritance with the Inventory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Maintenance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5" y="1295400"/>
            <a:ext cx="4489450" cy="2002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20" y="2501265"/>
            <a:ext cx="2989580" cy="2203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166249"/>
              </p:ext>
            </p:extLst>
          </p:nvPr>
        </p:nvGraphicFramePr>
        <p:xfrm>
          <a:off x="990600" y="4609824"/>
          <a:ext cx="7301323" cy="118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5" imgW="7301323" imgH="1181376" progId="Word.Document.12">
                  <p:embed/>
                </p:oleObj>
              </mc:Choice>
              <mc:Fallback>
                <p:oleObj name="Document" r:id="rId5" imgW="7301323" imgH="1181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609824"/>
                        <a:ext cx="7301323" cy="118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02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3-4	Create a memory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4654"/>
              </p:ext>
            </p:extLst>
          </p:nvPr>
        </p:nvGraphicFramePr>
        <p:xfrm>
          <a:off x="990600" y="1143000"/>
          <a:ext cx="7301323" cy="39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3" imgW="7301323" imgH="3956765" progId="Word.Document.12">
                  <p:embed/>
                </p:oleObj>
              </mc:Choice>
              <mc:Fallback>
                <p:oleObj name="Document" r:id="rId3" imgW="7301323" imgH="39567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9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27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inheritance hierarchy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form control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14" y="1524000"/>
            <a:ext cx="4237086" cy="43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System.Object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03869"/>
              </p:ext>
            </p:extLst>
          </p:nvPr>
        </p:nvGraphicFramePr>
        <p:xfrm>
          <a:off x="990600" y="1129711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2451689" progId="Word.Document.12">
                  <p:embed/>
                </p:oleObj>
              </mc:Choice>
              <mc:Fallback>
                <p:oleObj name="Document" r:id="rId4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9711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Business classes </a:t>
            </a:r>
            <a:br>
              <a:rPr lang="en-US" dirty="0"/>
            </a:br>
            <a:r>
              <a:rPr lang="en-US" dirty="0"/>
              <a:t>for a Product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03" y="1524000"/>
            <a:ext cx="5662597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a simplified version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Product base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22438"/>
              </p:ext>
            </p:extLst>
          </p:nvPr>
        </p:nvGraphicFramePr>
        <p:xfrm>
          <a:off x="990600" y="1583804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378596" progId="Word.Document.12">
                  <p:embed/>
                </p:oleObj>
              </mc:Choice>
              <mc:Fallback>
                <p:oleObj name="Document" r:id="rId4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83804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007243"/>
              </p:ext>
            </p:extLst>
          </p:nvPr>
        </p:nvGraphicFramePr>
        <p:xfrm>
          <a:off x="990600" y="1113885"/>
          <a:ext cx="7301323" cy="36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3686715" progId="Word.Document.12">
                  <p:embed/>
                </p:oleObj>
              </mc:Choice>
              <mc:Fallback>
                <p:oleObj name="Document" r:id="rId4" imgW="7301323" imgH="368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3885"/>
                        <a:ext cx="7301323" cy="36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7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1035</Words>
  <Application>Microsoft Office PowerPoint</Application>
  <PresentationFormat>On-screen Show (4:3)</PresentationFormat>
  <Paragraphs>221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Master slides_with_titles</vt:lpstr>
      <vt:lpstr>Document</vt:lpstr>
      <vt:lpstr>Microsoft Word Document</vt:lpstr>
      <vt:lpstr>Chapter 14</vt:lpstr>
      <vt:lpstr>Objectives</vt:lpstr>
      <vt:lpstr>Objectives (cont.)</vt:lpstr>
      <vt:lpstr>How inheritance works</vt:lpstr>
      <vt:lpstr>The inheritance hierarchy  for form control classes</vt:lpstr>
      <vt:lpstr>Methods of the System.Object class</vt:lpstr>
      <vt:lpstr>Business classes  for a Product Maintenance application</vt:lpstr>
      <vt:lpstr>The code for a simplified version  of the Product base class</vt:lpstr>
      <vt:lpstr>Access modifiers</vt:lpstr>
      <vt:lpstr>The syntax for creating subclasses</vt:lpstr>
      <vt:lpstr>The code for a Book class</vt:lpstr>
      <vt:lpstr>Another way to override a method</vt:lpstr>
      <vt:lpstr>Three versions of the GetDisplayText method</vt:lpstr>
      <vt:lpstr>Code that uses the overridden methods</vt:lpstr>
      <vt:lpstr>The Product Maintenance form</vt:lpstr>
      <vt:lpstr>Two versions of the New Product form</vt:lpstr>
      <vt:lpstr>The code for the Product class</vt:lpstr>
      <vt:lpstr>The code for the Product class (cont.)</vt:lpstr>
      <vt:lpstr>The code for the Product class (cont.)</vt:lpstr>
      <vt:lpstr>The code for the Book class</vt:lpstr>
      <vt:lpstr>The code for the Book class (cont.)</vt:lpstr>
      <vt:lpstr>The code for the Software class</vt:lpstr>
      <vt:lpstr>The code for the Software class (cont.)</vt:lpstr>
      <vt:lpstr>The code for the ProductList class</vt:lpstr>
      <vt:lpstr>The code for the Product Maintenance form</vt:lpstr>
      <vt:lpstr>The code for the Product Maintenance  form (cont.)</vt:lpstr>
      <vt:lpstr>The code for the Product Maintenance  form (cont.)</vt:lpstr>
      <vt:lpstr>The code for the New Product form</vt:lpstr>
      <vt:lpstr>The code for the New Product form (cont.)</vt:lpstr>
      <vt:lpstr>The code for the New Product form (cont.)</vt:lpstr>
      <vt:lpstr>The Type class</vt:lpstr>
      <vt:lpstr>Code that uses the Type class  to get information about an object</vt:lpstr>
      <vt:lpstr>How to test an object’s type</vt:lpstr>
      <vt:lpstr>Two methods that display product information</vt:lpstr>
      <vt:lpstr>Code that doesn’t require casting</vt:lpstr>
      <vt:lpstr>Code that throws a casting exception</vt:lpstr>
      <vt:lpstr>An abstract Product class</vt:lpstr>
      <vt:lpstr>A class that inherits the abstract Product class</vt:lpstr>
      <vt:lpstr>The class declaration for a sealed Book class</vt:lpstr>
      <vt:lpstr>How sealed methods work</vt:lpstr>
      <vt:lpstr>How sealed methods work (cont.)</vt:lpstr>
      <vt:lpstr>Exercise 14-1 Create a Customer                                Maintenance application that                                uses inheritance</vt:lpstr>
      <vt:lpstr>Extra 14-1 Use inheritance with the Inventory                      Maintenance application</vt:lpstr>
      <vt:lpstr>Project 3-4 Create a memory calculator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11</cp:revision>
  <cp:lastPrinted>2016-01-14T23:03:16Z</cp:lastPrinted>
  <dcterms:created xsi:type="dcterms:W3CDTF">2016-01-14T22:50:19Z</dcterms:created>
  <dcterms:modified xsi:type="dcterms:W3CDTF">2016-02-10T18:35:45Z</dcterms:modified>
</cp:coreProperties>
</file>