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3"/>
  </p:notesMasterIdLst>
  <p:handoutMasterIdLst>
    <p:handoutMasterId r:id="rId44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41749"/>
              </p:ext>
            </p:extLst>
          </p:nvPr>
        </p:nvGraphicFramePr>
        <p:xfrm>
          <a:off x="914400" y="16764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an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131006"/>
              </p:ext>
            </p:extLst>
          </p:nvPr>
        </p:nvGraphicFramePr>
        <p:xfrm>
          <a:off x="990600" y="1111250"/>
          <a:ext cx="7453312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454871" imgH="2775388" progId="Word.Document.12">
                  <p:embed/>
                </p:oleObj>
              </mc:Choice>
              <mc:Fallback>
                <p:oleObj name="Document" r:id="rId4" imgW="7454871" imgH="2775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453312" cy="27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7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interface that defines one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23849"/>
              </p:ext>
            </p:extLst>
          </p:nvPr>
        </p:nvGraphicFramePr>
        <p:xfrm>
          <a:off x="914400" y="1136650"/>
          <a:ext cx="7300912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4198009" progId="Word.Document.12">
                  <p:embed/>
                </p:oleObj>
              </mc:Choice>
              <mc:Fallback>
                <p:oleObj name="Document" r:id="rId4" imgW="7301323" imgH="4198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6650"/>
                        <a:ext cx="7300912" cy="419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9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creating an interface </a:t>
            </a:r>
            <a:br>
              <a:rPr lang="en-US" dirty="0"/>
            </a:br>
            <a:r>
              <a:rPr lang="en-US" dirty="0"/>
              <a:t>that inherits other interfaces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43108"/>
              </p:ext>
            </p:extLst>
          </p:nvPr>
        </p:nvGraphicFramePr>
        <p:xfrm>
          <a:off x="914400" y="1493837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2926256" progId="Word.Document.12">
                  <p:embed/>
                </p:oleObj>
              </mc:Choice>
              <mc:Fallback>
                <p:oleObj name="Document" r:id="rId4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93837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2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implementing an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2638"/>
              </p:ext>
            </p:extLst>
          </p:nvPr>
        </p:nvGraphicFramePr>
        <p:xfrm>
          <a:off x="914400" y="1066800"/>
          <a:ext cx="7300912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3361215" progId="Word.Document.12">
                  <p:embed/>
                </p:oleObj>
              </mc:Choice>
              <mc:Fallback>
                <p:oleObj name="Document" r:id="rId4" imgW="7301323" imgH="33612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36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Quick Actions menu for an interface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705600" cy="2390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1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that’s generated </a:t>
            </a:r>
            <a:br>
              <a:rPr lang="en-US" dirty="0"/>
            </a:br>
            <a:r>
              <a:rPr lang="en-US" dirty="0"/>
              <a:t>when you implement the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07749"/>
              </p:ext>
            </p:extLst>
          </p:nvPr>
        </p:nvGraphicFramePr>
        <p:xfrm>
          <a:off x="914400" y="1533672"/>
          <a:ext cx="7301323" cy="288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2885928" progId="Word.Document.12">
                  <p:embed/>
                </p:oleObj>
              </mc:Choice>
              <mc:Fallback>
                <p:oleObj name="Document" r:id="rId4" imgW="7301323" imgH="28859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33672"/>
                        <a:ext cx="7301323" cy="288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cloneable</a:t>
            </a:r>
            <a:r>
              <a:rPr lang="en-US" dirty="0"/>
              <a:t>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236299"/>
              </p:ext>
            </p:extLst>
          </p:nvPr>
        </p:nvGraphicFramePr>
        <p:xfrm>
          <a:off x="990600" y="11430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4151920" progId="Word.Document.12">
                  <p:embed/>
                </p:oleObj>
              </mc:Choice>
              <mc:Fallback>
                <p:oleObj name="Document" r:id="rId4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0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5181"/>
            <a:ext cx="7315200" cy="800219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cloneable</a:t>
            </a:r>
            <a:r>
              <a:rPr lang="en-US" dirty="0"/>
              <a:t> Product </a:t>
            </a:r>
            <a:r>
              <a:rPr lang="en-US" dirty="0" smtClean="0"/>
              <a:t>class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24673"/>
              </p:ext>
            </p:extLst>
          </p:nvPr>
        </p:nvGraphicFramePr>
        <p:xfrm>
          <a:off x="990600" y="14478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1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creates and clones a Product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27280"/>
              </p:ext>
            </p:extLst>
          </p:nvPr>
        </p:nvGraphicFramePr>
        <p:xfrm>
          <a:off x="914400" y="1104900"/>
          <a:ext cx="7300912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4077387" progId="Word.Document.12">
                  <p:embed/>
                </p:oleObj>
              </mc:Choice>
              <mc:Fallback>
                <p:oleObj name="Document" r:id="rId4" imgW="7301323" imgH="4077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4900"/>
                        <a:ext cx="7300912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9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CreateList</a:t>
            </a:r>
            <a:r>
              <a:rPr lang="en-US" dirty="0"/>
              <a:t> method that uses an interface </a:t>
            </a:r>
            <a:br>
              <a:rPr lang="en-US" dirty="0"/>
            </a:br>
            <a:r>
              <a:rPr lang="en-US" dirty="0"/>
              <a:t>as a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09229"/>
              </p:ext>
            </p:extLst>
          </p:nvPr>
        </p:nvGraphicFramePr>
        <p:xfrm>
          <a:off x="914400" y="1519237"/>
          <a:ext cx="7300912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3967927" progId="Word.Document.12">
                  <p:embed/>
                </p:oleObj>
              </mc:Choice>
              <mc:Fallback>
                <p:oleObj name="Document" r:id="rId4" imgW="7301323" imgH="3967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19237"/>
                        <a:ext cx="7300912" cy="396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2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708346"/>
              </p:ext>
            </p:extLst>
          </p:nvPr>
        </p:nvGraphicFramePr>
        <p:xfrm>
          <a:off x="990600" y="1066800"/>
          <a:ext cx="7301323" cy="317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7301323" imgH="3175421" progId="Word.Document.12">
                  <p:embed/>
                </p:oleObj>
              </mc:Choice>
              <mc:Fallback>
                <p:oleObj name="Document" r:id="rId4" imgW="7301323" imgH="3175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175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these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3410"/>
              </p:ext>
            </p:extLst>
          </p:nvPr>
        </p:nvGraphicFramePr>
        <p:xfrm>
          <a:off x="914400" y="1100138"/>
          <a:ext cx="7300912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4767993" progId="Word.Document.12">
                  <p:embed/>
                </p:oleObj>
              </mc:Choice>
              <mc:Fallback>
                <p:oleObj name="Document" r:id="rId4" imgW="7301323" imgH="4767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0138"/>
                        <a:ext cx="7300912" cy="476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8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CustomList</a:t>
            </a:r>
            <a:r>
              <a:rPr lang="en-US" dirty="0"/>
              <a:t>&lt;&gt; class that uses generics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3597"/>
              </p:ext>
            </p:extLst>
          </p:nvPr>
        </p:nvGraphicFramePr>
        <p:xfrm>
          <a:off x="990600" y="11144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44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CustomList</a:t>
            </a:r>
            <a:r>
              <a:rPr lang="en-US" dirty="0"/>
              <a:t>&lt;&gt; class that uses generics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349155"/>
              </p:ext>
            </p:extLst>
          </p:nvPr>
        </p:nvGraphicFramePr>
        <p:xfrm>
          <a:off x="990600" y="11191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91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1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CustomList</a:t>
            </a:r>
            <a:r>
              <a:rPr lang="en-US" dirty="0"/>
              <a:t>&lt;&gt;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05244"/>
              </p:ext>
            </p:extLst>
          </p:nvPr>
        </p:nvGraphicFramePr>
        <p:xfrm>
          <a:off x="990600" y="11430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4382362" progId="Word.Document.12">
                  <p:embed/>
                </p:oleObj>
              </mc:Choice>
              <mc:Fallback>
                <p:oleObj name="Document" r:id="rId4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3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Output that results from the Test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Test 2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76877"/>
              </p:ext>
            </p:extLst>
          </p:nvPr>
        </p:nvGraphicFramePr>
        <p:xfrm>
          <a:off x="990600" y="15065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1618136" progId="Word.Document.12">
                  <p:embed/>
                </p:oleObj>
              </mc:Choice>
              <mc:Fallback>
                <p:oleObj name="Document" r:id="rId4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065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common generic .NET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286315"/>
              </p:ext>
            </p:extLst>
          </p:nvPr>
        </p:nvGraphicFramePr>
        <p:xfrm>
          <a:off x="990600" y="1066800"/>
          <a:ext cx="7301323" cy="81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817710" progId="Word.Document.12">
                  <p:embed/>
                </p:oleObj>
              </mc:Choice>
              <mc:Fallback>
                <p:oleObj name="Document" r:id="rId4" imgW="7301323" imgH="817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81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Common .NET interfaces for generic collections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24329"/>
              </p:ext>
            </p:extLst>
          </p:nvPr>
        </p:nvGraphicFramePr>
        <p:xfrm>
          <a:off x="990600" y="1148686"/>
          <a:ext cx="7301323" cy="433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4337714" progId="Word.Document.12">
                  <p:embed/>
                </p:oleObj>
              </mc:Choice>
              <mc:Fallback>
                <p:oleObj name="Document" r:id="rId4" imgW="7301323" imgH="43377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8686"/>
                        <a:ext cx="7301323" cy="433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6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.NET interfaces for generic collections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25379"/>
              </p:ext>
            </p:extLst>
          </p:nvPr>
        </p:nvGraphicFramePr>
        <p:xfrm>
          <a:off x="990600" y="1590286"/>
          <a:ext cx="7301323" cy="237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2372114" progId="Word.Document.12">
                  <p:embed/>
                </p:oleObj>
              </mc:Choice>
              <mc:Fallback>
                <p:oleObj name="Document" r:id="rId4" imgW="7301323" imgH="2372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90286"/>
                        <a:ext cx="7301323" cy="237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8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class that implements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IComparable</a:t>
            </a:r>
            <a:r>
              <a:rPr lang="en-US" dirty="0"/>
              <a:t>&lt;&gt;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298865"/>
              </p:ext>
            </p:extLst>
          </p:nvPr>
        </p:nvGraphicFramePr>
        <p:xfrm>
          <a:off x="990600" y="15240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3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37140"/>
              </p:ext>
            </p:extLst>
          </p:nvPr>
        </p:nvGraphicFramePr>
        <p:xfrm>
          <a:off x="990600" y="11191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91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IDisplayable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906984"/>
              </p:ext>
            </p:extLst>
          </p:nvPr>
        </p:nvGraphicFramePr>
        <p:xfrm>
          <a:off x="990600" y="11303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7301323" imgH="927170" progId="Word.Document.12">
                  <p:embed/>
                </p:oleObj>
              </mc:Choice>
              <mc:Fallback>
                <p:oleObj name="Document" r:id="rId4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03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7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Values that can be returned </a:t>
            </a:r>
            <a:br>
              <a:rPr lang="en-US" dirty="0"/>
            </a:br>
            <a:r>
              <a:rPr lang="en-US" dirty="0"/>
              <a:t>by the </a:t>
            </a:r>
            <a:r>
              <a:rPr lang="en-US" dirty="0" err="1"/>
              <a:t>CompareTo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13569"/>
              </p:ext>
            </p:extLst>
          </p:nvPr>
        </p:nvGraphicFramePr>
        <p:xfrm>
          <a:off x="990600" y="1524000"/>
          <a:ext cx="7301323" cy="187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01323" imgH="1879904" progId="Word.Document.12">
                  <p:embed/>
                </p:oleObj>
              </mc:Choice>
              <mc:Fallback>
                <p:oleObj name="Document" r:id="rId4" imgW="7301323" imgH="18799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879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3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uses constraints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310837"/>
              </p:ext>
            </p:extLst>
          </p:nvPr>
        </p:nvGraphicFramePr>
        <p:xfrm>
          <a:off x="990600" y="1152525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4029858" progId="Word.Document.12">
                  <p:embed/>
                </p:oleObj>
              </mc:Choice>
              <mc:Fallback>
                <p:oleObj name="Document" r:id="rId4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52525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3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uses constraints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27306"/>
              </p:ext>
            </p:extLst>
          </p:nvPr>
        </p:nvGraphicFramePr>
        <p:xfrm>
          <a:off x="990600" y="11430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01323" imgH="4029858" progId="Word.Document.12">
                  <p:embed/>
                </p:oleObj>
              </mc:Choice>
              <mc:Fallback>
                <p:oleObj name="Document" r:id="rId4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4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8001000" cy="800219"/>
          </a:xfrm>
        </p:spPr>
        <p:txBody>
          <a:bodyPr/>
          <a:lstStyle/>
          <a:p>
            <a:r>
              <a:rPr lang="en-US" dirty="0"/>
              <a:t>Keywords that can be used to define constraints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37706"/>
              </p:ext>
            </p:extLst>
          </p:nvPr>
        </p:nvGraphicFramePr>
        <p:xfrm>
          <a:off x="914400" y="1066800"/>
          <a:ext cx="7301323" cy="43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13400" imgH="4337550" progId="Word.Document.12">
                  <p:embed/>
                </p:oleObj>
              </mc:Choice>
              <mc:Fallback>
                <p:oleObj name="Document" r:id="rId4" imgW="7313400" imgH="4337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339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implements </a:t>
            </a:r>
            <a:r>
              <a:rPr lang="en-US" dirty="0" err="1"/>
              <a:t>IEnumerable</a:t>
            </a:r>
            <a:r>
              <a:rPr lang="en-US" dirty="0"/>
              <a:t>&lt;&gt;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759219"/>
              </p:ext>
            </p:extLst>
          </p:nvPr>
        </p:nvGraphicFramePr>
        <p:xfrm>
          <a:off x="990600" y="11017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01323" imgH="4842887" progId="Word.Document.12">
                  <p:embed/>
                </p:oleObj>
              </mc:Choice>
              <mc:Fallback>
                <p:oleObj name="Document" r:id="rId4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17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6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79745"/>
              </p:ext>
            </p:extLst>
          </p:nvPr>
        </p:nvGraphicFramePr>
        <p:xfrm>
          <a:off x="990600" y="11430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7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interface named </a:t>
            </a:r>
            <a:r>
              <a:rPr lang="en-US" dirty="0" err="1"/>
              <a:t>IGenericPersistable</a:t>
            </a:r>
            <a:r>
              <a:rPr lang="en-US" dirty="0"/>
              <a:t>&lt;&gt; </a:t>
            </a:r>
            <a:br>
              <a:rPr lang="en-US" dirty="0"/>
            </a:br>
            <a:r>
              <a:rPr lang="en-US" dirty="0"/>
              <a:t>that uses generics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063493"/>
              </p:ext>
            </p:extLst>
          </p:nvPr>
        </p:nvGraphicFramePr>
        <p:xfrm>
          <a:off x="990600" y="15001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001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9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A class that implements </a:t>
            </a:r>
            <a:r>
              <a:rPr lang="en-US" dirty="0" err="1"/>
              <a:t>IGenericPersistable</a:t>
            </a:r>
            <a:r>
              <a:rPr lang="en-US" dirty="0"/>
              <a:t>&lt;&gt;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335578"/>
              </p:ext>
            </p:extLst>
          </p:nvPr>
        </p:nvGraphicFramePr>
        <p:xfrm>
          <a:off x="9906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4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A class that implements </a:t>
            </a:r>
            <a:r>
              <a:rPr lang="en-US" dirty="0" err="1"/>
              <a:t>IGenericPersistable</a:t>
            </a:r>
            <a:r>
              <a:rPr lang="en-US" dirty="0"/>
              <a:t>&lt;&gt;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13976"/>
              </p:ext>
            </p:extLst>
          </p:nvPr>
        </p:nvGraphicFramePr>
        <p:xfrm>
          <a:off x="990600" y="11128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7301323" imgH="3231232" progId="Word.Document.12">
                  <p:embed/>
                </p:oleObj>
              </mc:Choice>
              <mc:Fallback>
                <p:oleObj name="Document" r:id="rId4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28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5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Exercise 15-1	Implement the </a:t>
            </a:r>
            <a:r>
              <a:rPr lang="en-US" dirty="0" err="1"/>
              <a:t>ICloneable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interface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620849"/>
              </p:ext>
            </p:extLst>
          </p:nvPr>
        </p:nvGraphicFramePr>
        <p:xfrm>
          <a:off x="990600" y="1295400"/>
          <a:ext cx="7301323" cy="455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3" imgW="7301323" imgH="4559875" progId="Word.Document.12">
                  <p:embed/>
                </p:oleObj>
              </mc:Choice>
              <mc:Fallback>
                <p:oleObj name="Document" r:id="rId3" imgW="7301323" imgH="4559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1323" cy="455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89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Product class that implements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IDisplayable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102"/>
              </p:ext>
            </p:extLst>
          </p:nvPr>
        </p:nvGraphicFramePr>
        <p:xfrm>
          <a:off x="990600" y="15240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301323" imgH="4151920" progId="Word.Document.12">
                  <p:embed/>
                </p:oleObj>
              </mc:Choice>
              <mc:Fallback>
                <p:oleObj name="Document" r:id="rId4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800219"/>
          </a:xfrm>
        </p:spPr>
        <p:txBody>
          <a:bodyPr/>
          <a:lstStyle/>
          <a:p>
            <a:r>
              <a:rPr lang="en-US" dirty="0"/>
              <a:t>Project 3-5	Maintain student scores</a:t>
            </a:r>
            <a:br>
              <a:rPr lang="en-US" dirty="0"/>
            </a:br>
            <a:r>
              <a:rPr lang="en-US" dirty="0"/>
              <a:t>(Student class)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42784"/>
              </p:ext>
            </p:extLst>
          </p:nvPr>
        </p:nvGraphicFramePr>
        <p:xfrm>
          <a:off x="990600" y="1371600"/>
          <a:ext cx="7301323" cy="471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3" imgW="7301323" imgH="4712543" progId="Word.Document.12">
                  <p:embed/>
                </p:oleObj>
              </mc:Choice>
              <mc:Fallback>
                <p:oleObj name="Document" r:id="rId3" imgW="7301323" imgH="47125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7301323" cy="4712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377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Project 3-6	Translate English to Pig Latin </a:t>
            </a:r>
            <a:br>
              <a:rPr lang="en-US" dirty="0"/>
            </a:br>
            <a:r>
              <a:rPr lang="en-US" dirty="0" smtClean="0"/>
              <a:t>                    or </a:t>
            </a:r>
            <a:r>
              <a:rPr lang="en-US" dirty="0"/>
              <a:t>Pig Greek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573340"/>
              </p:ext>
            </p:extLst>
          </p:nvPr>
        </p:nvGraphicFramePr>
        <p:xfrm>
          <a:off x="990600" y="1288400"/>
          <a:ext cx="7301323" cy="48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3" imgW="7301323" imgH="4807600" progId="Word.Document.12">
                  <p:embed/>
                </p:oleObj>
              </mc:Choice>
              <mc:Fallback>
                <p:oleObj name="Document" r:id="rId3" imgW="7301323" imgH="480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88400"/>
                        <a:ext cx="7301323" cy="48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5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IDisplayable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989286"/>
              </p:ext>
            </p:extLst>
          </p:nvPr>
        </p:nvGraphicFramePr>
        <p:xfrm>
          <a:off x="990600" y="1131887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01323" imgH="697088" progId="Word.Document.12">
                  <p:embed/>
                </p:oleObj>
              </mc:Choice>
              <mc:Fallback>
                <p:oleObj name="Document" r:id="rId4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1887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2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comparison of interfaces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abstract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74075"/>
              </p:ext>
            </p:extLst>
          </p:nvPr>
        </p:nvGraphicFramePr>
        <p:xfrm>
          <a:off x="990600" y="1524000"/>
          <a:ext cx="7301323" cy="24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301323" imgH="2422524" progId="Word.Document.12">
                  <p:embed/>
                </p:oleObj>
              </mc:Choice>
              <mc:Fallback>
                <p:oleObj name="Document" r:id="rId4" imgW="7301323" imgH="2422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4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Commonly used .NET interfaces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170316"/>
              </p:ext>
            </p:extLst>
          </p:nvPr>
        </p:nvGraphicFramePr>
        <p:xfrm>
          <a:off x="990600" y="1133044"/>
          <a:ext cx="7301323" cy="26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01323" imgH="2600756" progId="Word.Document.12">
                  <p:embed/>
                </p:oleObj>
              </mc:Choice>
              <mc:Fallback>
                <p:oleObj name="Document" r:id="rId4" imgW="7301323" imgH="2600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3044"/>
                        <a:ext cx="7301323" cy="260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5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.NET interfaces for collections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40446"/>
              </p:ext>
            </p:extLst>
          </p:nvPr>
        </p:nvGraphicFramePr>
        <p:xfrm>
          <a:off x="990600" y="1143000"/>
          <a:ext cx="7301323" cy="378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3780692" progId="Word.Document.12">
                  <p:embed/>
                </p:oleObj>
              </mc:Choice>
              <mc:Fallback>
                <p:oleObj name="Document" r:id="rId4" imgW="7301323" imgH="37806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780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6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Common .NET interfaces for collections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7612"/>
              </p:ext>
            </p:extLst>
          </p:nvPr>
        </p:nvGraphicFramePr>
        <p:xfrm>
          <a:off x="990600" y="1107605"/>
          <a:ext cx="7301323" cy="194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7301323" imgH="1940395" progId="Word.Document.12">
                  <p:embed/>
                </p:oleObj>
              </mc:Choice>
              <mc:Fallback>
                <p:oleObj name="Document" r:id="rId4" imgW="7301323" imgH="19403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7605"/>
                        <a:ext cx="7301323" cy="194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4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975</Words>
  <Application>Microsoft Office PowerPoint</Application>
  <PresentationFormat>On-screen Show (4:3)</PresentationFormat>
  <Paragraphs>205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Master slides_with_titles</vt:lpstr>
      <vt:lpstr>Document</vt:lpstr>
      <vt:lpstr>Microsoft Word Document</vt:lpstr>
      <vt:lpstr>Chapter 15</vt:lpstr>
      <vt:lpstr>Objectives</vt:lpstr>
      <vt:lpstr>The IDisplayable interface</vt:lpstr>
      <vt:lpstr>A Product class that implements  the IDisplayable interface</vt:lpstr>
      <vt:lpstr>Code that uses the IDisplayable interface</vt:lpstr>
      <vt:lpstr>A comparison of interfaces  and abstract classes</vt:lpstr>
      <vt:lpstr>Commonly used .NET interfaces </vt:lpstr>
      <vt:lpstr>Common .NET interfaces for collections</vt:lpstr>
      <vt:lpstr>Common .NET interfaces for collections (cont.)</vt:lpstr>
      <vt:lpstr>The syntax for creating an interface</vt:lpstr>
      <vt:lpstr>An interface that defines one method</vt:lpstr>
      <vt:lpstr>The syntax for creating an interface  that inherits other interfaces</vt:lpstr>
      <vt:lpstr>The syntax for implementing an interface</vt:lpstr>
      <vt:lpstr>The Quick Actions menu for an interface name</vt:lpstr>
      <vt:lpstr>The code that’s generated  when you implement the interface</vt:lpstr>
      <vt:lpstr>The code for the cloneable Product class</vt:lpstr>
      <vt:lpstr>The code for the cloneable Product class (cont.)</vt:lpstr>
      <vt:lpstr>Code that creates and clones a Product object</vt:lpstr>
      <vt:lpstr>A CreateList method that uses an interface  as a parameter</vt:lpstr>
      <vt:lpstr>Code that uses these methods</vt:lpstr>
      <vt:lpstr>A CustomList&lt;&gt; class that uses generics</vt:lpstr>
      <vt:lpstr>A CustomList&lt;&gt; class that uses generics (cont.)</vt:lpstr>
      <vt:lpstr>Code that uses the CustomList&lt;&gt; class</vt:lpstr>
      <vt:lpstr>Output that results from the Test 1  and Test 2 code</vt:lpstr>
      <vt:lpstr>A common generic .NET interface</vt:lpstr>
      <vt:lpstr>Common .NET interfaces for generic collections</vt:lpstr>
      <vt:lpstr>Common .NET interfaces for generic collections (cont.)</vt:lpstr>
      <vt:lpstr>A class that implements  the IComparable&lt;&gt; interface</vt:lpstr>
      <vt:lpstr>Code that uses the class</vt:lpstr>
      <vt:lpstr>Values that can be returned  by the CompareTo method</vt:lpstr>
      <vt:lpstr>A class that uses constraints</vt:lpstr>
      <vt:lpstr>A class that uses constraints (cont.)</vt:lpstr>
      <vt:lpstr>Keywords that can be used to define constraints</vt:lpstr>
      <vt:lpstr>A class that implements IEnumerable&lt;&gt;</vt:lpstr>
      <vt:lpstr>Code that uses the class</vt:lpstr>
      <vt:lpstr>An interface named IGenericPersistable&lt;&gt;  that uses generics</vt:lpstr>
      <vt:lpstr>A class that implements IGenericPersistable&lt;&gt;</vt:lpstr>
      <vt:lpstr>A class that implements IGenericPersistable&lt;&gt;</vt:lpstr>
      <vt:lpstr>Exercise 15-1 Implement the ICloneable                                interface</vt:lpstr>
      <vt:lpstr>Project 3-5 Maintain student scores (Student class)</vt:lpstr>
      <vt:lpstr>Project 3-6 Translate English to Pig Latin                      or Pig Greek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16</cp:revision>
  <cp:lastPrinted>2016-01-14T23:03:16Z</cp:lastPrinted>
  <dcterms:created xsi:type="dcterms:W3CDTF">2016-01-14T22:50:19Z</dcterms:created>
  <dcterms:modified xsi:type="dcterms:W3CDTF">2016-02-10T18:38:44Z</dcterms:modified>
</cp:coreProperties>
</file>