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1"/>
  </p:notesMasterIdLst>
  <p:handoutMasterIdLst>
    <p:handoutMasterId r:id="rId42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100" d="100"/>
          <a:sy n="100" d="100"/>
        </p:scale>
        <p:origin x="15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1/29/2016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2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7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4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17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165559"/>
              </p:ext>
            </p:extLst>
          </p:nvPr>
        </p:nvGraphicFramePr>
        <p:xfrm>
          <a:off x="914400" y="16764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3" imgW="7301323" imgH="2484455" progId="Word.Document.12">
                  <p:embed/>
                </p:oleObj>
              </mc:Choice>
              <mc:Fallback>
                <p:oleObj name="Document" r:id="rId3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SQL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843780"/>
              </p:ext>
            </p:extLst>
          </p:nvPr>
        </p:nvGraphicFramePr>
        <p:xfrm>
          <a:off x="990600" y="1143000"/>
          <a:ext cx="7301323" cy="194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Document" r:id="rId3" imgW="7301323" imgH="1941836" progId="Word.Document.12">
                  <p:embed/>
                </p:oleObj>
              </mc:Choice>
              <mc:Fallback>
                <p:oleObj name="Document" r:id="rId3" imgW="7301323" imgH="1941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1941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20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Client/server versus file-handling systems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094269"/>
              </p:ext>
            </p:extLst>
          </p:nvPr>
        </p:nvGraphicFramePr>
        <p:xfrm>
          <a:off x="990600" y="1143000"/>
          <a:ext cx="7301323" cy="194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Document" r:id="rId3" imgW="7301323" imgH="1941836" progId="Word.Document.12">
                  <p:embed/>
                </p:oleObj>
              </mc:Choice>
              <mc:Fallback>
                <p:oleObj name="Document" r:id="rId3" imgW="7301323" imgH="1941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1941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142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Products table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MMABooks</a:t>
            </a:r>
            <a:r>
              <a:rPr lang="en-US" dirty="0"/>
              <a:t> database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50" y="1581150"/>
            <a:ext cx="6188726" cy="3295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754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a table is organized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522171"/>
              </p:ext>
            </p:extLst>
          </p:nvPr>
        </p:nvGraphicFramePr>
        <p:xfrm>
          <a:off x="990600" y="1134827"/>
          <a:ext cx="7301323" cy="4656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Document" r:id="rId3" imgW="7301323" imgH="4656373" progId="Word.Document.12">
                  <p:embed/>
                </p:oleObj>
              </mc:Choice>
              <mc:Fallback>
                <p:oleObj name="Document" r:id="rId3" imgW="7301323" imgH="46563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34827"/>
                        <a:ext cx="7301323" cy="46563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14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Two related tables: Invoices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/>
              <a:t>InvoiceLineItems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0199"/>
            <a:ext cx="6858000" cy="15596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50" y="3528480"/>
            <a:ext cx="4941850" cy="22627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22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the tables in a database are </a:t>
            </a:r>
            <a:r>
              <a:rPr lang="en-US" dirty="0" smtClean="0"/>
              <a:t>related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80290"/>
              </p:ext>
            </p:extLst>
          </p:nvPr>
        </p:nvGraphicFramePr>
        <p:xfrm>
          <a:off x="990600" y="1143000"/>
          <a:ext cx="7301323" cy="4467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Document" r:id="rId3" imgW="7301323" imgH="4467698" progId="Word.Document.12">
                  <p:embed/>
                </p:oleObj>
              </mc:Choice>
              <mc:Fallback>
                <p:oleObj name="Document" r:id="rId3" imgW="7301323" imgH="44676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44676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68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Server Explorer design view window </a:t>
            </a:r>
            <a:br>
              <a:rPr lang="en-US" dirty="0"/>
            </a:br>
            <a:r>
              <a:rPr lang="en-US" dirty="0"/>
              <a:t>for the Invoices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15" y="1600200"/>
            <a:ext cx="6839585" cy="19335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710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SQL Server data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510226"/>
              </p:ext>
            </p:extLst>
          </p:nvPr>
        </p:nvGraphicFramePr>
        <p:xfrm>
          <a:off x="990600" y="1104105"/>
          <a:ext cx="7301323" cy="2705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Document" r:id="rId3" imgW="7301323" imgH="2705895" progId="Word.Document.12">
                  <p:embed/>
                </p:oleObj>
              </mc:Choice>
              <mc:Fallback>
                <p:oleObj name="Document" r:id="rId3" imgW="7301323" imgH="27058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04105"/>
                        <a:ext cx="7301323" cy="2705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84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tables that make up the </a:t>
            </a:r>
            <a:r>
              <a:rPr lang="en-US" dirty="0" err="1"/>
              <a:t>MMABooks</a:t>
            </a:r>
            <a:r>
              <a:rPr lang="en-US" dirty="0"/>
              <a:t> database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7-06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82395" y="1495425"/>
            <a:ext cx="3799205" cy="4295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362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Simplified syntax of the Select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331663"/>
              </p:ext>
            </p:extLst>
          </p:nvPr>
        </p:nvGraphicFramePr>
        <p:xfrm>
          <a:off x="990600" y="1143000"/>
          <a:ext cx="730091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Document" r:id="rId3" imgW="7301323" imgH="977939" progId="Word.Document.12">
                  <p:embed/>
                </p:oleObj>
              </mc:Choice>
              <mc:Fallback>
                <p:oleObj name="Document" r:id="rId3" imgW="7301323" imgH="9779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880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571972"/>
              </p:ext>
            </p:extLst>
          </p:nvPr>
        </p:nvGraphicFramePr>
        <p:xfrm>
          <a:off x="990600" y="1066800"/>
          <a:ext cx="7301323" cy="4305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3" imgW="7301323" imgH="4305668" progId="Word.Document.12">
                  <p:embed/>
                </p:oleObj>
              </mc:Choice>
              <mc:Fallback>
                <p:oleObj name="Document" r:id="rId3" imgW="7301323" imgH="43056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4305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9871"/>
            <a:ext cx="7315200" cy="1200329"/>
          </a:xfrm>
        </p:spPr>
        <p:txBody>
          <a:bodyPr/>
          <a:lstStyle/>
          <a:p>
            <a:r>
              <a:rPr lang="en-US" dirty="0"/>
              <a:t>A Select statement that </a:t>
            </a:r>
            <a:r>
              <a:rPr lang="en-US"/>
              <a:t>retrieves </a:t>
            </a:r>
            <a:r>
              <a:rPr lang="en-US" smtClean="0"/>
              <a:t>and </a:t>
            </a:r>
            <a:r>
              <a:rPr lang="en-US" dirty="0"/>
              <a:t>sorts selected columns and rows </a:t>
            </a:r>
            <a:br>
              <a:rPr lang="en-US" dirty="0"/>
            </a:br>
            <a:r>
              <a:rPr lang="en-US" dirty="0"/>
              <a:t>from the Customers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019169"/>
              </p:ext>
            </p:extLst>
          </p:nvPr>
        </p:nvGraphicFramePr>
        <p:xfrm>
          <a:off x="914400" y="1676400"/>
          <a:ext cx="7301323" cy="4129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Document" r:id="rId3" imgW="7301323" imgH="4129596" progId="Word.Document.12">
                  <p:embed/>
                </p:oleObj>
              </mc:Choice>
              <mc:Fallback>
                <p:oleObj name="Document" r:id="rId3" imgW="7301323" imgH="41295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7301323" cy="4129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11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query a single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972491"/>
              </p:ext>
            </p:extLst>
          </p:nvPr>
        </p:nvGraphicFramePr>
        <p:xfrm>
          <a:off x="990600" y="1127125"/>
          <a:ext cx="7300912" cy="435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Document" r:id="rId3" imgW="7301323" imgH="4360038" progId="Word.Document.12">
                  <p:embed/>
                </p:oleObj>
              </mc:Choice>
              <mc:Fallback>
                <p:oleObj name="Document" r:id="rId3" imgW="7301323" imgH="4360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27125"/>
                        <a:ext cx="7300912" cy="435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060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syntax of the Select statement </a:t>
            </a:r>
            <a:br>
              <a:rPr lang="en-US" dirty="0"/>
            </a:br>
            <a:r>
              <a:rPr lang="en-US" dirty="0"/>
              <a:t>for joining two tables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432236"/>
              </p:ext>
            </p:extLst>
          </p:nvPr>
        </p:nvGraphicFramePr>
        <p:xfrm>
          <a:off x="990600" y="1524000"/>
          <a:ext cx="7301323" cy="1457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Document" r:id="rId3" imgW="7301323" imgH="1457547" progId="Word.Document.12">
                  <p:embed/>
                </p:oleObj>
              </mc:Choice>
              <mc:Fallback>
                <p:oleObj name="Document" r:id="rId3" imgW="7301323" imgH="14575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1457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639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1200329"/>
          </a:xfrm>
        </p:spPr>
        <p:txBody>
          <a:bodyPr/>
          <a:lstStyle/>
          <a:p>
            <a:r>
              <a:rPr lang="en-US" dirty="0"/>
              <a:t>A Select statement that joins data </a:t>
            </a:r>
            <a:br>
              <a:rPr lang="en-US" dirty="0"/>
            </a:br>
            <a:r>
              <a:rPr lang="en-US" dirty="0"/>
              <a:t>from the </a:t>
            </a:r>
            <a:r>
              <a:rPr lang="en-US" dirty="0" err="1"/>
              <a:t>InvoiceLineItems</a:t>
            </a:r>
            <a:r>
              <a:rPr lang="en-US" dirty="0"/>
              <a:t> and Products tables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505227"/>
              </p:ext>
            </p:extLst>
          </p:nvPr>
        </p:nvGraphicFramePr>
        <p:xfrm>
          <a:off x="914400" y="1676400"/>
          <a:ext cx="7301323" cy="4253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Document" r:id="rId3" imgW="7301323" imgH="4253459" progId="Word.Document.12">
                  <p:embed/>
                </p:oleObj>
              </mc:Choice>
              <mc:Fallback>
                <p:oleObj name="Document" r:id="rId3" imgW="7301323" imgH="42534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7301323" cy="4253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06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join data from two or more tables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438520"/>
              </p:ext>
            </p:extLst>
          </p:nvPr>
        </p:nvGraphicFramePr>
        <p:xfrm>
          <a:off x="990600" y="1143000"/>
          <a:ext cx="7301323" cy="135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Document" r:id="rId3" imgW="7301323" imgH="1357449" progId="Word.Document.12">
                  <p:embed/>
                </p:oleObj>
              </mc:Choice>
              <mc:Fallback>
                <p:oleObj name="Document" r:id="rId3" imgW="7301323" imgH="13574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1357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265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syntax of the Insert statement </a:t>
            </a:r>
            <a:br>
              <a:rPr lang="en-US" dirty="0"/>
            </a:br>
            <a:r>
              <a:rPr lang="en-US" dirty="0"/>
              <a:t>for adding a single row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203567"/>
              </p:ext>
            </p:extLst>
          </p:nvPr>
        </p:nvGraphicFramePr>
        <p:xfrm>
          <a:off x="914400" y="1481137"/>
          <a:ext cx="7300912" cy="217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Document" r:id="rId3" imgW="7301323" imgH="2176959" progId="Word.Document.12">
                  <p:embed/>
                </p:oleObj>
              </mc:Choice>
              <mc:Fallback>
                <p:oleObj name="Document" r:id="rId3" imgW="7301323" imgH="21769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81137"/>
                        <a:ext cx="7300912" cy="2176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269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of the Update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328407"/>
              </p:ext>
            </p:extLst>
          </p:nvPr>
        </p:nvGraphicFramePr>
        <p:xfrm>
          <a:off x="914400" y="1143000"/>
          <a:ext cx="7300912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Document" r:id="rId3" imgW="7301323" imgH="2407041" progId="Word.Document.12">
                  <p:embed/>
                </p:oleObj>
              </mc:Choice>
              <mc:Fallback>
                <p:oleObj name="Document" r:id="rId3" imgW="7301323" imgH="24070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40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103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of the Delete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291152"/>
              </p:ext>
            </p:extLst>
          </p:nvPr>
        </p:nvGraphicFramePr>
        <p:xfrm>
          <a:off x="914400" y="1066800"/>
          <a:ext cx="7300912" cy="159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Document" r:id="rId3" imgW="7301323" imgH="1595812" progId="Word.Document.12">
                  <p:embed/>
                </p:oleObj>
              </mc:Choice>
              <mc:Fallback>
                <p:oleObj name="Document" r:id="rId3" imgW="7301323" imgH="15958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159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61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.NET data provider core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476321"/>
              </p:ext>
            </p:extLst>
          </p:nvPr>
        </p:nvGraphicFramePr>
        <p:xfrm>
          <a:off x="990600" y="1066800"/>
          <a:ext cx="7301323" cy="2832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Document" r:id="rId3" imgW="7301323" imgH="2832639" progId="Word.Document.12">
                  <p:embed/>
                </p:oleObj>
              </mc:Choice>
              <mc:Fallback>
                <p:oleObj name="Document" r:id="rId3" imgW="7301323" imgH="28326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2832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146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Data providers included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the .NET Framework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781278"/>
              </p:ext>
            </p:extLst>
          </p:nvPr>
        </p:nvGraphicFramePr>
        <p:xfrm>
          <a:off x="990600" y="1524000"/>
          <a:ext cx="7301323" cy="2190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Document" r:id="rId3" imgW="7301323" imgH="2190281" progId="Word.Document.12">
                  <p:embed/>
                </p:oleObj>
              </mc:Choice>
              <mc:Fallback>
                <p:oleObj name="Document" r:id="rId3" imgW="7301323" imgH="21902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2190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36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431003"/>
              </p:ext>
            </p:extLst>
          </p:nvPr>
        </p:nvGraphicFramePr>
        <p:xfrm>
          <a:off x="990600" y="1206522"/>
          <a:ext cx="7301323" cy="1079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" r:id="rId3" imgW="7301323" imgH="1079478" progId="Word.Document.12">
                  <p:embed/>
                </p:oleObj>
              </mc:Choice>
              <mc:Fallback>
                <p:oleObj name="Document" r:id="rId3" imgW="7301323" imgH="10794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06522"/>
                        <a:ext cx="7301323" cy="10794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490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Class names for the data providers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579429"/>
              </p:ext>
            </p:extLst>
          </p:nvPr>
        </p:nvGraphicFramePr>
        <p:xfrm>
          <a:off x="914400" y="1066800"/>
          <a:ext cx="7301323" cy="286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Document" r:id="rId3" imgW="7301323" imgH="2864325" progId="Word.Document.12">
                  <p:embed/>
                </p:oleObj>
              </mc:Choice>
              <mc:Fallback>
                <p:oleObj name="Document" r:id="rId3" imgW="7301323" imgH="28643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86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979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Basic ADO.NET components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59" y="1219200"/>
            <a:ext cx="659310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Two users who are working with copies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same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6971294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9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Concurrency concepts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124109"/>
              </p:ext>
            </p:extLst>
          </p:nvPr>
        </p:nvGraphicFramePr>
        <p:xfrm>
          <a:off x="990600" y="1113399"/>
          <a:ext cx="7301323" cy="4373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Document" r:id="rId3" imgW="7301323" imgH="4373001" progId="Word.Document.12">
                  <p:embed/>
                </p:oleObj>
              </mc:Choice>
              <mc:Fallback>
                <p:oleObj name="Document" r:id="rId3" imgW="7301323" imgH="43730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13399"/>
                        <a:ext cx="7301323" cy="4373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28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Concurrency concepts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18273"/>
              </p:ext>
            </p:extLst>
          </p:nvPr>
        </p:nvGraphicFramePr>
        <p:xfrm>
          <a:off x="990600" y="1124662"/>
          <a:ext cx="7301323" cy="184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Document" r:id="rId3" imgW="7301323" imgH="1847138" progId="Word.Document.12">
                  <p:embed/>
                </p:oleObj>
              </mc:Choice>
              <mc:Fallback>
                <p:oleObj name="Document" r:id="rId3" imgW="7301323" imgH="18471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24662"/>
                        <a:ext cx="7301323" cy="1847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844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avoid concurrency errors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539722"/>
              </p:ext>
            </p:extLst>
          </p:nvPr>
        </p:nvGraphicFramePr>
        <p:xfrm>
          <a:off x="990600" y="1143000"/>
          <a:ext cx="7301323" cy="2912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Document" r:id="rId3" imgW="7301323" imgH="2912573" progId="Word.Document.12">
                  <p:embed/>
                </p:oleObj>
              </mc:Choice>
              <mc:Fallback>
                <p:oleObj name="Document" r:id="rId3" imgW="7301323" imgH="29125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2912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192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basic dataset object hierarchy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66825"/>
            <a:ext cx="723392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6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ADO.NET components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accessing a database directly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4000"/>
            <a:ext cx="4724400" cy="42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9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ADO.NET objects created using </a:t>
            </a:r>
            <a:br>
              <a:rPr lang="en-US" dirty="0"/>
            </a:br>
            <a:r>
              <a:rPr lang="en-US" dirty="0"/>
              <a:t>the Data Sources 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43050"/>
            <a:ext cx="6019800" cy="43164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076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ADO.NET objects created using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304043"/>
              </p:ext>
            </p:extLst>
          </p:nvPr>
        </p:nvGraphicFramePr>
        <p:xfrm>
          <a:off x="990600" y="1143000"/>
          <a:ext cx="7300912" cy="290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Document" r:id="rId3" imgW="7301323" imgH="2907172" progId="Word.Document.12">
                  <p:embed/>
                </p:oleObj>
              </mc:Choice>
              <mc:Fallback>
                <p:oleObj name="Document" r:id="rId3" imgW="7301323" imgH="29071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90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329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simple client/server system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90" y="1219200"/>
            <a:ext cx="5007610" cy="414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three hardware components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 client/server system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575531"/>
              </p:ext>
            </p:extLst>
          </p:nvPr>
        </p:nvGraphicFramePr>
        <p:xfrm>
          <a:off x="990600" y="1524000"/>
          <a:ext cx="7301323" cy="262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3" imgW="7301323" imgH="2620200" progId="Word.Document.12">
                  <p:embed/>
                </p:oleObj>
              </mc:Choice>
              <mc:Fallback>
                <p:oleObj name="Document" r:id="rId3" imgW="7301323" imgH="2620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262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15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Client/server system implementations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311665"/>
              </p:ext>
            </p:extLst>
          </p:nvPr>
        </p:nvGraphicFramePr>
        <p:xfrm>
          <a:off x="990600" y="1107688"/>
          <a:ext cx="7301323" cy="475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Document" r:id="rId3" imgW="7301323" imgH="4759712" progId="Word.Document.12">
                  <p:embed/>
                </p:oleObj>
              </mc:Choice>
              <mc:Fallback>
                <p:oleObj name="Document" r:id="rId3" imgW="7301323" imgH="47597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07688"/>
                        <a:ext cx="7301323" cy="4759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99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Client software, server software, </a:t>
            </a:r>
            <a:br>
              <a:rPr lang="en-US" dirty="0"/>
            </a:br>
            <a:r>
              <a:rPr lang="en-US" dirty="0"/>
              <a:t>and the SQL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50" y="1543049"/>
            <a:ext cx="5060950" cy="219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3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Server software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024733"/>
              </p:ext>
            </p:extLst>
          </p:nvPr>
        </p:nvGraphicFramePr>
        <p:xfrm>
          <a:off x="990600" y="1143000"/>
          <a:ext cx="7301323" cy="262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Document" r:id="rId3" imgW="7301323" imgH="2620200" progId="Word.Document.12">
                  <p:embed/>
                </p:oleObj>
              </mc:Choice>
              <mc:Fallback>
                <p:oleObj name="Document" r:id="rId3" imgW="7301323" imgH="2620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262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891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Client software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818402"/>
              </p:ext>
            </p:extLst>
          </p:nvPr>
        </p:nvGraphicFramePr>
        <p:xfrm>
          <a:off x="990600" y="1126027"/>
          <a:ext cx="7301323" cy="2912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Document" r:id="rId3" imgW="7301323" imgH="2912573" progId="Word.Document.12">
                  <p:embed/>
                </p:oleObj>
              </mc:Choice>
              <mc:Fallback>
                <p:oleObj name="Document" r:id="rId3" imgW="7301323" imgH="29125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26027"/>
                        <a:ext cx="7301323" cy="2912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354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892</Words>
  <Application>Microsoft Office PowerPoint</Application>
  <PresentationFormat>On-screen Show (4:3)</PresentationFormat>
  <Paragraphs>195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Arial Narrow</vt:lpstr>
      <vt:lpstr>Times New Roman</vt:lpstr>
      <vt:lpstr>Master slides_with_titles</vt:lpstr>
      <vt:lpstr>Document</vt:lpstr>
      <vt:lpstr>Chapter 17</vt:lpstr>
      <vt:lpstr>Objectives</vt:lpstr>
      <vt:lpstr>Objectives (continued)</vt:lpstr>
      <vt:lpstr>A simple client/server system</vt:lpstr>
      <vt:lpstr>The three hardware components  of a client/server system</vt:lpstr>
      <vt:lpstr>Client/server system implementations</vt:lpstr>
      <vt:lpstr>Client software, server software,  and the SQL interface</vt:lpstr>
      <vt:lpstr>Server software</vt:lpstr>
      <vt:lpstr>Client software</vt:lpstr>
      <vt:lpstr>The SQL interface</vt:lpstr>
      <vt:lpstr>Client/server versus file-handling systems</vt:lpstr>
      <vt:lpstr>The Products table  in the MMABooks database</vt:lpstr>
      <vt:lpstr>How a table is organized</vt:lpstr>
      <vt:lpstr>Two related tables: Invoices  and InvoiceLineItems</vt:lpstr>
      <vt:lpstr>How the tables in a database are related</vt:lpstr>
      <vt:lpstr>The Server Explorer design view window  for the Invoices table</vt:lpstr>
      <vt:lpstr>Common SQL Server data types</vt:lpstr>
      <vt:lpstr>The tables that make up the MMABooks database</vt:lpstr>
      <vt:lpstr>Simplified syntax of the Select statement</vt:lpstr>
      <vt:lpstr>A Select statement that retrieves and sorts selected columns and rows  from the Customers table</vt:lpstr>
      <vt:lpstr>How to query a single table</vt:lpstr>
      <vt:lpstr>The syntax of the Select statement  for joining two tables</vt:lpstr>
      <vt:lpstr>A Select statement that joins data  from the InvoiceLineItems and Products tables</vt:lpstr>
      <vt:lpstr>How to join data from two or more tables</vt:lpstr>
      <vt:lpstr>The syntax of the Insert statement  for adding a single row</vt:lpstr>
      <vt:lpstr>The syntax of the Update statement</vt:lpstr>
      <vt:lpstr>The syntax of the Delete statement</vt:lpstr>
      <vt:lpstr>.NET data provider core objects</vt:lpstr>
      <vt:lpstr>Data providers included  with the .NET Framework</vt:lpstr>
      <vt:lpstr>Class names for the data providers</vt:lpstr>
      <vt:lpstr>Basic ADO.NET components</vt:lpstr>
      <vt:lpstr>Two users who are working with copies  of the same data</vt:lpstr>
      <vt:lpstr>Concurrency concepts</vt:lpstr>
      <vt:lpstr>Concurrency concepts (cont.)</vt:lpstr>
      <vt:lpstr>How to avoid concurrency errors</vt:lpstr>
      <vt:lpstr>The basic dataset object hierarchy</vt:lpstr>
      <vt:lpstr>ADO.NET components  for accessing a database directly</vt:lpstr>
      <vt:lpstr>ADO.NET objects created using  the Data Sources window</vt:lpstr>
      <vt:lpstr>ADO.NET objects created using code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Anne Boehm</cp:lastModifiedBy>
  <cp:revision>16</cp:revision>
  <cp:lastPrinted>2016-01-14T23:03:16Z</cp:lastPrinted>
  <dcterms:created xsi:type="dcterms:W3CDTF">2016-01-14T22:50:19Z</dcterms:created>
  <dcterms:modified xsi:type="dcterms:W3CDTF">2016-01-29T20:33:34Z</dcterms:modified>
</cp:coreProperties>
</file>