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4"/>
  </p:notesMasterIdLst>
  <p:handoutMasterIdLst>
    <p:handoutMasterId r:id="rId45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79" d="100"/>
          <a:sy n="79" d="100"/>
        </p:scale>
        <p:origin x="-96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2/10/2016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4.docx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5.docx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6.docx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7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8.docx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9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10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11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12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13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14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15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16.docx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17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18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19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18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456448"/>
              </p:ext>
            </p:extLst>
          </p:nvPr>
        </p:nvGraphicFramePr>
        <p:xfrm>
          <a:off x="914400" y="1676400"/>
          <a:ext cx="7313400" cy="2482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4" imgW="7313400" imgH="2482506" progId="Word.Document.12">
                  <p:embed/>
                </p:oleObj>
              </mc:Choice>
              <mc:Fallback>
                <p:oleObj name="Document" r:id="rId4" imgW="7313400" imgH="2482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76400"/>
                        <a:ext cx="7313400" cy="2482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Change Data Source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90" y="1228725"/>
            <a:ext cx="5106702" cy="3419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895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Data Source Configuration Wizard: Step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70" y="1219200"/>
            <a:ext cx="5346830" cy="4114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059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information that’s stored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err="1"/>
              <a:t>app.config</a:t>
            </a:r>
            <a:r>
              <a:rPr lang="en-US" dirty="0"/>
              <a:t>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471835"/>
              </p:ext>
            </p:extLst>
          </p:nvPr>
        </p:nvGraphicFramePr>
        <p:xfrm>
          <a:off x="990600" y="1603375"/>
          <a:ext cx="7313612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4" imgW="7313400" imgH="1443811" progId="Word.Document.12">
                  <p:embed/>
                </p:oleObj>
              </mc:Choice>
              <mc:Fallback>
                <p:oleObj name="Document" r:id="rId4" imgW="7313400" imgH="14438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03375"/>
                        <a:ext cx="7313612" cy="1444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712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Data Source Configuration Wizard: Step 5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40" y="1198245"/>
            <a:ext cx="5229860" cy="40247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098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How to work with columns </a:t>
            </a:r>
            <a:br>
              <a:rPr lang="en-US" dirty="0"/>
            </a:br>
            <a:r>
              <a:rPr lang="en-US" dirty="0"/>
              <a:t>that have default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346149"/>
              </p:ext>
            </p:extLst>
          </p:nvPr>
        </p:nvGraphicFramePr>
        <p:xfrm>
          <a:off x="990600" y="1539216"/>
          <a:ext cx="7313400" cy="13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Document" r:id="rId4" imgW="7313400" imgH="1356384" progId="Word.Document.12">
                  <p:embed/>
                </p:oleObj>
              </mc:Choice>
              <mc:Fallback>
                <p:oleObj name="Document" r:id="rId4" imgW="7313400" imgH="13563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39216"/>
                        <a:ext cx="7313400" cy="1356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809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project with a dataset defined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/>
              <a:t>a data source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950" y="1524000"/>
            <a:ext cx="6242050" cy="4476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311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form with the Products table dragged onto it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1143000"/>
            <a:ext cx="6534150" cy="4686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601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controls and objects that are created </a:t>
            </a:r>
            <a:br>
              <a:rPr lang="en-US" dirty="0"/>
            </a:br>
            <a:r>
              <a:rPr lang="en-US" dirty="0"/>
              <a:t>when you drag a data source to a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44727"/>
              </p:ext>
            </p:extLst>
          </p:nvPr>
        </p:nvGraphicFramePr>
        <p:xfrm>
          <a:off x="990600" y="1524000"/>
          <a:ext cx="7313400" cy="23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4" imgW="7313400" imgH="2317725" progId="Word.Document.12">
                  <p:embed/>
                </p:oleObj>
              </mc:Choice>
              <mc:Fallback>
                <p:oleObj name="Document" r:id="rId4" imgW="7313400" imgH="23177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13400" cy="231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786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user interface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the Product Maintenance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87" y="1600200"/>
            <a:ext cx="3910113" cy="27996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693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that’s generated by Visual Studio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119236"/>
              </p:ext>
            </p:extLst>
          </p:nvPr>
        </p:nvGraphicFramePr>
        <p:xfrm>
          <a:off x="990600" y="1143000"/>
          <a:ext cx="7313612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Document" r:id="rId4" imgW="7313400" imgH="3915524" progId="Word.Document.12">
                  <p:embed/>
                </p:oleObj>
              </mc:Choice>
              <mc:Fallback>
                <p:oleObj name="Document" r:id="rId4" imgW="7313400" imgH="39155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13612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541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016693"/>
              </p:ext>
            </p:extLst>
          </p:nvPr>
        </p:nvGraphicFramePr>
        <p:xfrm>
          <a:off x="990600" y="1066800"/>
          <a:ext cx="7313400" cy="4150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4" imgW="7313400" imgH="4150103" progId="Word.Document.12">
                  <p:embed/>
                </p:oleObj>
              </mc:Choice>
              <mc:Fallback>
                <p:oleObj name="Document" r:id="rId4" imgW="7313400" imgH="41501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13400" cy="4150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of the Fill</a:t>
            </a:r>
            <a:r>
              <a:rPr lang="en-US" i="1" dirty="0"/>
              <a:t> </a:t>
            </a:r>
            <a:r>
              <a:rPr lang="en-US" dirty="0"/>
              <a:t>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344535"/>
              </p:ext>
            </p:extLst>
          </p:nvPr>
        </p:nvGraphicFramePr>
        <p:xfrm>
          <a:off x="914400" y="1143000"/>
          <a:ext cx="7313612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Document" r:id="rId4" imgW="7313400" imgH="969257" progId="Word.Document.12">
                  <p:embed/>
                </p:oleObj>
              </mc:Choice>
              <mc:Fallback>
                <p:oleObj name="Document" r:id="rId4" imgW="7313400" imgH="9692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969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92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How to change the default control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a data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7249258" cy="3276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626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How to change the default control </a:t>
            </a:r>
            <a:br>
              <a:rPr lang="en-US" dirty="0"/>
            </a:br>
            <a:r>
              <a:rPr lang="en-US" dirty="0"/>
              <a:t>for a column in a data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49195"/>
            <a:ext cx="7239000" cy="37086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371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form with the Customers table dragged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onto </a:t>
            </a:r>
            <a:r>
              <a:rPr lang="en-US" dirty="0"/>
              <a:t>it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1447800"/>
            <a:ext cx="6315075" cy="45275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857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user interface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the Customer Maintenance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755" y="1600200"/>
            <a:ext cx="4988916" cy="2209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62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723060"/>
              </p:ext>
            </p:extLst>
          </p:nvPr>
        </p:nvGraphicFramePr>
        <p:xfrm>
          <a:off x="990600" y="1143000"/>
          <a:ext cx="7313612" cy="402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ocument" r:id="rId4" imgW="7313400" imgH="4023459" progId="Word.Document.12">
                  <p:embed/>
                </p:oleObj>
              </mc:Choice>
              <mc:Fallback>
                <p:oleObj name="Document" r:id="rId4" imgW="7313400" imgH="40234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13612" cy="402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7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.NET data provider exception 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573102"/>
              </p:ext>
            </p:extLst>
          </p:nvPr>
        </p:nvGraphicFramePr>
        <p:xfrm>
          <a:off x="990600" y="1215073"/>
          <a:ext cx="7313400" cy="918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Document" r:id="rId4" imgW="7313400" imgH="918527" progId="Word.Document.12">
                  <p:embed/>
                </p:oleObj>
              </mc:Choice>
              <mc:Fallback>
                <p:oleObj name="Document" r:id="rId4" imgW="7313400" imgH="9185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5073"/>
                        <a:ext cx="7313400" cy="9185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805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Common members of the .NET data provider exception 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128474"/>
              </p:ext>
            </p:extLst>
          </p:nvPr>
        </p:nvGraphicFramePr>
        <p:xfrm>
          <a:off x="990600" y="1593321"/>
          <a:ext cx="7313400" cy="1530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Document" r:id="rId4" imgW="7313400" imgH="1530879" progId="Word.Document.12">
                  <p:embed/>
                </p:oleObj>
              </mc:Choice>
              <mc:Fallback>
                <p:oleObj name="Document" r:id="rId4" imgW="7313400" imgH="15308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93321"/>
                        <a:ext cx="7313400" cy="15308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360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catches a SQL exception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813783"/>
              </p:ext>
            </p:extLst>
          </p:nvPr>
        </p:nvGraphicFramePr>
        <p:xfrm>
          <a:off x="990600" y="1143000"/>
          <a:ext cx="7313612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Document" r:id="rId4" imgW="7313400" imgH="2995558" progId="Word.Document.12">
                  <p:embed/>
                </p:oleObj>
              </mc:Choice>
              <mc:Fallback>
                <p:oleObj name="Document" r:id="rId4" imgW="7313400" imgH="29955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13612" cy="299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456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ADO.NET exception 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48915"/>
              </p:ext>
            </p:extLst>
          </p:nvPr>
        </p:nvGraphicFramePr>
        <p:xfrm>
          <a:off x="914400" y="1066800"/>
          <a:ext cx="7313400" cy="2301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Document" r:id="rId4" imgW="7313400" imgH="2301895" progId="Word.Document.12">
                  <p:embed/>
                </p:oleObj>
              </mc:Choice>
              <mc:Fallback>
                <p:oleObj name="Document" r:id="rId4" imgW="7313400" imgH="23018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301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455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864192"/>
              </p:ext>
            </p:extLst>
          </p:nvPr>
        </p:nvGraphicFramePr>
        <p:xfrm>
          <a:off x="990600" y="1066800"/>
          <a:ext cx="7313400" cy="4226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4" imgW="7313400" imgH="4226377" progId="Word.Document.12">
                  <p:embed/>
                </p:oleObj>
              </mc:Choice>
              <mc:Fallback>
                <p:oleObj name="Document" r:id="rId4" imgW="7313400" imgH="42263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13400" cy="4226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4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handles ADO.NET errors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787430"/>
              </p:ext>
            </p:extLst>
          </p:nvPr>
        </p:nvGraphicFramePr>
        <p:xfrm>
          <a:off x="990600" y="1143000"/>
          <a:ext cx="7313612" cy="426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Document" r:id="rId4" imgW="7313400" imgH="4259837" progId="Word.Document.12">
                  <p:embed/>
                </p:oleObj>
              </mc:Choice>
              <mc:Fallback>
                <p:oleObj name="Document" r:id="rId4" imgW="7313400" imgH="42598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13612" cy="426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038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An event of the </a:t>
            </a:r>
            <a:r>
              <a:rPr lang="en-US" dirty="0" err="1"/>
              <a:t>DataGridView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686134"/>
              </p:ext>
            </p:extLst>
          </p:nvPr>
        </p:nvGraphicFramePr>
        <p:xfrm>
          <a:off x="914400" y="1084513"/>
          <a:ext cx="7313400" cy="211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Document" r:id="rId4" imgW="7313400" imgH="2115887" progId="Word.Document.12">
                  <p:embed/>
                </p:oleObj>
              </mc:Choice>
              <mc:Fallback>
                <p:oleObj name="Document" r:id="rId4" imgW="7313400" imgH="21158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84513"/>
                        <a:ext cx="7313400" cy="211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775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handles a data error </a:t>
            </a:r>
            <a:br>
              <a:rPr lang="en-US" dirty="0"/>
            </a:br>
            <a:r>
              <a:rPr lang="en-US" dirty="0"/>
              <a:t>for a </a:t>
            </a:r>
            <a:r>
              <a:rPr lang="en-US" dirty="0" err="1"/>
              <a:t>DataGridView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700529"/>
              </p:ext>
            </p:extLst>
          </p:nvPr>
        </p:nvGraphicFramePr>
        <p:xfrm>
          <a:off x="990600" y="1581150"/>
          <a:ext cx="7313612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Document" r:id="rId4" imgW="7313400" imgH="2075231" progId="Word.Document.12">
                  <p:embed/>
                </p:oleObj>
              </mc:Choice>
              <mc:Fallback>
                <p:oleObj name="Document" r:id="rId4" imgW="7313400" imgH="20752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81150"/>
                        <a:ext cx="7313612" cy="207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513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schema displayed in the Dataset Designer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944" y="1177848"/>
            <a:ext cx="6540656" cy="46895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92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Query Builder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1143000"/>
            <a:ext cx="6132476" cy="441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386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Preview Data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76" y="1144277"/>
            <a:ext cx="6335124" cy="47231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27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SQL that retrieves customer rows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859113"/>
              </p:ext>
            </p:extLst>
          </p:nvPr>
        </p:nvGraphicFramePr>
        <p:xfrm>
          <a:off x="914400" y="1066800"/>
          <a:ext cx="7313612" cy="303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Document" r:id="rId4" imgW="7313400" imgH="3036573" progId="Word.Document.12">
                  <p:embed/>
                </p:oleObj>
              </mc:Choice>
              <mc:Fallback>
                <p:oleObj name="Document" r:id="rId4" imgW="7313400" imgH="30365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303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877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SQL that updates a customer row </a:t>
            </a:r>
            <a:br>
              <a:rPr lang="en-US" dirty="0"/>
            </a:br>
            <a:r>
              <a:rPr lang="en-US" dirty="0"/>
              <a:t>and refreshes the dataset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764875"/>
              </p:ext>
            </p:extLst>
          </p:nvPr>
        </p:nvGraphicFramePr>
        <p:xfrm>
          <a:off x="990600" y="1535112"/>
          <a:ext cx="7313612" cy="425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Document" r:id="rId4" imgW="7313400" imgH="4253361" progId="Word.Document.12">
                  <p:embed/>
                </p:oleObj>
              </mc:Choice>
              <mc:Fallback>
                <p:oleObj name="Document" r:id="rId4" imgW="7313400" imgH="42533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35112"/>
                        <a:ext cx="7313612" cy="425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482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SQL that deletes a customer row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191259"/>
              </p:ext>
            </p:extLst>
          </p:nvPr>
        </p:nvGraphicFramePr>
        <p:xfrm>
          <a:off x="990600" y="1143000"/>
          <a:ext cx="7313612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Document" r:id="rId4" imgW="7313400" imgH="1723003" progId="Word.Document.12">
                  <p:embed/>
                </p:oleObj>
              </mc:Choice>
              <mc:Fallback>
                <p:oleObj name="Document" r:id="rId4" imgW="7313400" imgH="17230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13612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414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Extra 18-1	Create a State Maintenance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644046"/>
              </p:ext>
            </p:extLst>
          </p:nvPr>
        </p:nvGraphicFramePr>
        <p:xfrm>
          <a:off x="990600" y="1295400"/>
          <a:ext cx="7301323" cy="4318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Document" r:id="rId3" imgW="7301323" imgH="4318631" progId="Word.Document.12">
                  <p:embed/>
                </p:oleObj>
              </mc:Choice>
              <mc:Fallback>
                <p:oleObj name="Document" r:id="rId3" imgW="7301323" imgH="43186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95400"/>
                        <a:ext cx="7301323" cy="4318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675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An empty Data Sources window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82133"/>
            <a:ext cx="7136550" cy="3743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8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Extra 18-2	Create a Product Maintenance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315853"/>
              </p:ext>
            </p:extLst>
          </p:nvPr>
        </p:nvGraphicFramePr>
        <p:xfrm>
          <a:off x="990600" y="1295400"/>
          <a:ext cx="7301323" cy="3181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Document" r:id="rId3" imgW="7301323" imgH="3181903" progId="Word.Document.12">
                  <p:embed/>
                </p:oleObj>
              </mc:Choice>
              <mc:Fallback>
                <p:oleObj name="Document" r:id="rId3" imgW="7301323" imgH="31819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95400"/>
                        <a:ext cx="7301323" cy="3181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8579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Project 4-1	Maintain products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873505"/>
              </p:ext>
            </p:extLst>
          </p:nvPr>
        </p:nvGraphicFramePr>
        <p:xfrm>
          <a:off x="990600" y="1116013"/>
          <a:ext cx="7289800" cy="452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Document" r:id="rId3" imgW="7301323" imgH="4534670" progId="Word.Document.12">
                  <p:embed/>
                </p:oleObj>
              </mc:Choice>
              <mc:Fallback>
                <p:oleObj name="Document" r:id="rId3" imgW="7301323" imgH="45346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16013"/>
                        <a:ext cx="7289800" cy="452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9001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Project 4-2	Maintain technicians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136811"/>
              </p:ext>
            </p:extLst>
          </p:nvPr>
        </p:nvGraphicFramePr>
        <p:xfrm>
          <a:off x="990600" y="1143000"/>
          <a:ext cx="7301323" cy="369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Document" r:id="rId3" imgW="7301323" imgH="3696437" progId="Word.Document.12">
                  <p:embed/>
                </p:oleObj>
              </mc:Choice>
              <mc:Fallback>
                <p:oleObj name="Document" r:id="rId3" imgW="7301323" imgH="36964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3696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911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Data Sources window </a:t>
            </a:r>
            <a:br>
              <a:rPr lang="en-US" dirty="0"/>
            </a:br>
            <a:r>
              <a:rPr lang="en-US" dirty="0"/>
              <a:t>after a data source has been added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7248295" cy="3124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085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Data Source Configuration Wizard: Step 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2999"/>
            <a:ext cx="5943600" cy="45726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797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Data Source Configuration Wizard: Step 2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569" y="1171575"/>
            <a:ext cx="6006631" cy="46196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651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Data Source Configuration Wizard: Step 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3000"/>
            <a:ext cx="5867400" cy="45125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506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Add Connection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32" y="1143000"/>
            <a:ext cx="4438568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339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980</Words>
  <Application>Microsoft Office PowerPoint</Application>
  <PresentationFormat>On-screen Show (4:3)</PresentationFormat>
  <Paragraphs>210</Paragraphs>
  <Slides>42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Master slides_with_titles</vt:lpstr>
      <vt:lpstr>Document</vt:lpstr>
      <vt:lpstr>Microsoft Word Document</vt:lpstr>
      <vt:lpstr>Chapter 18</vt:lpstr>
      <vt:lpstr>Objectives</vt:lpstr>
      <vt:lpstr>Objectives (cont.)</vt:lpstr>
      <vt:lpstr>An empty Data Sources window</vt:lpstr>
      <vt:lpstr>A Data Sources window  after a data source has been added</vt:lpstr>
      <vt:lpstr>The Data Source Configuration Wizard: Step 1</vt:lpstr>
      <vt:lpstr>The Data Source Configuration Wizard: Step 2</vt:lpstr>
      <vt:lpstr>The Data Source Configuration Wizard: Step 3</vt:lpstr>
      <vt:lpstr>The Add Connection dialog box</vt:lpstr>
      <vt:lpstr>The Change Data Source dialog box</vt:lpstr>
      <vt:lpstr>The Data Source Configuration Wizard: Step 4</vt:lpstr>
      <vt:lpstr>The information that’s stored  in the app.config file</vt:lpstr>
      <vt:lpstr>The Data Source Configuration Wizard: Step 5</vt:lpstr>
      <vt:lpstr>How to work with columns  that have default values</vt:lpstr>
      <vt:lpstr>A project with a dataset defined  by a data source</vt:lpstr>
      <vt:lpstr>A form with the Products table dragged onto it</vt:lpstr>
      <vt:lpstr>The controls and objects that are created  when you drag a data source to a form</vt:lpstr>
      <vt:lpstr>The user interface  for the Product Maintenance application</vt:lpstr>
      <vt:lpstr>The code that’s generated by Visual Studio</vt:lpstr>
      <vt:lpstr>The syntax of the Fill method</vt:lpstr>
      <vt:lpstr>How to change the default control  for a data table</vt:lpstr>
      <vt:lpstr>How to change the default control  for a column in a data table</vt:lpstr>
      <vt:lpstr>A form with the Customers table dragged  onto it</vt:lpstr>
      <vt:lpstr>The user interface  for the Customer Maintenance application</vt:lpstr>
      <vt:lpstr>The code for the application</vt:lpstr>
      <vt:lpstr>.NET data provider exception classes</vt:lpstr>
      <vt:lpstr>Common members of the .NET data provider exception classes</vt:lpstr>
      <vt:lpstr>Code that catches a SQL exception</vt:lpstr>
      <vt:lpstr>Common ADO.NET exception classes</vt:lpstr>
      <vt:lpstr>Code that handles ADO.NET errors</vt:lpstr>
      <vt:lpstr>An event of the DataGridView control</vt:lpstr>
      <vt:lpstr>Code that handles a data error  for a DataGridView control</vt:lpstr>
      <vt:lpstr>The schema displayed in the Dataset Designer</vt:lpstr>
      <vt:lpstr>The Query Builder</vt:lpstr>
      <vt:lpstr>The Preview Data dialog box</vt:lpstr>
      <vt:lpstr>SQL that retrieves customer rows</vt:lpstr>
      <vt:lpstr>SQL that updates a customer row  and refreshes the dataset</vt:lpstr>
      <vt:lpstr>SQL that deletes a customer row</vt:lpstr>
      <vt:lpstr>Extra 18-1 Create a State Maintenance                      application</vt:lpstr>
      <vt:lpstr>Extra 18-2 Create a Product Maintenance                      application</vt:lpstr>
      <vt:lpstr>Project 4-1 Maintain products</vt:lpstr>
      <vt:lpstr>Project 4-2 Maintain technicians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9</cp:revision>
  <cp:lastPrinted>2016-01-14T23:03:16Z</cp:lastPrinted>
  <dcterms:created xsi:type="dcterms:W3CDTF">2016-01-14T22:50:19Z</dcterms:created>
  <dcterms:modified xsi:type="dcterms:W3CDTF">2016-02-10T18:42:59Z</dcterms:modified>
</cp:coreProperties>
</file>