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7"/>
  </p:notesMasterIdLst>
  <p:handoutMasterIdLst>
    <p:handoutMasterId r:id="rId48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8.doc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9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1.doc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2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3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4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5.doc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6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8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9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0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1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2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3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4.docx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5.docx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6.docx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27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28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4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6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7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19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734736"/>
              </p:ext>
            </p:extLst>
          </p:nvPr>
        </p:nvGraphicFramePr>
        <p:xfrm>
          <a:off x="914400" y="1676400"/>
          <a:ext cx="7313400" cy="318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7313400" imgH="3183005" progId="Word.Document.12">
                  <p:embed/>
                </p:oleObj>
              </mc:Choice>
              <mc:Fallback>
                <p:oleObj name="Document" r:id="rId4" imgW="7313400" imgH="31830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13400" cy="318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moves to the next row </a:t>
            </a:r>
            <a:br>
              <a:rPr lang="en-US" dirty="0"/>
            </a:br>
            <a:r>
              <a:rPr lang="en-US" dirty="0"/>
              <a:t>and displays the position and count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070632"/>
              </p:ext>
            </p:extLst>
          </p:nvPr>
        </p:nvGraphicFramePr>
        <p:xfrm>
          <a:off x="990600" y="1524000"/>
          <a:ext cx="7313400" cy="168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4" imgW="7313400" imgH="1686665" progId="Word.Document.12">
                  <p:embed/>
                </p:oleObj>
              </mc:Choice>
              <mc:Fallback>
                <p:oleObj name="Document" r:id="rId4" imgW="7313400" imgH="16866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13400" cy="1686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60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dialog box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creating a parameterized query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9-04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27150" y="1524000"/>
            <a:ext cx="4006850" cy="4248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The Customer Maintenance form with a toolbar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85" y="1190625"/>
            <a:ext cx="4247515" cy="246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9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generated code for a parameterized query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352928"/>
              </p:ext>
            </p:extLst>
          </p:nvPr>
        </p:nvGraphicFramePr>
        <p:xfrm>
          <a:off x="990600" y="1143000"/>
          <a:ext cx="7313400" cy="375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4" imgW="7313400" imgH="3756860" progId="Word.Document.12">
                  <p:embed/>
                </p:oleObj>
              </mc:Choice>
              <mc:Fallback>
                <p:oleObj name="Document" r:id="rId4" imgW="7313400" imgH="37568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13400" cy="375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3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same code after it has been improved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196143"/>
              </p:ext>
            </p:extLst>
          </p:nvPr>
        </p:nvGraphicFramePr>
        <p:xfrm>
          <a:off x="990600" y="1143000"/>
          <a:ext cx="7313612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4" imgW="7313400" imgH="3455361" progId="Word.Document.12">
                  <p:embed/>
                </p:oleObj>
              </mc:Choice>
              <mc:Fallback>
                <p:oleObj name="Document" r:id="rId4" imgW="7313400" imgH="34553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13612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88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of the method for filling a table </a:t>
            </a:r>
            <a:br>
              <a:rPr lang="en-US" dirty="0"/>
            </a:br>
            <a:r>
              <a:rPr lang="en-US" dirty="0"/>
              <a:t>using a parameterized query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616241"/>
              </p:ext>
            </p:extLst>
          </p:nvPr>
        </p:nvGraphicFramePr>
        <p:xfrm>
          <a:off x="990600" y="1559100"/>
          <a:ext cx="7313400" cy="49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13400" imgH="498300" progId="Word.Document.12">
                  <p:embed/>
                </p:oleObj>
              </mc:Choice>
              <mc:Fallback>
                <p:oleObj name="Document" r:id="rId4" imgW="7313400" imgH="49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59100"/>
                        <a:ext cx="7313400" cy="49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90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Items Collection Editor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err="1"/>
              <a:t>ToolStrip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9-0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38491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0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properties of </a:t>
            </a:r>
            <a:r>
              <a:rPr lang="en-US" dirty="0" err="1"/>
              <a:t>ToolStrip</a:t>
            </a:r>
            <a:r>
              <a:rPr lang="en-US" dirty="0"/>
              <a:t> items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643489"/>
              </p:ext>
            </p:extLst>
          </p:nvPr>
        </p:nvGraphicFramePr>
        <p:xfrm>
          <a:off x="995363" y="1146175"/>
          <a:ext cx="7243762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7313400" imgH="1224703" progId="Word.Document.12">
                  <p:embed/>
                </p:oleObj>
              </mc:Choice>
              <mc:Fallback>
                <p:oleObj name="Document" r:id="rId4" imgW="7313400" imgH="1224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146175"/>
                        <a:ext cx="7243762" cy="1204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3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Customized toolbars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334404"/>
              </p:ext>
            </p:extLst>
          </p:nvPr>
        </p:nvGraphicFramePr>
        <p:xfrm>
          <a:off x="914400" y="1066800"/>
          <a:ext cx="7313400" cy="296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4" imgW="7313400" imgH="2960299" progId="Word.Document.12">
                  <p:embed/>
                </p:oleObj>
              </mc:Choice>
              <mc:Fallback>
                <p:oleObj name="Document" r:id="rId4" imgW="7313400" imgH="29602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960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9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event handler for the Get All Customers </a:t>
            </a:r>
            <a:r>
              <a:rPr lang="en-US" dirty="0" err="1"/>
              <a:t>ToolStrip</a:t>
            </a:r>
            <a:r>
              <a:rPr lang="en-US" dirty="0"/>
              <a:t>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730417"/>
              </p:ext>
            </p:extLst>
          </p:nvPr>
        </p:nvGraphicFramePr>
        <p:xfrm>
          <a:off x="990600" y="1524000"/>
          <a:ext cx="7313612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13400" imgH="3225459" progId="Word.Document.12">
                  <p:embed/>
                </p:oleObj>
              </mc:Choice>
              <mc:Fallback>
                <p:oleObj name="Document" r:id="rId4" imgW="7313400" imgH="3225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13612" cy="322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7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605529"/>
              </p:ext>
            </p:extLst>
          </p:nvPr>
        </p:nvGraphicFramePr>
        <p:xfrm>
          <a:off x="990600" y="1066800"/>
          <a:ext cx="7313400" cy="459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4" imgW="7313400" imgH="4594436" progId="Word.Document.12">
                  <p:embed/>
                </p:oleObj>
              </mc:Choice>
              <mc:Fallback>
                <p:oleObj name="Document" r:id="rId4" imgW="7313400" imgH="4594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13400" cy="4594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event handler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Get Customer </a:t>
            </a:r>
            <a:r>
              <a:rPr lang="en-US" dirty="0" err="1" smtClean="0"/>
              <a:t>ToolStrip</a:t>
            </a:r>
            <a:r>
              <a:rPr lang="en-US" dirty="0" smtClean="0"/>
              <a:t> </a:t>
            </a:r>
            <a:r>
              <a:rPr lang="en-US" dirty="0"/>
              <a:t>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979084"/>
              </p:ext>
            </p:extLst>
          </p:nvPr>
        </p:nvGraphicFramePr>
        <p:xfrm>
          <a:off x="995363" y="1527175"/>
          <a:ext cx="7243762" cy="381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4" imgW="7313400" imgH="3855440" progId="Word.Document.12">
                  <p:embed/>
                </p:oleObj>
              </mc:Choice>
              <mc:Fallback>
                <p:oleObj name="Document" r:id="rId4" imgW="7313400" imgH="3855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527175"/>
                        <a:ext cx="7243762" cy="3817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2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Maintenance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9-08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9422" y="1219200"/>
            <a:ext cx="4487978" cy="259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6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code for the Customer Maintenance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15127"/>
              </p:ext>
            </p:extLst>
          </p:nvPr>
        </p:nvGraphicFramePr>
        <p:xfrm>
          <a:off x="990600" y="1524000"/>
          <a:ext cx="7300912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4" imgW="7301323" imgH="2856403" progId="Word.Document.12">
                  <p:embed/>
                </p:oleObj>
              </mc:Choice>
              <mc:Fallback>
                <p:oleObj name="Document" r:id="rId4" imgW="7301323" imgH="2856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7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31423"/>
              </p:ext>
            </p:extLst>
          </p:nvPr>
        </p:nvGraphicFramePr>
        <p:xfrm>
          <a:off x="990600" y="1143000"/>
          <a:ext cx="7300912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4" imgW="7301323" imgH="2799153" progId="Word.Document.12">
                  <p:embed/>
                </p:oleObj>
              </mc:Choice>
              <mc:Fallback>
                <p:oleObj name="Document" r:id="rId4" imgW="7301323" imgH="2799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79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5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625621"/>
              </p:ext>
            </p:extLst>
          </p:nvPr>
        </p:nvGraphicFramePr>
        <p:xfrm>
          <a:off x="9906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4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328906"/>
              </p:ext>
            </p:extLst>
          </p:nvPr>
        </p:nvGraphicFramePr>
        <p:xfrm>
          <a:off x="990600" y="11430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4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784212"/>
              </p:ext>
            </p:extLst>
          </p:nvPr>
        </p:nvGraphicFramePr>
        <p:xfrm>
          <a:off x="990600" y="1143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1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908835"/>
              </p:ext>
            </p:extLst>
          </p:nvPr>
        </p:nvGraphicFramePr>
        <p:xfrm>
          <a:off x="990600" y="1143000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6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09062"/>
              </p:ext>
            </p:extLst>
          </p:nvPr>
        </p:nvGraphicFramePr>
        <p:xfrm>
          <a:off x="990600" y="1149350"/>
          <a:ext cx="7300912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9350"/>
                        <a:ext cx="7300912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7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414084"/>
              </p:ext>
            </p:extLst>
          </p:nvPr>
        </p:nvGraphicFramePr>
        <p:xfrm>
          <a:off x="990600" y="1143000"/>
          <a:ext cx="7300912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4" imgW="7301323" imgH="3058040" progId="Word.Document.12">
                  <p:embed/>
                </p:oleObj>
              </mc:Choice>
              <mc:Fallback>
                <p:oleObj name="Document" r:id="rId4" imgW="7301323" imgH="3058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2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457010"/>
              </p:ext>
            </p:extLst>
          </p:nvPr>
        </p:nvGraphicFramePr>
        <p:xfrm>
          <a:off x="990600" y="1066800"/>
          <a:ext cx="7313400" cy="187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4" imgW="7313400" imgH="1878430" progId="Word.Document.12">
                  <p:embed/>
                </p:oleObj>
              </mc:Choice>
              <mc:Fallback>
                <p:oleObj name="Document" r:id="rId4" imgW="7313400" imgH="1878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13400" cy="187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4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141349"/>
              </p:ext>
            </p:extLst>
          </p:nvPr>
        </p:nvGraphicFramePr>
        <p:xfrm>
          <a:off x="990600" y="1143000"/>
          <a:ext cx="7300912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4" imgW="7301323" imgH="2654766" progId="Word.Document.12">
                  <p:embed/>
                </p:oleObj>
              </mc:Choice>
              <mc:Fallback>
                <p:oleObj name="Document" r:id="rId4" imgW="7301323" imgH="2654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4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848600" cy="800219"/>
          </a:xfrm>
        </p:spPr>
        <p:txBody>
          <a:bodyPr/>
          <a:lstStyle/>
          <a:p>
            <a:r>
              <a:rPr lang="en-US" dirty="0"/>
              <a:t>The smart tag menu for a </a:t>
            </a:r>
            <a:r>
              <a:rPr lang="en-US" dirty="0" err="1"/>
              <a:t>DataGridView</a:t>
            </a:r>
            <a:r>
              <a:rPr lang="en-US" dirty="0"/>
              <a:t> control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81100"/>
            <a:ext cx="6324600" cy="45347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88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The dialog box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editing </a:t>
            </a:r>
            <a:r>
              <a:rPr lang="en-US" dirty="0" err="1"/>
              <a:t>DataGridView</a:t>
            </a:r>
            <a:r>
              <a:rPr lang="en-US" dirty="0"/>
              <a:t> columns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9-1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18260" y="1447800"/>
            <a:ext cx="5494862" cy="35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99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properties of a column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46623"/>
              </p:ext>
            </p:extLst>
          </p:nvPr>
        </p:nvGraphicFramePr>
        <p:xfrm>
          <a:off x="995363" y="1146175"/>
          <a:ext cx="7243762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4" imgW="7313400" imgH="1530879" progId="Word.Document.12">
                  <p:embed/>
                </p:oleObj>
              </mc:Choice>
              <mc:Fallback>
                <p:oleObj name="Document" r:id="rId4" imgW="7313400" imgH="1530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363" y="1146175"/>
                        <a:ext cx="7243762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8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To format columns: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/>
              <a:t>CellStyle</a:t>
            </a:r>
            <a:r>
              <a:rPr lang="en-US" dirty="0"/>
              <a:t> Builder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95" y="1524000"/>
            <a:ext cx="4281805" cy="4362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7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To format columns: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Format String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9-11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85" y="1552575"/>
            <a:ext cx="3853815" cy="32358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6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form that uses a </a:t>
            </a:r>
            <a:r>
              <a:rPr lang="en-US" dirty="0" err="1"/>
              <a:t>DataGridView</a:t>
            </a:r>
            <a:r>
              <a:rPr lang="en-US" dirty="0"/>
              <a:t> control </a:t>
            </a:r>
            <a:br>
              <a:rPr lang="en-US" dirty="0"/>
            </a:br>
            <a:r>
              <a:rPr lang="en-US" dirty="0"/>
              <a:t>to display data from a related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60" y="1524000"/>
            <a:ext cx="6123940" cy="439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3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BindingSource</a:t>
            </a:r>
            <a:r>
              <a:rPr lang="en-US" dirty="0"/>
              <a:t> properties </a:t>
            </a:r>
            <a:br>
              <a:rPr lang="en-US" dirty="0"/>
            </a:br>
            <a:r>
              <a:rPr lang="en-US" dirty="0"/>
              <a:t>for displaying data from a related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791456"/>
              </p:ext>
            </p:extLst>
          </p:nvPr>
        </p:nvGraphicFramePr>
        <p:xfrm>
          <a:off x="914400" y="1446213"/>
          <a:ext cx="7245350" cy="263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Document" r:id="rId4" imgW="7313400" imgH="2657721" progId="Word.Document.12">
                  <p:embed/>
                </p:oleObj>
              </mc:Choice>
              <mc:Fallback>
                <p:oleObj name="Document" r:id="rId4" imgW="7313400" imgH="26577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6213"/>
                        <a:ext cx="7245350" cy="2633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51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Customer Invoices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1143000"/>
            <a:ext cx="6339840" cy="3952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88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dataset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15" y="1161469"/>
            <a:ext cx="6280785" cy="4505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8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dialog box for formatting a column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9-0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62911" y="1143000"/>
            <a:ext cx="6409489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87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for the Customer Invoices form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917690"/>
              </p:ext>
            </p:extLst>
          </p:nvPr>
        </p:nvGraphicFramePr>
        <p:xfrm>
          <a:off x="990600" y="1143000"/>
          <a:ext cx="730091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4" imgW="7301323" imgH="3661510" progId="Word.Document.12">
                  <p:embed/>
                </p:oleObj>
              </mc:Choice>
              <mc:Fallback>
                <p:oleObj name="Document" r:id="rId4" imgW="7301323" imgH="366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0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The code for the Customer Invoices form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30387"/>
              </p:ext>
            </p:extLst>
          </p:nvPr>
        </p:nvGraphicFramePr>
        <p:xfrm>
          <a:off x="990600" y="1143000"/>
          <a:ext cx="7300912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4" imgW="7301323" imgH="2251492" progId="Word.Document.12">
                  <p:embed/>
                </p:oleObj>
              </mc:Choice>
              <mc:Fallback>
                <p:oleObj name="Document" r:id="rId4" imgW="7301323" imgH="2251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1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Extra 19-1	Add a parameterized query </a:t>
            </a:r>
            <a:br>
              <a:rPr lang="en-US" dirty="0"/>
            </a:br>
            <a:r>
              <a:rPr lang="en-US" dirty="0" smtClean="0"/>
              <a:t>                    to </a:t>
            </a:r>
            <a:r>
              <a:rPr lang="en-US" dirty="0"/>
              <a:t>the Product Maintenance form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496307"/>
              </p:ext>
            </p:extLst>
          </p:nvPr>
        </p:nvGraphicFramePr>
        <p:xfrm>
          <a:off x="990600" y="1256605"/>
          <a:ext cx="7301323" cy="346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3" imgW="7301323" imgH="3467795" progId="Word.Document.12">
                  <p:embed/>
                </p:oleObj>
              </mc:Choice>
              <mc:Fallback>
                <p:oleObj name="Document" r:id="rId3" imgW="7301323" imgH="3467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256605"/>
                        <a:ext cx="7301323" cy="3467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942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290"/>
            <a:ext cx="7315200" cy="400110"/>
          </a:xfrm>
        </p:spPr>
        <p:txBody>
          <a:bodyPr/>
          <a:lstStyle/>
          <a:p>
            <a:r>
              <a:rPr lang="en-US" dirty="0"/>
              <a:t>Extra 19-2	Create a Master/Detail form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213202"/>
              </p:ext>
            </p:extLst>
          </p:nvPr>
        </p:nvGraphicFramePr>
        <p:xfrm>
          <a:off x="990600" y="938776"/>
          <a:ext cx="7301323" cy="515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3" imgW="7301323" imgH="5157224" progId="Word.Document.12">
                  <p:embed/>
                </p:oleObj>
              </mc:Choice>
              <mc:Fallback>
                <p:oleObj name="Document" r:id="rId3" imgW="7301323" imgH="51572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938776"/>
                        <a:ext cx="7301323" cy="5157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868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4-3	Display customer incidents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688644"/>
              </p:ext>
            </p:extLst>
          </p:nvPr>
        </p:nvGraphicFramePr>
        <p:xfrm>
          <a:off x="990600" y="1066800"/>
          <a:ext cx="72898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3" imgW="7301323" imgH="5119057" progId="Word.Document.12">
                  <p:embed/>
                </p:oleObj>
              </mc:Choice>
              <mc:Fallback>
                <p:oleObj name="Document" r:id="rId3" imgW="7301323" imgH="5119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289800" cy="5100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454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4-4	Add customer incidents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930884"/>
              </p:ext>
            </p:extLst>
          </p:nvPr>
        </p:nvGraphicFramePr>
        <p:xfrm>
          <a:off x="990600" y="1102606"/>
          <a:ext cx="7301323" cy="499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3" imgW="7301323" imgH="4993394" progId="Word.Document.12">
                  <p:embed/>
                </p:oleObj>
              </mc:Choice>
              <mc:Fallback>
                <p:oleObj name="Document" r:id="rId3" imgW="7301323" imgH="49933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02606"/>
                        <a:ext cx="7301323" cy="4993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34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combo box that’s bound to a data source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143000"/>
            <a:ext cx="5276850" cy="4251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5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Combo box properties for binding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907866"/>
              </p:ext>
            </p:extLst>
          </p:nvPr>
        </p:nvGraphicFramePr>
        <p:xfrm>
          <a:off x="990600" y="1143000"/>
          <a:ext cx="7313400" cy="122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4" imgW="7313400" imgH="1224703" progId="Word.Document.12">
                  <p:embed/>
                </p:oleObj>
              </mc:Choice>
              <mc:Fallback>
                <p:oleObj name="Document" r:id="rId4" imgW="7313400" imgH="12247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13400" cy="1224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9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Common properties of the </a:t>
            </a:r>
            <a:r>
              <a:rPr lang="en-US" dirty="0" err="1"/>
              <a:t>BindingSource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884499"/>
              </p:ext>
            </p:extLst>
          </p:nvPr>
        </p:nvGraphicFramePr>
        <p:xfrm>
          <a:off x="990600" y="1140248"/>
          <a:ext cx="7313400" cy="612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4" imgW="7313400" imgH="612352" progId="Word.Document.12">
                  <p:embed/>
                </p:oleObj>
              </mc:Choice>
              <mc:Fallback>
                <p:oleObj name="Document" r:id="rId4" imgW="7313400" imgH="612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0248"/>
                        <a:ext cx="7313400" cy="612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56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BindingSource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430130"/>
              </p:ext>
            </p:extLst>
          </p:nvPr>
        </p:nvGraphicFramePr>
        <p:xfrm>
          <a:off x="990600" y="1131634"/>
          <a:ext cx="7313400" cy="244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4" imgW="7313400" imgH="2449766" progId="Word.Document.12">
                  <p:embed/>
                </p:oleObj>
              </mc:Choice>
              <mc:Fallback>
                <p:oleObj name="Document" r:id="rId4" imgW="7313400" imgH="2449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31634"/>
                        <a:ext cx="7313400" cy="2449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4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620000" cy="800219"/>
          </a:xfrm>
        </p:spPr>
        <p:txBody>
          <a:bodyPr/>
          <a:lstStyle/>
          <a:p>
            <a:r>
              <a:rPr lang="en-US" dirty="0"/>
              <a:t>A statement that adds a new row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a data source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783494"/>
              </p:ext>
            </p:extLst>
          </p:nvPr>
        </p:nvGraphicFramePr>
        <p:xfrm>
          <a:off x="914400" y="1512528"/>
          <a:ext cx="7313400" cy="366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4" imgW="7313400" imgH="3669072" progId="Word.Document.12">
                  <p:embed/>
                </p:oleObj>
              </mc:Choice>
              <mc:Fallback>
                <p:oleObj name="Document" r:id="rId4" imgW="7313400" imgH="36690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12528"/>
                        <a:ext cx="7313400" cy="3669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3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1063</Words>
  <Application>Microsoft Office PowerPoint</Application>
  <PresentationFormat>On-screen Show (4:3)</PresentationFormat>
  <Paragraphs>225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Master slides_with_titles</vt:lpstr>
      <vt:lpstr>Document</vt:lpstr>
      <vt:lpstr>Microsoft Word Document</vt:lpstr>
      <vt:lpstr>Chapter 19</vt:lpstr>
      <vt:lpstr>Objectives</vt:lpstr>
      <vt:lpstr>Objectives (cont.)</vt:lpstr>
      <vt:lpstr>The dialog box for formatting a column</vt:lpstr>
      <vt:lpstr>A combo box that’s bound to a data source</vt:lpstr>
      <vt:lpstr>Combo box properties for binding</vt:lpstr>
      <vt:lpstr>Common properties of the BindingSource class</vt:lpstr>
      <vt:lpstr>Common methods of the BindingSource class</vt:lpstr>
      <vt:lpstr>A statement that adds a new row  to a data source</vt:lpstr>
      <vt:lpstr>Code that moves to the next row  and displays the position and count</vt:lpstr>
      <vt:lpstr>The dialog box  for creating a parameterized query</vt:lpstr>
      <vt:lpstr>The Customer Maintenance form with a toolbar</vt:lpstr>
      <vt:lpstr>The generated code for a parameterized query</vt:lpstr>
      <vt:lpstr>The same code after it has been improved</vt:lpstr>
      <vt:lpstr>The syntax of the method for filling a table  using a parameterized query</vt:lpstr>
      <vt:lpstr>The Items Collection Editor  for a ToolStrip control</vt:lpstr>
      <vt:lpstr>Common properties of ToolStrip items</vt:lpstr>
      <vt:lpstr>Customized toolbars</vt:lpstr>
      <vt:lpstr>The event handler for the Get All Customers ToolStrip button</vt:lpstr>
      <vt:lpstr>The event handler  for the Get Customer ToolStrip button</vt:lpstr>
      <vt:lpstr>The Customer Maintenance application</vt:lpstr>
      <vt:lpstr>The code for the Customer Maintenance application</vt:lpstr>
      <vt:lpstr>The code for the application (cont.)</vt:lpstr>
      <vt:lpstr>The code for the application (cont.)</vt:lpstr>
      <vt:lpstr>The code for the application (cont.)</vt:lpstr>
      <vt:lpstr>The code for the application (cont.)</vt:lpstr>
      <vt:lpstr>The code for the application (cont.)</vt:lpstr>
      <vt:lpstr>The code for the application (cont.)</vt:lpstr>
      <vt:lpstr>The code for the application (cont.)</vt:lpstr>
      <vt:lpstr>The code for the application (cont.)</vt:lpstr>
      <vt:lpstr>The smart tag menu for a DataGridView control</vt:lpstr>
      <vt:lpstr>The dialog box  for editing DataGridView columns</vt:lpstr>
      <vt:lpstr>Common properties of a column</vt:lpstr>
      <vt:lpstr>To format columns:  The CellStyle Builder dialog box</vt:lpstr>
      <vt:lpstr>To format columns:  The Format String dialog box</vt:lpstr>
      <vt:lpstr>A form that uses a DataGridView control  to display data from a related table</vt:lpstr>
      <vt:lpstr>Two BindingSource properties  for displaying data from a related table</vt:lpstr>
      <vt:lpstr>The Customer Invoices form</vt:lpstr>
      <vt:lpstr>The dataset schema</vt:lpstr>
      <vt:lpstr>The code for the Customer Invoices form</vt:lpstr>
      <vt:lpstr>The code for the Customer Invoices form (cont.)</vt:lpstr>
      <vt:lpstr>Extra 19-1 Add a parameterized query                      to the Product Maintenance form</vt:lpstr>
      <vt:lpstr>Extra 19-2 Create a Master/Detail form</vt:lpstr>
      <vt:lpstr>Project 4-3 Display customer incidents</vt:lpstr>
      <vt:lpstr>Project 4-4 Add customer incidents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12</cp:revision>
  <cp:lastPrinted>2016-01-14T23:03:16Z</cp:lastPrinted>
  <dcterms:created xsi:type="dcterms:W3CDTF">2016-01-14T22:50:19Z</dcterms:created>
  <dcterms:modified xsi:type="dcterms:W3CDTF">2016-02-10T18:53:21Z</dcterms:modified>
</cp:coreProperties>
</file>