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3"/>
  </p:notesMasterIdLst>
  <p:handoutMasterIdLst>
    <p:handoutMasterId r:id="rId54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79" d="100"/>
          <a:sy n="79" d="100"/>
        </p:scale>
        <p:origin x="-96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2/10/2016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3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4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5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6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7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8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9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20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21.docx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2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3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4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5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6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7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28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29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0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1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2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3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4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5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4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6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37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38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39.docx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40.docx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41.docx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42.docx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43.docx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44.docx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45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5.docx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51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5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20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644379"/>
              </p:ext>
            </p:extLst>
          </p:nvPr>
        </p:nvGraphicFramePr>
        <p:xfrm>
          <a:off x="914400" y="1676400"/>
          <a:ext cx="7301323" cy="248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4" imgW="7301323" imgH="2484455" progId="Word.Document.12">
                  <p:embed/>
                </p:oleObj>
              </mc:Choice>
              <mc:Fallback>
                <p:oleObj name="Document" r:id="rId4" imgW="7301323" imgH="24844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76400"/>
                        <a:ext cx="7301323" cy="248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 err="1"/>
              <a:t>CommandType</a:t>
            </a:r>
            <a:r>
              <a:rPr lang="en-US" dirty="0"/>
              <a:t> enumeration members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659346"/>
              </p:ext>
            </p:extLst>
          </p:nvPr>
        </p:nvGraphicFramePr>
        <p:xfrm>
          <a:off x="990600" y="1138152"/>
          <a:ext cx="7301323" cy="919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Document" r:id="rId4" imgW="7301323" imgH="919248" progId="Word.Document.12">
                  <p:embed/>
                </p:oleObj>
              </mc:Choice>
              <mc:Fallback>
                <p:oleObj name="Document" r:id="rId4" imgW="7301323" imgH="9192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38152"/>
                        <a:ext cx="7301323" cy="919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120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creates a </a:t>
            </a:r>
            <a:r>
              <a:rPr lang="en-US" dirty="0" err="1"/>
              <a:t>SqlCommand</a:t>
            </a:r>
            <a:r>
              <a:rPr lang="en-US" dirty="0"/>
              <a:t> object </a:t>
            </a:r>
            <a:br>
              <a:rPr lang="en-US" dirty="0"/>
            </a:br>
            <a:r>
              <a:rPr lang="en-US" dirty="0"/>
              <a:t>that executes a Select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377723"/>
              </p:ext>
            </p:extLst>
          </p:nvPr>
        </p:nvGraphicFramePr>
        <p:xfrm>
          <a:off x="990600" y="1524000"/>
          <a:ext cx="7300912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Document" r:id="rId4" imgW="7301323" imgH="1244748" progId="Word.Document.12">
                  <p:embed/>
                </p:oleObj>
              </mc:Choice>
              <mc:Fallback>
                <p:oleObj name="Document" r:id="rId4" imgW="7301323" imgH="12447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415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SQL Server Select statement </a:t>
            </a:r>
            <a:br>
              <a:rPr lang="en-US" dirty="0"/>
            </a:br>
            <a:r>
              <a:rPr lang="en-US" dirty="0"/>
              <a:t>that uses a parameter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291234"/>
              </p:ext>
            </p:extLst>
          </p:nvPr>
        </p:nvGraphicFramePr>
        <p:xfrm>
          <a:off x="914400" y="1477292"/>
          <a:ext cx="7301323" cy="4085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Document" r:id="rId4" imgW="7301323" imgH="4085308" progId="Word.Document.12">
                  <p:embed/>
                </p:oleObj>
              </mc:Choice>
              <mc:Fallback>
                <p:oleObj name="Document" r:id="rId4" imgW="7301323" imgH="40853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77292"/>
                        <a:ext cx="7301323" cy="4085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761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Four constructors for the </a:t>
            </a:r>
            <a:r>
              <a:rPr lang="en-US" dirty="0" err="1"/>
              <a:t>SqlParameter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49000"/>
              </p:ext>
            </p:extLst>
          </p:nvPr>
        </p:nvGraphicFramePr>
        <p:xfrm>
          <a:off x="914400" y="1066800"/>
          <a:ext cx="7301323" cy="3298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Document" r:id="rId4" imgW="7301323" imgH="3298924" progId="Word.Document.12">
                  <p:embed/>
                </p:oleObj>
              </mc:Choice>
              <mc:Fallback>
                <p:oleObj name="Document" r:id="rId4" imgW="7301323" imgH="32989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298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396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creates a parameter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300754"/>
              </p:ext>
            </p:extLst>
          </p:nvPr>
        </p:nvGraphicFramePr>
        <p:xfrm>
          <a:off x="914400" y="1066800"/>
          <a:ext cx="7300912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Document" r:id="rId4" imgW="7301323" imgH="1775125" progId="Word.Document.12">
                  <p:embed/>
                </p:oleObj>
              </mc:Choice>
              <mc:Fallback>
                <p:oleObj name="Document" r:id="rId4" imgW="7301323" imgH="17751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177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425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772400" cy="800219"/>
          </a:xfrm>
        </p:spPr>
        <p:txBody>
          <a:bodyPr/>
          <a:lstStyle/>
          <a:p>
            <a:r>
              <a:rPr lang="en-US" dirty="0"/>
              <a:t>Common indexers of the Parameters collection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454268"/>
              </p:ext>
            </p:extLst>
          </p:nvPr>
        </p:nvGraphicFramePr>
        <p:xfrm>
          <a:off x="914400" y="1125524"/>
          <a:ext cx="7301323" cy="2379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Document" r:id="rId4" imgW="7301323" imgH="2379676" progId="Word.Document.12">
                  <p:embed/>
                </p:oleObj>
              </mc:Choice>
              <mc:Fallback>
                <p:oleObj name="Document" r:id="rId4" imgW="7301323" imgH="23796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25524"/>
                        <a:ext cx="7301323" cy="2379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177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statement that adds a parameter </a:t>
            </a:r>
            <a:br>
              <a:rPr lang="en-US" dirty="0"/>
            </a:br>
            <a:r>
              <a:rPr lang="en-US" dirty="0"/>
              <a:t>to the Parameters collection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360878"/>
              </p:ext>
            </p:extLst>
          </p:nvPr>
        </p:nvGraphicFramePr>
        <p:xfrm>
          <a:off x="914400" y="1477963"/>
          <a:ext cx="7300912" cy="309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Document" r:id="rId4" imgW="7301323" imgH="3094767" progId="Word.Document.12">
                  <p:embed/>
                </p:oleObj>
              </mc:Choice>
              <mc:Fallback>
                <p:oleObj name="Document" r:id="rId4" imgW="7301323" imgH="30947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77963"/>
                        <a:ext cx="7300912" cy="3094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990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Two ways to create a </a:t>
            </a:r>
            <a:r>
              <a:rPr lang="en-US" dirty="0" err="1"/>
              <a:t>SqlDataReader</a:t>
            </a:r>
            <a:r>
              <a:rPr lang="en-US" dirty="0"/>
              <a:t>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41132"/>
              </p:ext>
            </p:extLst>
          </p:nvPr>
        </p:nvGraphicFramePr>
        <p:xfrm>
          <a:off x="914400" y="1143000"/>
          <a:ext cx="7301323" cy="2423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Document" r:id="rId4" imgW="7301323" imgH="2423964" progId="Word.Document.12">
                  <p:embed/>
                </p:oleObj>
              </mc:Choice>
              <mc:Fallback>
                <p:oleObj name="Document" r:id="rId4" imgW="7301323" imgH="24239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423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646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96200" cy="800219"/>
          </a:xfrm>
        </p:spPr>
        <p:txBody>
          <a:bodyPr/>
          <a:lstStyle/>
          <a:p>
            <a:r>
              <a:rPr lang="en-US" dirty="0"/>
              <a:t>Common members of the </a:t>
            </a:r>
            <a:r>
              <a:rPr lang="en-US" dirty="0" err="1"/>
              <a:t>SqlDataReader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025826"/>
              </p:ext>
            </p:extLst>
          </p:nvPr>
        </p:nvGraphicFramePr>
        <p:xfrm>
          <a:off x="990600" y="1143000"/>
          <a:ext cx="7301323" cy="1532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Document" r:id="rId4" imgW="7301323" imgH="1532081" progId="Word.Document.12">
                  <p:embed/>
                </p:oleObj>
              </mc:Choice>
              <mc:Fallback>
                <p:oleObj name="Document" r:id="rId4" imgW="7301323" imgH="15320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1532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048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uses a data reader </a:t>
            </a:r>
            <a:br>
              <a:rPr lang="en-US" dirty="0"/>
            </a:br>
            <a:r>
              <a:rPr lang="en-US" dirty="0"/>
              <a:t>to read a list of State objects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310644"/>
              </p:ext>
            </p:extLst>
          </p:nvPr>
        </p:nvGraphicFramePr>
        <p:xfrm>
          <a:off x="990600" y="1524000"/>
          <a:ext cx="7301323" cy="3069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Document" r:id="rId4" imgW="7301323" imgH="3069202" progId="Word.Document.12">
                  <p:embed/>
                </p:oleObj>
              </mc:Choice>
              <mc:Fallback>
                <p:oleObj name="Document" r:id="rId4" imgW="7301323" imgH="30692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1323" cy="30692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220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493246"/>
              </p:ext>
            </p:extLst>
          </p:nvPr>
        </p:nvGraphicFramePr>
        <p:xfrm>
          <a:off x="990600" y="1066800"/>
          <a:ext cx="7301323" cy="4496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4" imgW="7301323" imgH="4496503" progId="Word.Document.12">
                  <p:embed/>
                </p:oleObj>
              </mc:Choice>
              <mc:Fallback>
                <p:oleObj name="Document" r:id="rId4" imgW="7301323" imgH="44965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4496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creates and executes a command </a:t>
            </a:r>
            <a:br>
              <a:rPr lang="en-US" dirty="0"/>
            </a:br>
            <a:r>
              <a:rPr lang="en-US" dirty="0"/>
              <a:t>that returns an aggregate value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622532"/>
              </p:ext>
            </p:extLst>
          </p:nvPr>
        </p:nvGraphicFramePr>
        <p:xfrm>
          <a:off x="990600" y="1524000"/>
          <a:ext cx="7301323" cy="1918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Document" r:id="rId4" imgW="7301323" imgH="1918071" progId="Word.Document.12">
                  <p:embed/>
                </p:oleObj>
              </mc:Choice>
              <mc:Fallback>
                <p:oleObj name="Document" r:id="rId4" imgW="7301323" imgH="19180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1323" cy="1918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516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creates and executes a command </a:t>
            </a:r>
            <a:br>
              <a:rPr lang="en-US" dirty="0"/>
            </a:br>
            <a:r>
              <a:rPr lang="en-US" dirty="0"/>
              <a:t>that inserts a row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58183"/>
              </p:ext>
            </p:extLst>
          </p:nvPr>
        </p:nvGraphicFramePr>
        <p:xfrm>
          <a:off x="990600" y="1524000"/>
          <a:ext cx="7300912" cy="429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Document" r:id="rId4" imgW="7301323" imgH="4293426" progId="Word.Document.12">
                  <p:embed/>
                </p:oleObj>
              </mc:Choice>
              <mc:Fallback>
                <p:oleObj name="Document" r:id="rId4" imgW="7301323" imgH="42934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429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463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Customer Maintenance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20-08a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44930" y="1228725"/>
            <a:ext cx="4903470" cy="2886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07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Add/Modify Customer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80" y="1219200"/>
            <a:ext cx="4820920" cy="2514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744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dialog box that’s displayed </a:t>
            </a:r>
            <a:br>
              <a:rPr lang="en-US" dirty="0"/>
            </a:br>
            <a:r>
              <a:rPr lang="en-US" dirty="0"/>
              <a:t>to confirm a delete operation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20-08c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14450" y="1594485"/>
            <a:ext cx="3028950" cy="20631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388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class diagram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20-09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17625" y="1219200"/>
            <a:ext cx="5540375" cy="3629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86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</a:t>
            </a:r>
            <a:r>
              <a:rPr lang="en-US" dirty="0" err="1"/>
              <a:t>CustomerDB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31964"/>
              </p:ext>
            </p:extLst>
          </p:nvPr>
        </p:nvGraphicFramePr>
        <p:xfrm>
          <a:off x="990600" y="1143000"/>
          <a:ext cx="730091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Document" r:id="rId4" imgW="7301323" imgH="4064784" progId="Word.Document.12">
                  <p:embed/>
                </p:oleObj>
              </mc:Choice>
              <mc:Fallback>
                <p:oleObj name="Document" r:id="rId4" imgW="7301323" imgH="40647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460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</a:t>
            </a:r>
            <a:r>
              <a:rPr lang="en-US" dirty="0" err="1"/>
              <a:t>CustomerDB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661444"/>
              </p:ext>
            </p:extLst>
          </p:nvPr>
        </p:nvGraphicFramePr>
        <p:xfrm>
          <a:off x="990600" y="1143000"/>
          <a:ext cx="730091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Document" r:id="rId4" imgW="7301323" imgH="4064784" progId="Word.Document.12">
                  <p:embed/>
                </p:oleObj>
              </mc:Choice>
              <mc:Fallback>
                <p:oleObj name="Document" r:id="rId4" imgW="7301323" imgH="40647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425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</a:t>
            </a:r>
            <a:r>
              <a:rPr lang="en-US" dirty="0" err="1"/>
              <a:t>CustomerDB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277037"/>
              </p:ext>
            </p:extLst>
          </p:nvPr>
        </p:nvGraphicFramePr>
        <p:xfrm>
          <a:off x="990600" y="1143000"/>
          <a:ext cx="7300912" cy="386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Document" r:id="rId4" imgW="7301323" imgH="3863147" progId="Word.Document.12">
                  <p:embed/>
                </p:oleObj>
              </mc:Choice>
              <mc:Fallback>
                <p:oleObj name="Document" r:id="rId4" imgW="7301323" imgH="38631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862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202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</a:t>
            </a:r>
            <a:r>
              <a:rPr lang="en-US" dirty="0" err="1"/>
              <a:t>CustomerDB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030673"/>
              </p:ext>
            </p:extLst>
          </p:nvPr>
        </p:nvGraphicFramePr>
        <p:xfrm>
          <a:off x="990600" y="1143000"/>
          <a:ext cx="7300912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Document" r:id="rId4" imgW="7301323" imgH="4468058" progId="Word.Document.12">
                  <p:embed/>
                </p:oleObj>
              </mc:Choice>
              <mc:Fallback>
                <p:oleObj name="Document" r:id="rId4" imgW="7301323" imgH="44680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46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303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Two constructors for the </a:t>
            </a:r>
            <a:r>
              <a:rPr lang="en-US" dirty="0" err="1"/>
              <a:t>SqlConnection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96897"/>
              </p:ext>
            </p:extLst>
          </p:nvPr>
        </p:nvGraphicFramePr>
        <p:xfrm>
          <a:off x="914400" y="1066800"/>
          <a:ext cx="7301323" cy="2310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4" imgW="7301323" imgH="2310183" progId="Word.Document.12">
                  <p:embed/>
                </p:oleObj>
              </mc:Choice>
              <mc:Fallback>
                <p:oleObj name="Document" r:id="rId4" imgW="7301323" imgH="2310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310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840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</a:t>
            </a:r>
            <a:r>
              <a:rPr lang="en-US" dirty="0" err="1"/>
              <a:t>CustomerDB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047426"/>
              </p:ext>
            </p:extLst>
          </p:nvPr>
        </p:nvGraphicFramePr>
        <p:xfrm>
          <a:off x="990600" y="1122362"/>
          <a:ext cx="7300912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Document" r:id="rId4" imgW="7301323" imgH="4669695" progId="Word.Document.12">
                  <p:embed/>
                </p:oleObj>
              </mc:Choice>
              <mc:Fallback>
                <p:oleObj name="Document" r:id="rId4" imgW="7301323" imgH="46696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22362"/>
                        <a:ext cx="7300912" cy="466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291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</a:t>
            </a:r>
            <a:r>
              <a:rPr lang="en-US" dirty="0" err="1"/>
              <a:t>CustomerDB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620359"/>
              </p:ext>
            </p:extLst>
          </p:nvPr>
        </p:nvGraphicFramePr>
        <p:xfrm>
          <a:off x="990600" y="1149350"/>
          <a:ext cx="7300912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Document" r:id="rId4" imgW="7301323" imgH="4871332" progId="Word.Document.12">
                  <p:embed/>
                </p:oleObj>
              </mc:Choice>
              <mc:Fallback>
                <p:oleObj name="Document" r:id="rId4" imgW="7301323" imgH="48713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9350"/>
                        <a:ext cx="7300912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514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</a:t>
            </a:r>
            <a:r>
              <a:rPr lang="en-US" dirty="0" err="1"/>
              <a:t>CustomerDB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516292"/>
              </p:ext>
            </p:extLst>
          </p:nvPr>
        </p:nvGraphicFramePr>
        <p:xfrm>
          <a:off x="990600" y="1143000"/>
          <a:ext cx="7300912" cy="386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Document" r:id="rId4" imgW="7301323" imgH="3863147" progId="Word.Document.12">
                  <p:embed/>
                </p:oleObj>
              </mc:Choice>
              <mc:Fallback>
                <p:oleObj name="Document" r:id="rId4" imgW="7301323" imgH="38631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862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45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</a:t>
            </a:r>
            <a:r>
              <a:rPr lang="en-US" dirty="0" err="1"/>
              <a:t>CustomerDB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624606"/>
              </p:ext>
            </p:extLst>
          </p:nvPr>
        </p:nvGraphicFramePr>
        <p:xfrm>
          <a:off x="990600" y="1143000"/>
          <a:ext cx="7300912" cy="426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Document" r:id="rId4" imgW="7301323" imgH="4266421" progId="Word.Document.12">
                  <p:embed/>
                </p:oleObj>
              </mc:Choice>
              <mc:Fallback>
                <p:oleObj name="Document" r:id="rId4" imgW="7301323" imgH="4266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26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059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</a:t>
            </a:r>
            <a:r>
              <a:rPr lang="en-US" dirty="0" err="1"/>
              <a:t>CustomerDB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866904"/>
              </p:ext>
            </p:extLst>
          </p:nvPr>
        </p:nvGraphicFramePr>
        <p:xfrm>
          <a:off x="990600" y="1122362"/>
          <a:ext cx="7300912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Document" r:id="rId4" imgW="7301323" imgH="4669695" progId="Word.Document.12">
                  <p:embed/>
                </p:oleObj>
              </mc:Choice>
              <mc:Fallback>
                <p:oleObj name="Document" r:id="rId4" imgW="7301323" imgH="46696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22362"/>
                        <a:ext cx="7300912" cy="466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742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</a:t>
            </a:r>
            <a:r>
              <a:rPr lang="en-US" dirty="0" err="1"/>
              <a:t>StateDB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498447"/>
              </p:ext>
            </p:extLst>
          </p:nvPr>
        </p:nvGraphicFramePr>
        <p:xfrm>
          <a:off x="990600" y="1149350"/>
          <a:ext cx="7300912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Document" r:id="rId4" imgW="7301323" imgH="4871332" progId="Word.Document.12">
                  <p:embed/>
                </p:oleObj>
              </mc:Choice>
              <mc:Fallback>
                <p:oleObj name="Document" r:id="rId4" imgW="7301323" imgH="48713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9350"/>
                        <a:ext cx="7300912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223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</a:t>
            </a:r>
            <a:r>
              <a:rPr lang="en-US" dirty="0" err="1"/>
              <a:t>StateDB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46505"/>
              </p:ext>
            </p:extLst>
          </p:nvPr>
        </p:nvGraphicFramePr>
        <p:xfrm>
          <a:off x="990600" y="1143000"/>
          <a:ext cx="7300912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Document" r:id="rId4" imgW="7301323" imgH="2251492" progId="Word.Document.12">
                  <p:embed/>
                </p:oleObj>
              </mc:Choice>
              <mc:Fallback>
                <p:oleObj name="Document" r:id="rId4" imgW="7301323" imgH="22514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225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76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</a:t>
            </a:r>
            <a:r>
              <a:rPr lang="en-US" dirty="0" err="1"/>
              <a:t>MMABooksDB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734032"/>
              </p:ext>
            </p:extLst>
          </p:nvPr>
        </p:nvGraphicFramePr>
        <p:xfrm>
          <a:off x="990600" y="1143000"/>
          <a:ext cx="7300912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Document" r:id="rId4" imgW="7301323" imgH="3058040" progId="Word.Document.12">
                  <p:embed/>
                </p:oleObj>
              </mc:Choice>
              <mc:Fallback>
                <p:oleObj name="Document" r:id="rId4" imgW="7301323" imgH="30580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05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827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Customer Maintenance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884329"/>
              </p:ext>
            </p:extLst>
          </p:nvPr>
        </p:nvGraphicFramePr>
        <p:xfrm>
          <a:off x="990600" y="1143000"/>
          <a:ext cx="7300912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Document" r:id="rId4" imgW="7301323" imgH="4468058" progId="Word.Document.12">
                  <p:embed/>
                </p:oleObj>
              </mc:Choice>
              <mc:Fallback>
                <p:oleObj name="Document" r:id="rId4" imgW="7301323" imgH="44680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46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440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Customer Maintenance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472314"/>
              </p:ext>
            </p:extLst>
          </p:nvPr>
        </p:nvGraphicFramePr>
        <p:xfrm>
          <a:off x="990600" y="1149350"/>
          <a:ext cx="7300912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Document" r:id="rId4" imgW="7301323" imgH="4871332" progId="Word.Document.12">
                  <p:embed/>
                </p:oleObj>
              </mc:Choice>
              <mc:Fallback>
                <p:oleObj name="Document" r:id="rId4" imgW="7301323" imgH="48713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9350"/>
                        <a:ext cx="7300912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733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Common values used in the </a:t>
            </a:r>
            <a:r>
              <a:rPr lang="en-US" dirty="0" err="1"/>
              <a:t>ConnectionString</a:t>
            </a:r>
            <a:r>
              <a:rPr lang="en-US" dirty="0"/>
              <a:t> property for SQL Server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434462"/>
              </p:ext>
            </p:extLst>
          </p:nvPr>
        </p:nvGraphicFramePr>
        <p:xfrm>
          <a:off x="990600" y="1524000"/>
          <a:ext cx="7301323" cy="1838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Document" r:id="rId4" imgW="7301323" imgH="1838497" progId="Word.Document.12">
                  <p:embed/>
                </p:oleObj>
              </mc:Choice>
              <mc:Fallback>
                <p:oleObj name="Document" r:id="rId4" imgW="7301323" imgH="18384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1323" cy="1838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44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Customer Maintenance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464766"/>
              </p:ext>
            </p:extLst>
          </p:nvPr>
        </p:nvGraphicFramePr>
        <p:xfrm>
          <a:off x="990600" y="1143000"/>
          <a:ext cx="7300912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Document" r:id="rId4" imgW="7301323" imgH="4871332" progId="Word.Document.12">
                  <p:embed/>
                </p:oleObj>
              </mc:Choice>
              <mc:Fallback>
                <p:oleObj name="Document" r:id="rId4" imgW="7301323" imgH="48713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955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Customer Maintenance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939352"/>
              </p:ext>
            </p:extLst>
          </p:nvPr>
        </p:nvGraphicFramePr>
        <p:xfrm>
          <a:off x="990600" y="1143000"/>
          <a:ext cx="7300912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Document" r:id="rId4" imgW="7301323" imgH="4468058" progId="Word.Document.12">
                  <p:embed/>
                </p:oleObj>
              </mc:Choice>
              <mc:Fallback>
                <p:oleObj name="Document" r:id="rId4" imgW="7301323" imgH="44680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46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199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Customer Maintenance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739957"/>
              </p:ext>
            </p:extLst>
          </p:nvPr>
        </p:nvGraphicFramePr>
        <p:xfrm>
          <a:off x="990600" y="1149350"/>
          <a:ext cx="7300912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Document" r:id="rId4" imgW="7301323" imgH="4871332" progId="Word.Document.12">
                  <p:embed/>
                </p:oleObj>
              </mc:Choice>
              <mc:Fallback>
                <p:oleObj name="Document" r:id="rId4" imgW="7301323" imgH="48713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9350"/>
                        <a:ext cx="7300912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586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Customer Maintenance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694297"/>
              </p:ext>
            </p:extLst>
          </p:nvPr>
        </p:nvGraphicFramePr>
        <p:xfrm>
          <a:off x="990600" y="1143000"/>
          <a:ext cx="7300912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Document" r:id="rId4" imgW="7301323" imgH="2654766" progId="Word.Document.12">
                  <p:embed/>
                </p:oleObj>
              </mc:Choice>
              <mc:Fallback>
                <p:oleObj name="Document" r:id="rId4" imgW="7301323" imgH="26547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265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668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Add/Modify Customer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996014"/>
              </p:ext>
            </p:extLst>
          </p:nvPr>
        </p:nvGraphicFramePr>
        <p:xfrm>
          <a:off x="990600" y="1143000"/>
          <a:ext cx="7300912" cy="426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Document" r:id="rId4" imgW="7301323" imgH="4266421" progId="Word.Document.12">
                  <p:embed/>
                </p:oleObj>
              </mc:Choice>
              <mc:Fallback>
                <p:oleObj name="Document" r:id="rId4" imgW="7301323" imgH="4266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26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788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Add/Modify Customer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437191"/>
              </p:ext>
            </p:extLst>
          </p:nvPr>
        </p:nvGraphicFramePr>
        <p:xfrm>
          <a:off x="990600" y="1149350"/>
          <a:ext cx="7300912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Document" r:id="rId4" imgW="7301323" imgH="4871332" progId="Word.Document.12">
                  <p:embed/>
                </p:oleObj>
              </mc:Choice>
              <mc:Fallback>
                <p:oleObj name="Document" r:id="rId4" imgW="7301323" imgH="48713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9350"/>
                        <a:ext cx="7300912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041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Add/Modify Customer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278372"/>
              </p:ext>
            </p:extLst>
          </p:nvPr>
        </p:nvGraphicFramePr>
        <p:xfrm>
          <a:off x="990600" y="1143000"/>
          <a:ext cx="730091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Document" r:id="rId4" imgW="7301323" imgH="4064784" progId="Word.Document.12">
                  <p:embed/>
                </p:oleObj>
              </mc:Choice>
              <mc:Fallback>
                <p:oleObj name="Document" r:id="rId4" imgW="7301323" imgH="40647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252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Add/Modify Customer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284803"/>
              </p:ext>
            </p:extLst>
          </p:nvPr>
        </p:nvGraphicFramePr>
        <p:xfrm>
          <a:off x="990600" y="1095375"/>
          <a:ext cx="7300912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Document" r:id="rId4" imgW="7301323" imgH="4468058" progId="Word.Document.12">
                  <p:embed/>
                </p:oleObj>
              </mc:Choice>
              <mc:Fallback>
                <p:oleObj name="Document" r:id="rId4" imgW="7301323" imgH="44680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95375"/>
                        <a:ext cx="7300912" cy="446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536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Add/Modify Customer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959233"/>
              </p:ext>
            </p:extLst>
          </p:nvPr>
        </p:nvGraphicFramePr>
        <p:xfrm>
          <a:off x="990600" y="1139825"/>
          <a:ext cx="7300912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Document" r:id="rId4" imgW="7301323" imgH="3661510" progId="Word.Document.12">
                  <p:embed/>
                </p:oleObj>
              </mc:Choice>
              <mc:Fallback>
                <p:oleObj name="Document" r:id="rId4" imgW="7301323" imgH="3661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39825"/>
                        <a:ext cx="7300912" cy="366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20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Add/Modify Customer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608281"/>
              </p:ext>
            </p:extLst>
          </p:nvPr>
        </p:nvGraphicFramePr>
        <p:xfrm>
          <a:off x="990600" y="1143000"/>
          <a:ext cx="7300912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Document" r:id="rId4" imgW="7301323" imgH="1848218" progId="Word.Document.12">
                  <p:embed/>
                </p:oleObj>
              </mc:Choice>
              <mc:Fallback>
                <p:oleObj name="Document" r:id="rId4" imgW="7301323" imgH="18482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618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Two connection strings </a:t>
            </a:r>
            <a:br>
              <a:rPr lang="en-US" dirty="0"/>
            </a:br>
            <a:r>
              <a:rPr lang="en-US" dirty="0"/>
              <a:t>for the SQL Server provider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731357"/>
              </p:ext>
            </p:extLst>
          </p:nvPr>
        </p:nvGraphicFramePr>
        <p:xfrm>
          <a:off x="990600" y="1485900"/>
          <a:ext cx="7300912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cument" r:id="rId4" imgW="7301323" imgH="2095944" progId="Word.Document.12">
                  <p:embed/>
                </p:oleObj>
              </mc:Choice>
              <mc:Fallback>
                <p:oleObj name="Document" r:id="rId4" imgW="7301323" imgH="20959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485900"/>
                        <a:ext cx="7300912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665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Extra 20-1	Write the code for a Product </a:t>
            </a:r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                 Maintenance </a:t>
            </a:r>
            <a:r>
              <a:rPr lang="en-US" dirty="0"/>
              <a:t>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954916"/>
              </p:ext>
            </p:extLst>
          </p:nvPr>
        </p:nvGraphicFramePr>
        <p:xfrm>
          <a:off x="990600" y="1260475"/>
          <a:ext cx="7289800" cy="483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name="Document" r:id="rId3" imgW="7301323" imgH="4858730" progId="Word.Document.12">
                  <p:embed/>
                </p:oleObj>
              </mc:Choice>
              <mc:Fallback>
                <p:oleObj name="Document" r:id="rId3" imgW="7301323" imgH="48587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60475"/>
                        <a:ext cx="7289800" cy="483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57033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400110"/>
          </a:xfrm>
        </p:spPr>
        <p:txBody>
          <a:bodyPr/>
          <a:lstStyle/>
          <a:p>
            <a:r>
              <a:rPr lang="en-US" dirty="0"/>
              <a:t>Project 4-5	Register products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284502"/>
              </p:ext>
            </p:extLst>
          </p:nvPr>
        </p:nvGraphicFramePr>
        <p:xfrm>
          <a:off x="990600" y="990600"/>
          <a:ext cx="7301323" cy="5157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" name="Document" r:id="rId3" imgW="7301323" imgH="5157224" progId="Word.Document.12">
                  <p:embed/>
                </p:oleObj>
              </mc:Choice>
              <mc:Fallback>
                <p:oleObj name="Document" r:id="rId3" imgW="7301323" imgH="51572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990600"/>
                        <a:ext cx="7301323" cy="5157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462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848600" cy="800219"/>
          </a:xfrm>
        </p:spPr>
        <p:txBody>
          <a:bodyPr/>
          <a:lstStyle/>
          <a:p>
            <a:r>
              <a:rPr lang="en-US" dirty="0"/>
              <a:t>A connection string for the Jet OLE DB provider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137766"/>
              </p:ext>
            </p:extLst>
          </p:nvPr>
        </p:nvGraphicFramePr>
        <p:xfrm>
          <a:off x="990600" y="1219200"/>
          <a:ext cx="73009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Document" r:id="rId4" imgW="7301323" imgH="466645" progId="Word.Document.12">
                  <p:embed/>
                </p:oleObj>
              </mc:Choice>
              <mc:Fallback>
                <p:oleObj name="Document" r:id="rId4" imgW="7301323" imgH="4666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953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creates, opens, </a:t>
            </a:r>
            <a:br>
              <a:rPr lang="en-US" dirty="0"/>
            </a:br>
            <a:r>
              <a:rPr lang="en-US" dirty="0"/>
              <a:t>and closes a SQL connection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384130"/>
              </p:ext>
            </p:extLst>
          </p:nvPr>
        </p:nvGraphicFramePr>
        <p:xfrm>
          <a:off x="990600" y="1524000"/>
          <a:ext cx="7300912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Document" r:id="rId4" imgW="7301323" imgH="1848218" progId="Word.Document.12">
                  <p:embed/>
                </p:oleObj>
              </mc:Choice>
              <mc:Fallback>
                <p:oleObj name="Document" r:id="rId4" imgW="7301323" imgH="18482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487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Three constructors for the </a:t>
            </a:r>
            <a:r>
              <a:rPr lang="en-US" dirty="0" err="1"/>
              <a:t>SqlCommand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13199"/>
              </p:ext>
            </p:extLst>
          </p:nvPr>
        </p:nvGraphicFramePr>
        <p:xfrm>
          <a:off x="990600" y="1143000"/>
          <a:ext cx="7301323" cy="919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Document" r:id="rId4" imgW="7301323" imgH="919248" progId="Word.Document.12">
                  <p:embed/>
                </p:oleObj>
              </mc:Choice>
              <mc:Fallback>
                <p:oleObj name="Document" r:id="rId4" imgW="7301323" imgH="9192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919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434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properties of the </a:t>
            </a:r>
            <a:r>
              <a:rPr lang="en-US" dirty="0" err="1"/>
              <a:t>SqlCommand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912457"/>
              </p:ext>
            </p:extLst>
          </p:nvPr>
        </p:nvGraphicFramePr>
        <p:xfrm>
          <a:off x="914400" y="1123908"/>
          <a:ext cx="7301323" cy="2686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Document" r:id="rId4" imgW="7301323" imgH="2686092" progId="Word.Document.12">
                  <p:embed/>
                </p:oleObj>
              </mc:Choice>
              <mc:Fallback>
                <p:oleObj name="Document" r:id="rId4" imgW="7301323" imgH="26860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23908"/>
                        <a:ext cx="7301323" cy="2686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995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1234</Words>
  <Application>Microsoft Office PowerPoint</Application>
  <PresentationFormat>On-screen Show (4:3)</PresentationFormat>
  <Paragraphs>255</Paragraphs>
  <Slides>51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Master slides_with_titles</vt:lpstr>
      <vt:lpstr>Document</vt:lpstr>
      <vt:lpstr>Microsoft Word Document</vt:lpstr>
      <vt:lpstr>Chapter 20</vt:lpstr>
      <vt:lpstr>Objectives</vt:lpstr>
      <vt:lpstr>Two constructors for the SqlConnection class</vt:lpstr>
      <vt:lpstr>Common values used in the ConnectionString property for SQL Server</vt:lpstr>
      <vt:lpstr>Two connection strings  for the SQL Server provider</vt:lpstr>
      <vt:lpstr>A connection string for the Jet OLE DB provider</vt:lpstr>
      <vt:lpstr>Code that creates, opens,  and closes a SQL connection</vt:lpstr>
      <vt:lpstr>Three constructors for the SqlCommand class</vt:lpstr>
      <vt:lpstr>Common properties of the SqlCommand class</vt:lpstr>
      <vt:lpstr>CommandType enumeration members</vt:lpstr>
      <vt:lpstr>Code that creates a SqlCommand object  that executes a Select statement</vt:lpstr>
      <vt:lpstr>A SQL Server Select statement  that uses a parameter</vt:lpstr>
      <vt:lpstr>Four constructors for the SqlParameter class</vt:lpstr>
      <vt:lpstr>Code that creates a parameter</vt:lpstr>
      <vt:lpstr>Common indexers of the Parameters collection</vt:lpstr>
      <vt:lpstr>A statement that adds a parameter  to the Parameters collection</vt:lpstr>
      <vt:lpstr>Two ways to create a SqlDataReader object</vt:lpstr>
      <vt:lpstr>Common members of the SqlDataReader class</vt:lpstr>
      <vt:lpstr>Code that uses a data reader  to read a list of State objects</vt:lpstr>
      <vt:lpstr>Code that creates and executes a command  that returns an aggregate value</vt:lpstr>
      <vt:lpstr>Code that creates and executes a command  that inserts a row</vt:lpstr>
      <vt:lpstr>The Customer Maintenance form</vt:lpstr>
      <vt:lpstr>The Add/Modify Customer form</vt:lpstr>
      <vt:lpstr>The dialog box that’s displayed  to confirm a delete operation</vt:lpstr>
      <vt:lpstr>The class diagram</vt:lpstr>
      <vt:lpstr>The code for the CustomerDB class</vt:lpstr>
      <vt:lpstr>The code for the CustomerDB class (cont.)</vt:lpstr>
      <vt:lpstr>The code for the CustomerDB class (cont.)</vt:lpstr>
      <vt:lpstr>The code for the CustomerDB class (cont.)</vt:lpstr>
      <vt:lpstr>The code for the CustomerDB class (cont.)</vt:lpstr>
      <vt:lpstr>The code for the CustomerDB class (cont.)</vt:lpstr>
      <vt:lpstr>The code for the CustomerDB class (cont.)</vt:lpstr>
      <vt:lpstr>The code for the CustomerDB class (cont.)</vt:lpstr>
      <vt:lpstr>The code for the CustomerDB class (cont.)</vt:lpstr>
      <vt:lpstr>The code for the StateDB class</vt:lpstr>
      <vt:lpstr>The code for the StateDB class (cont.)</vt:lpstr>
      <vt:lpstr>The code for the MMABooksDB class</vt:lpstr>
      <vt:lpstr>The Customer Maintenance form</vt:lpstr>
      <vt:lpstr>The Customer Maintenance form (cont.)</vt:lpstr>
      <vt:lpstr>The Customer Maintenance form (cont.)</vt:lpstr>
      <vt:lpstr>The Customer Maintenance form (cont.)</vt:lpstr>
      <vt:lpstr>The Customer Maintenance form (cont.)</vt:lpstr>
      <vt:lpstr>The Customer Maintenance form (cont.)</vt:lpstr>
      <vt:lpstr>The Add/Modify Customer form</vt:lpstr>
      <vt:lpstr>The Add/Modify Customer form (cont.)</vt:lpstr>
      <vt:lpstr>The Add/Modify Customer form (cont.)</vt:lpstr>
      <vt:lpstr>The Add/Modify Customer form (cont.)</vt:lpstr>
      <vt:lpstr>The Add/Modify Customer form (cont.)</vt:lpstr>
      <vt:lpstr>The Add/Modify Customer form (cont.)</vt:lpstr>
      <vt:lpstr>Extra 20-1 Write the code for a Product                         Maintenance application</vt:lpstr>
      <vt:lpstr>Project 4-5 Register products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10</cp:revision>
  <cp:lastPrinted>2016-01-14T23:03:16Z</cp:lastPrinted>
  <dcterms:created xsi:type="dcterms:W3CDTF">2016-01-14T22:50:19Z</dcterms:created>
  <dcterms:modified xsi:type="dcterms:W3CDTF">2016-02-10T19:02:27Z</dcterms:modified>
</cp:coreProperties>
</file>