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1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4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6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06297"/>
              </p:ext>
            </p:extLst>
          </p:nvPr>
        </p:nvGraphicFramePr>
        <p:xfrm>
          <a:off x="914400" y="1676400"/>
          <a:ext cx="7301323" cy="108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082358" progId="Word.Document.12">
                  <p:embed/>
                </p:oleObj>
              </mc:Choice>
              <mc:Fallback>
                <p:oleObj name="Document" r:id="rId4" imgW="7301323" imgH="1082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08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uses a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 </a:t>
            </a:r>
            <a:r>
              <a:rPr lang="en-US" dirty="0" smtClean="0"/>
              <a:t>as </a:t>
            </a:r>
            <a:r>
              <a:rPr lang="en-US" dirty="0"/>
              <a:t>the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27280"/>
              </p:ext>
            </p:extLst>
          </p:nvPr>
        </p:nvGraphicFramePr>
        <p:xfrm>
          <a:off x="914400" y="1498600"/>
          <a:ext cx="7300912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3378859" progId="Word.Document.12">
                  <p:embed/>
                </p:oleObj>
              </mc:Choice>
              <mc:Fallback>
                <p:oleObj name="Document" r:id="rId4" imgW="7301323" imgH="33788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8600"/>
                        <a:ext cx="7300912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uses a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 </a:t>
            </a:r>
            <a:r>
              <a:rPr lang="en-US" dirty="0" smtClean="0"/>
              <a:t>as </a:t>
            </a:r>
            <a:r>
              <a:rPr lang="en-US" dirty="0"/>
              <a:t>the data source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10148"/>
              </p:ext>
            </p:extLst>
          </p:nvPr>
        </p:nvGraphicFramePr>
        <p:xfrm>
          <a:off x="990600" y="1524000"/>
          <a:ext cx="7301323" cy="206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2065698" progId="Word.Document.12">
                  <p:embed/>
                </p:oleObj>
              </mc:Choice>
              <mc:Fallback>
                <p:oleObj name="Document" r:id="rId4" imgW="7301323" imgH="2065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065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4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where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7648"/>
              </p:ext>
            </p:extLst>
          </p:nvPr>
        </p:nvGraphicFramePr>
        <p:xfrm>
          <a:off x="914400" y="1066800"/>
          <a:ext cx="7300912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3716601" progId="Word.Document.12">
                  <p:embed/>
                </p:oleObj>
              </mc:Choice>
              <mc:Fallback>
                <p:oleObj name="Document" r:id="rId4" imgW="7301323" imgH="37166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4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0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4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85" y="1219200"/>
            <a:ext cx="2304415" cy="2366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5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filters the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16096"/>
              </p:ext>
            </p:extLst>
          </p:nvPr>
        </p:nvGraphicFramePr>
        <p:xfrm>
          <a:off x="990600" y="1447800"/>
          <a:ext cx="7301323" cy="31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3175421" progId="Word.Document.12">
                  <p:embed/>
                </p:oleObj>
              </mc:Choice>
              <mc:Fallback>
                <p:oleObj name="Document" r:id="rId4" imgW="7301323" imgH="3175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317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4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975" y="1170940"/>
            <a:ext cx="1876425" cy="2562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</a:t>
            </a:r>
            <a:r>
              <a:rPr lang="en-US" dirty="0" err="1"/>
              <a:t>orderby</a:t>
            </a:r>
            <a:r>
              <a:rPr lang="en-US" dirty="0"/>
              <a:t>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31671"/>
              </p:ext>
            </p:extLst>
          </p:nvPr>
        </p:nvGraphicFramePr>
        <p:xfrm>
          <a:off x="914400" y="1066800"/>
          <a:ext cx="7301323" cy="399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3999252" progId="Word.Document.12">
                  <p:embed/>
                </p:oleObj>
              </mc:Choice>
              <mc:Fallback>
                <p:oleObj name="Document" r:id="rId4" imgW="7301323" imgH="3999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99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9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5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105" y="1219200"/>
            <a:ext cx="2690495" cy="2105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sorts the generic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55004"/>
              </p:ext>
            </p:extLst>
          </p:nvPr>
        </p:nvGraphicFramePr>
        <p:xfrm>
          <a:off x="990600" y="1477963"/>
          <a:ext cx="7301323" cy="396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3969367" progId="Word.Document.12">
                  <p:embed/>
                </p:oleObj>
              </mc:Choice>
              <mc:Fallback>
                <p:oleObj name="Document" r:id="rId4" imgW="7301323" imgH="3969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77963"/>
                        <a:ext cx="7301323" cy="3969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5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720" y="1219200"/>
            <a:ext cx="2341880" cy="2581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35431"/>
              </p:ext>
            </p:extLst>
          </p:nvPr>
        </p:nvGraphicFramePr>
        <p:xfrm>
          <a:off x="990600" y="1066800"/>
          <a:ext cx="7301323" cy="457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01323" imgH="4572477" progId="Word.Document.12">
                  <p:embed/>
                </p:oleObj>
              </mc:Choice>
              <mc:Fallback>
                <p:oleObj name="Document" r:id="rId4" imgW="7301323" imgH="45724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572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code the select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22609"/>
              </p:ext>
            </p:extLst>
          </p:nvPr>
        </p:nvGraphicFramePr>
        <p:xfrm>
          <a:off x="990600" y="1143000"/>
          <a:ext cx="73009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773422" progId="Word.Document.12">
                  <p:embed/>
                </p:oleObj>
              </mc:Choice>
              <mc:Fallback>
                <p:oleObj name="Document" r:id="rId4" imgW="7301323" imgH="7734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1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example that selects key values </a:t>
            </a:r>
            <a:br>
              <a:rPr lang="en-US" dirty="0"/>
            </a:br>
            <a:r>
              <a:rPr lang="en-US" dirty="0"/>
              <a:t>from a sorted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0207"/>
              </p:ext>
            </p:extLst>
          </p:nvPr>
        </p:nvGraphicFramePr>
        <p:xfrm>
          <a:off x="990600" y="1447800"/>
          <a:ext cx="7300912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4128156" progId="Word.Document.12">
                  <p:embed/>
                </p:oleObj>
              </mc:Choice>
              <mc:Fallback>
                <p:oleObj name="Document" r:id="rId4" imgW="7301323" imgH="41281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3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9375" y="1219200"/>
            <a:ext cx="3298825" cy="2085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9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expression that creates </a:t>
            </a:r>
            <a:br>
              <a:rPr lang="en-US" dirty="0"/>
            </a:br>
            <a:r>
              <a:rPr lang="en-US" dirty="0"/>
              <a:t>an anonymous type from the list of invoices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0189"/>
              </p:ext>
            </p:extLst>
          </p:nvPr>
        </p:nvGraphicFramePr>
        <p:xfrm>
          <a:off x="990600" y="1524000"/>
          <a:ext cx="7300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1270313" progId="Word.Document.12">
                  <p:embed/>
                </p:oleObj>
              </mc:Choice>
              <mc:Fallback>
                <p:oleObj name="Document" r:id="rId4" imgW="7301323" imgH="127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of the join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76953"/>
              </p:ext>
            </p:extLst>
          </p:nvPr>
        </p:nvGraphicFramePr>
        <p:xfrm>
          <a:off x="914400" y="1066800"/>
          <a:ext cx="7300912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3585177" progId="Word.Document.12">
                  <p:embed/>
                </p:oleObj>
              </mc:Choice>
              <mc:Fallback>
                <p:oleObj name="Document" r:id="rId4" imgW="7301323" imgH="3585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58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6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expression that joins data </a:t>
            </a:r>
            <a:br>
              <a:rPr lang="en-US" dirty="0"/>
            </a:br>
            <a:r>
              <a:rPr lang="en-US" dirty="0"/>
              <a:t>from the two data 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90292"/>
              </p:ext>
            </p:extLst>
          </p:nvPr>
        </p:nvGraphicFramePr>
        <p:xfrm>
          <a:off x="990600" y="1603375"/>
          <a:ext cx="73009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1673586" progId="Word.Document.12">
                  <p:embed/>
                </p:oleObj>
              </mc:Choice>
              <mc:Fallback>
                <p:oleObj name="Document" r:id="rId4" imgW="7301323" imgH="1673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3375"/>
                        <a:ext cx="7300912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2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executes the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91272"/>
              </p:ext>
            </p:extLst>
          </p:nvPr>
        </p:nvGraphicFramePr>
        <p:xfrm>
          <a:off x="990600" y="1143000"/>
          <a:ext cx="7301323" cy="174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1745240" progId="Word.Document.12">
                  <p:embed/>
                </p:oleObj>
              </mc:Choice>
              <mc:Fallback>
                <p:oleObj name="Document" r:id="rId4" imgW="7301323" imgH="1745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74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300" y="1219200"/>
            <a:ext cx="3263900" cy="266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extension method that extends </a:t>
            </a:r>
            <a:br>
              <a:rPr lang="en-US" dirty="0"/>
            </a:br>
            <a:r>
              <a:rPr lang="en-US" dirty="0"/>
              <a:t>the String data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489872"/>
              </p:ext>
            </p:extLst>
          </p:nvPr>
        </p:nvGraphicFramePr>
        <p:xfrm>
          <a:off x="990600" y="1447800"/>
          <a:ext cx="7300912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4402886" progId="Word.Document.12">
                  <p:embed/>
                </p:oleObj>
              </mc:Choice>
              <mc:Fallback>
                <p:oleObj name="Document" r:id="rId4" imgW="7301323" imgH="440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40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4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219200"/>
            <a:ext cx="2152650" cy="184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9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71682"/>
              </p:ext>
            </p:extLst>
          </p:nvPr>
        </p:nvGraphicFramePr>
        <p:xfrm>
          <a:off x="990600" y="1193518"/>
          <a:ext cx="7301323" cy="13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1321082" progId="Word.Document.12">
                  <p:embed/>
                </p:oleObj>
              </mc:Choice>
              <mc:Fallback>
                <p:oleObj name="Document" r:id="rId4" imgW="7301323" imgH="1321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3518"/>
                        <a:ext cx="7301323" cy="132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6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Extension methods 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implement </a:t>
            </a:r>
            <a:r>
              <a:rPr lang="en-US" dirty="0" smtClean="0"/>
              <a:t>common </a:t>
            </a:r>
            <a:r>
              <a:rPr lang="en-US" dirty="0"/>
              <a:t>C# clauses for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89233"/>
              </p:ext>
            </p:extLst>
          </p:nvPr>
        </p:nvGraphicFramePr>
        <p:xfrm>
          <a:off x="990600" y="1498059"/>
          <a:ext cx="7301323" cy="208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2083341" progId="Word.Document.12">
                  <p:embed/>
                </p:oleObj>
              </mc:Choice>
              <mc:Fallback>
                <p:oleObj name="Document" r:id="rId4" imgW="7301323" imgH="2083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98059"/>
                        <a:ext cx="7301323" cy="2083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of a lambda expression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77624"/>
              </p:ext>
            </p:extLst>
          </p:nvPr>
        </p:nvGraphicFramePr>
        <p:xfrm>
          <a:off x="914400" y="1066800"/>
          <a:ext cx="7300912" cy="48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4882494" progId="Word.Document.12">
                  <p:embed/>
                </p:oleObj>
              </mc:Choice>
              <mc:Fallback>
                <p:oleObj name="Document" r:id="rId4" imgW="7301323" imgH="4882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8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" y="1219200"/>
            <a:ext cx="2395220" cy="2148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6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query that uses extension methods </a:t>
            </a:r>
            <a:br>
              <a:rPr lang="en-US" dirty="0"/>
            </a:br>
            <a:r>
              <a:rPr lang="en-US" dirty="0"/>
              <a:t>and lambda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70252"/>
              </p:ext>
            </p:extLst>
          </p:nvPr>
        </p:nvGraphicFramePr>
        <p:xfrm>
          <a:off x="990600" y="15240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Invoice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1143000"/>
            <a:ext cx="5823585" cy="430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6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Customer Invoice form with generic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80737"/>
              </p:ext>
            </p:extLst>
          </p:nvPr>
        </p:nvGraphicFramePr>
        <p:xfrm>
          <a:off x="990600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1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Customer Invoice form with generic lists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810812"/>
              </p:ext>
            </p:extLst>
          </p:nvPr>
        </p:nvGraphicFramePr>
        <p:xfrm>
          <a:off x="990600" y="11430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4950907" progId="Word.Document.12">
                  <p:embed/>
                </p:oleObj>
              </mc:Choice>
              <mc:Fallback>
                <p:oleObj name="Document" r:id="rId4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5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dataset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066800"/>
            <a:ext cx="5684520" cy="480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9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Customer Invoice form with typed dataset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39076"/>
              </p:ext>
            </p:extLst>
          </p:nvPr>
        </p:nvGraphicFramePr>
        <p:xfrm>
          <a:off x="9906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2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Customer Invoice form with typed dataset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6614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9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clauses for working with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4251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1532081" progId="Word.Document.12">
                  <p:embed/>
                </p:oleObj>
              </mc:Choice>
              <mc:Fallback>
                <p:oleObj name="Document" r:id="rId4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3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23-1	Use LINQ to create an Invoice Line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Items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82662"/>
              </p:ext>
            </p:extLst>
          </p:nvPr>
        </p:nvGraphicFramePr>
        <p:xfrm>
          <a:off x="990600" y="1258888"/>
          <a:ext cx="7289800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4852249" progId="Word.Document.12">
                  <p:embed/>
                </p:oleObj>
              </mc:Choice>
              <mc:Fallback>
                <p:oleObj name="Document" r:id="rId3" imgW="7301323" imgH="4852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58888"/>
                        <a:ext cx="7289800" cy="483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94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400110"/>
          </a:xfrm>
        </p:spPr>
        <p:txBody>
          <a:bodyPr/>
          <a:lstStyle/>
          <a:p>
            <a:r>
              <a:rPr lang="en-US" dirty="0"/>
              <a:t>Project 5-2	Display incidents by technician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78371"/>
              </p:ext>
            </p:extLst>
          </p:nvPr>
        </p:nvGraphicFramePr>
        <p:xfrm>
          <a:off x="990600" y="990600"/>
          <a:ext cx="7301323" cy="514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7301323" imgH="5141742" progId="Word.Document.12">
                  <p:embed/>
                </p:oleObj>
              </mc:Choice>
              <mc:Fallback>
                <p:oleObj name="Document" r:id="rId3" imgW="7301323" imgH="5141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1323" cy="5141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1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Features of LINQ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233319"/>
              </p:ext>
            </p:extLst>
          </p:nvPr>
        </p:nvGraphicFramePr>
        <p:xfrm>
          <a:off x="990600" y="1066800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three stages of a query operation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28552"/>
              </p:ext>
            </p:extLst>
          </p:nvPr>
        </p:nvGraphicFramePr>
        <p:xfrm>
          <a:off x="990600" y="1143000"/>
          <a:ext cx="7301323" cy="139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1397056" progId="Word.Document.12">
                  <p:embed/>
                </p:oleObj>
              </mc:Choice>
              <mc:Fallback>
                <p:oleObj name="Document" r:id="rId4" imgW="7301323" imgH="1397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39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LINQ query that retrieves data from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130910"/>
              </p:ext>
            </p:extLst>
          </p:nvPr>
        </p:nvGraphicFramePr>
        <p:xfrm>
          <a:off x="990600" y="1124737"/>
          <a:ext cx="7301323" cy="405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4056863" progId="Word.Document.12">
                  <p:embed/>
                </p:oleObj>
              </mc:Choice>
              <mc:Fallback>
                <p:oleObj name="Document" r:id="rId4" imgW="7301323" imgH="4056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4737"/>
                        <a:ext cx="7301323" cy="405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resulting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3-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390" y="1219200"/>
            <a:ext cx="2149378" cy="220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3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from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82308"/>
              </p:ext>
            </p:extLst>
          </p:nvPr>
        </p:nvGraphicFramePr>
        <p:xfrm>
          <a:off x="914400" y="1066800"/>
          <a:ext cx="7300912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3826421" progId="Word.Document.12">
                  <p:embed/>
                </p:oleObj>
              </mc:Choice>
              <mc:Fallback>
                <p:oleObj name="Document" r:id="rId4" imgW="7301323" imgH="382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6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954</Words>
  <Application>Microsoft Office PowerPoint</Application>
  <PresentationFormat>On-screen Show (4:3)</PresentationFormat>
  <Paragraphs>205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Master slides_with_titles</vt:lpstr>
      <vt:lpstr>Document</vt:lpstr>
      <vt:lpstr>Microsoft Word Document</vt:lpstr>
      <vt:lpstr>Chapter 23</vt:lpstr>
      <vt:lpstr>Objectives</vt:lpstr>
      <vt:lpstr>Objectives (cont.)</vt:lpstr>
      <vt:lpstr>Some of the C# clauses for working with LINQ</vt:lpstr>
      <vt:lpstr>Features of LINQ</vt:lpstr>
      <vt:lpstr>The three stages of a query operation</vt:lpstr>
      <vt:lpstr>A LINQ query that retrieves data from an array</vt:lpstr>
      <vt:lpstr>The resulting dialog box</vt:lpstr>
      <vt:lpstr>The syntax of the from clause</vt:lpstr>
      <vt:lpstr>An example that uses a generic list  of invoices as the data source</vt:lpstr>
      <vt:lpstr>An example that uses a generic list  of invoices as the data source (cont.)</vt:lpstr>
      <vt:lpstr>The syntax of the where clause</vt:lpstr>
      <vt:lpstr>The resulting dialog box</vt:lpstr>
      <vt:lpstr>An example that filters the generic list  of invoices</vt:lpstr>
      <vt:lpstr>The resulting dialog box</vt:lpstr>
      <vt:lpstr>The syntax of the orderby clause</vt:lpstr>
      <vt:lpstr>The resulting dialog box</vt:lpstr>
      <vt:lpstr>An example that sorts the generic list  of invoices</vt:lpstr>
      <vt:lpstr>The resulting dialog box</vt:lpstr>
      <vt:lpstr>Two ways to code the select clause</vt:lpstr>
      <vt:lpstr>An example that selects key values  from a sorted list</vt:lpstr>
      <vt:lpstr>The resulting dialog box</vt:lpstr>
      <vt:lpstr>A query expression that creates  an anonymous type from the list of invoices</vt:lpstr>
      <vt:lpstr>The basic syntax of the join clause</vt:lpstr>
      <vt:lpstr>A query expression that joins data  from the two data sources</vt:lpstr>
      <vt:lpstr>Code that executes the query</vt:lpstr>
      <vt:lpstr>The resulting dialog box</vt:lpstr>
      <vt:lpstr>An extension method that extends  the String data type</vt:lpstr>
      <vt:lpstr>The resulting dialog box</vt:lpstr>
      <vt:lpstr>Extension methods used  to implement common C# clauses for LINQ</vt:lpstr>
      <vt:lpstr>The basic syntax of a lambda expression</vt:lpstr>
      <vt:lpstr>The resulting dialog box</vt:lpstr>
      <vt:lpstr>A query that uses extension methods  and lambda expressions</vt:lpstr>
      <vt:lpstr>The Customer Invoice form</vt:lpstr>
      <vt:lpstr>Customer Invoice form with generic lists</vt:lpstr>
      <vt:lpstr>Customer Invoice form with generic lists (cont.)</vt:lpstr>
      <vt:lpstr>The dataset schema</vt:lpstr>
      <vt:lpstr>Customer Invoice form with typed dataset</vt:lpstr>
      <vt:lpstr>Customer Invoice form with typed dataset (cont.)</vt:lpstr>
      <vt:lpstr>Extra 23-1 Use LINQ to create an Invoice Line                      Items application</vt:lpstr>
      <vt:lpstr>Project 5-2 Display incidents by technician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2016-02-10T19:00:05Z</dcterms:modified>
</cp:coreProperties>
</file>