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0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1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5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7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8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9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0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1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2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3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5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6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7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4432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Entity Data Model Wizard: Step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5" y="1143000"/>
            <a:ext cx="5136495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Entity Data Model </a:t>
            </a:r>
            <a:br>
              <a:rPr lang="en-US" dirty="0"/>
            </a:br>
            <a:r>
              <a:rPr lang="en-US" dirty="0"/>
              <a:t>in the Entity Data Model Designer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5867400" cy="4208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4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Entity Data Model Designer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5" y="1195386"/>
            <a:ext cx="6409315" cy="4595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4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Model Browser window </a:t>
            </a:r>
            <a:br>
              <a:rPr lang="en-US" dirty="0"/>
            </a:br>
            <a:r>
              <a:rPr lang="en-US" dirty="0"/>
              <a:t>with some of its nodes expanded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524000"/>
            <a:ext cx="6137275" cy="44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4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Mapping Details window that displays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mappings for the Invoice entity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2973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1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LINQ query that gets data </a:t>
            </a:r>
            <a:br>
              <a:rPr lang="en-US" dirty="0"/>
            </a:br>
            <a:r>
              <a:rPr lang="en-US" dirty="0"/>
              <a:t>from the Invoices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409"/>
              </p:ext>
            </p:extLst>
          </p:nvPr>
        </p:nvGraphicFramePr>
        <p:xfrm>
          <a:off x="990600" y="1406525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06525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4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LINQ query that gets data </a:t>
            </a:r>
            <a:br>
              <a:rPr lang="en-US" dirty="0"/>
            </a:br>
            <a:r>
              <a:rPr lang="en-US" dirty="0"/>
              <a:t>from the Invoices table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55523"/>
              </p:ext>
            </p:extLst>
          </p:nvPr>
        </p:nvGraphicFramePr>
        <p:xfrm>
          <a:off x="990600" y="1471612"/>
          <a:ext cx="7300912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13400" imgH="4564574" progId="Word.Document.12">
                  <p:embed/>
                </p:oleObj>
              </mc:Choice>
              <mc:Fallback>
                <p:oleObj name="Document" r:id="rId4" imgW="7313400" imgH="4564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71612"/>
                        <a:ext cx="7300912" cy="454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LINQ query that gets invoice data </a:t>
            </a:r>
            <a:br>
              <a:rPr lang="en-US" dirty="0"/>
            </a:br>
            <a:r>
              <a:rPr lang="en-US" dirty="0"/>
              <a:t>through the Customer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995078"/>
              </p:ext>
            </p:extLst>
          </p:nvPr>
        </p:nvGraphicFramePr>
        <p:xfrm>
          <a:off x="990600" y="1584325"/>
          <a:ext cx="73009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1082718" progId="Word.Document.12">
                  <p:embed/>
                </p:oleObj>
              </mc:Choice>
              <mc:Fallback>
                <p:oleObj name="Document" r:id="rId4" imgW="7301323" imgH="1082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84325"/>
                        <a:ext cx="7300912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expression that uses a navigation property to load related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85638"/>
              </p:ext>
            </p:extLst>
          </p:nvPr>
        </p:nvGraphicFramePr>
        <p:xfrm>
          <a:off x="914400" y="1447800"/>
          <a:ext cx="7300912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2656206" progId="Word.Document.12">
                  <p:embed/>
                </p:oleObj>
              </mc:Choice>
              <mc:Fallback>
                <p:oleObj name="Document" r:id="rId4" imgW="7301323" imgH="2656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65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2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explicitly loads the objects </a:t>
            </a:r>
            <a:br>
              <a:rPr lang="en-US" dirty="0"/>
            </a:br>
            <a:r>
              <a:rPr lang="en-US" dirty="0"/>
              <a:t>on the many side of a relationship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3905"/>
              </p:ext>
            </p:extLst>
          </p:nvPr>
        </p:nvGraphicFramePr>
        <p:xfrm>
          <a:off x="914400" y="1497012"/>
          <a:ext cx="7300912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4066225" progId="Word.Document.12">
                  <p:embed/>
                </p:oleObj>
              </mc:Choice>
              <mc:Fallback>
                <p:oleObj name="Document" r:id="rId4" imgW="7301323" imgH="4066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7012"/>
                        <a:ext cx="7300912" cy="406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5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76071"/>
              </p:ext>
            </p:extLst>
          </p:nvPr>
        </p:nvGraphicFramePr>
        <p:xfrm>
          <a:off x="990600" y="1066800"/>
          <a:ext cx="7301323" cy="320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3200626" progId="Word.Document.12">
                  <p:embed/>
                </p:oleObj>
              </mc:Choice>
              <mc:Fallback>
                <p:oleObj name="Document" r:id="rId4" imgW="7301323" imgH="3200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20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retrieves a customer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45720"/>
              </p:ext>
            </p:extLst>
          </p:nvPr>
        </p:nvGraphicFramePr>
        <p:xfrm>
          <a:off x="914400" y="1066800"/>
          <a:ext cx="7301323" cy="327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3272999" progId="Word.Document.12">
                  <p:embed/>
                </p:oleObj>
              </mc:Choice>
              <mc:Fallback>
                <p:oleObj name="Document" r:id="rId4" imgW="7301323" imgH="3272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72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assigns an invoice </a:t>
            </a:r>
            <a:br>
              <a:rPr lang="en-US" dirty="0"/>
            </a:br>
            <a:r>
              <a:rPr lang="en-US" dirty="0"/>
              <a:t>to a different customer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05518"/>
              </p:ext>
            </p:extLst>
          </p:nvPr>
        </p:nvGraphicFramePr>
        <p:xfrm>
          <a:off x="914400" y="1524000"/>
          <a:ext cx="73009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1457547" progId="Word.Document.12">
                  <p:embed/>
                </p:oleObj>
              </mc:Choice>
              <mc:Fallback>
                <p:oleObj name="Document" r:id="rId4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8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retrieves an invoice row </a:t>
            </a:r>
            <a:br>
              <a:rPr lang="en-US" dirty="0"/>
            </a:br>
            <a:r>
              <a:rPr lang="en-US" dirty="0"/>
              <a:t>and its related line item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14801"/>
              </p:ext>
            </p:extLst>
          </p:nvPr>
        </p:nvGraphicFramePr>
        <p:xfrm>
          <a:off x="922338" y="1480214"/>
          <a:ext cx="7301323" cy="385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3855226" progId="Word.Document.12">
                  <p:embed/>
                </p:oleObj>
              </mc:Choice>
              <mc:Fallback>
                <p:oleObj name="Document" r:id="rId4" imgW="7301323" imgH="3855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1480214"/>
                        <a:ext cx="7301323" cy="385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5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new Invoice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42009"/>
              </p:ext>
            </p:extLst>
          </p:nvPr>
        </p:nvGraphicFramePr>
        <p:xfrm>
          <a:off x="914400" y="1066800"/>
          <a:ext cx="7301323" cy="311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3116011" progId="Word.Document.12">
                  <p:embed/>
                </p:oleObj>
              </mc:Choice>
              <mc:Fallback>
                <p:oleObj name="Document" r:id="rId4" imgW="7301323" imgH="3116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1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err="1"/>
              <a:t>InvoiceLineItem</a:t>
            </a:r>
            <a:r>
              <a:rPr lang="en-US" dirty="0"/>
              <a:t> object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11408"/>
              </p:ext>
            </p:extLst>
          </p:nvPr>
        </p:nvGraphicFramePr>
        <p:xfrm>
          <a:off x="914400" y="1447800"/>
          <a:ext cx="7300912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4085308" progId="Word.Document.12">
                  <p:embed/>
                </p:oleObj>
              </mc:Choice>
              <mc:Fallback>
                <p:oleObj name="Document" r:id="rId4" imgW="7301323" imgH="4085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40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try-catch statement that uses store wins </a:t>
            </a:r>
            <a:br>
              <a:rPr lang="en-US" dirty="0"/>
            </a:br>
            <a:r>
              <a:rPr lang="en-US" dirty="0"/>
              <a:t>for concurrency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30085"/>
              </p:ext>
            </p:extLst>
          </p:nvPr>
        </p:nvGraphicFramePr>
        <p:xfrm>
          <a:off x="990600" y="1509713"/>
          <a:ext cx="7300912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2148153" progId="Word.Document.12">
                  <p:embed/>
                </p:oleObj>
              </mc:Choice>
              <mc:Fallback>
                <p:oleObj name="Document" r:id="rId4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9713"/>
                        <a:ext cx="7300912" cy="214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8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in a catch block that uses client wins </a:t>
            </a:r>
            <a:br>
              <a:rPr lang="en-US" dirty="0"/>
            </a:br>
            <a:r>
              <a:rPr lang="en-US" dirty="0"/>
              <a:t>for concurrency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89791"/>
              </p:ext>
            </p:extLst>
          </p:nvPr>
        </p:nvGraphicFramePr>
        <p:xfrm>
          <a:off x="914400" y="1447800"/>
          <a:ext cx="7300912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3116731" progId="Word.Document.12">
                  <p:embed/>
                </p:oleObj>
              </mc:Choice>
              <mc:Fallback>
                <p:oleObj name="Document" r:id="rId4" imgW="7301323" imgH="31167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11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3433"/>
            <a:ext cx="5486400" cy="4216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0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binds a combo box </a:t>
            </a:r>
            <a:br>
              <a:rPr lang="en-US" dirty="0"/>
            </a:br>
            <a:r>
              <a:rPr lang="en-US" dirty="0"/>
              <a:t>to an entity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32285"/>
              </p:ext>
            </p:extLst>
          </p:nvPr>
        </p:nvGraphicFramePr>
        <p:xfrm>
          <a:off x="914400" y="1447800"/>
          <a:ext cx="7300912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4429891" progId="Word.Document.12">
                  <p:embed/>
                </p:oleObj>
              </mc:Choice>
              <mc:Fallback>
                <p:oleObj name="Document" r:id="rId4" imgW="7301323" imgH="4429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143000"/>
            <a:ext cx="4531995" cy="2688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0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23483"/>
              </p:ext>
            </p:extLst>
          </p:nvPr>
        </p:nvGraphicFramePr>
        <p:xfrm>
          <a:off x="914400" y="1066800"/>
          <a:ext cx="7301323" cy="254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2540265" progId="Word.Document.12">
                  <p:embed/>
                </p:oleObj>
              </mc:Choice>
              <mc:Fallback>
                <p:oleObj name="Document" r:id="rId4" imgW="7301323" imgH="2540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54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73" y="1219200"/>
            <a:ext cx="5149327" cy="274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 Entity Data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43839"/>
              </p:ext>
            </p:extLst>
          </p:nvPr>
        </p:nvGraphicFramePr>
        <p:xfrm>
          <a:off x="914400" y="1066800"/>
          <a:ext cx="7301323" cy="486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4866291" progId="Word.Document.12">
                  <p:embed/>
                </p:oleObj>
              </mc:Choice>
              <mc:Fallback>
                <p:oleObj name="Document" r:id="rId4" imgW="7301323" imgH="4866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86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MMABooksEntity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95730"/>
              </p:ext>
            </p:extLst>
          </p:nvPr>
        </p:nvGraphicFramePr>
        <p:xfrm>
          <a:off x="990600" y="1143000"/>
          <a:ext cx="73009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1227465" progId="Word.Document.12">
                  <p:embed/>
                </p:oleObj>
              </mc:Choice>
              <mc:Fallback>
                <p:oleObj name="Document" r:id="rId4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5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3858"/>
              </p:ext>
            </p:extLst>
          </p:nvPr>
        </p:nvGraphicFramePr>
        <p:xfrm>
          <a:off x="990600" y="1143000"/>
          <a:ext cx="7300912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4755391" progId="Word.Document.12">
                  <p:embed/>
                </p:oleObj>
              </mc:Choice>
              <mc:Fallback>
                <p:oleObj name="Document" r:id="rId4" imgW="7301323" imgH="4755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5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6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130340"/>
              </p:ext>
            </p:extLst>
          </p:nvPr>
        </p:nvGraphicFramePr>
        <p:xfrm>
          <a:off x="990600" y="11430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71820"/>
              </p:ext>
            </p:extLst>
          </p:nvPr>
        </p:nvGraphicFramePr>
        <p:xfrm>
          <a:off x="990600" y="1066800"/>
          <a:ext cx="7300912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4899777" progId="Word.Document.12">
                  <p:embed/>
                </p:oleObj>
              </mc:Choice>
              <mc:Fallback>
                <p:oleObj name="Document" r:id="rId4" imgW="7301323" imgH="4899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181237"/>
              </p:ext>
            </p:extLst>
          </p:nvPr>
        </p:nvGraphicFramePr>
        <p:xfrm>
          <a:off x="990600" y="1084262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4262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83306"/>
              </p:ext>
            </p:extLst>
          </p:nvPr>
        </p:nvGraphicFramePr>
        <p:xfrm>
          <a:off x="990600" y="1084262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4262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1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450233"/>
              </p:ext>
            </p:extLst>
          </p:nvPr>
        </p:nvGraphicFramePr>
        <p:xfrm>
          <a:off x="990600" y="1150937"/>
          <a:ext cx="7300912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3345373" progId="Word.Document.12">
                  <p:embed/>
                </p:oleObj>
              </mc:Choice>
              <mc:Fallback>
                <p:oleObj name="Document" r:id="rId4" imgW="7301323" imgH="3345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50937"/>
                        <a:ext cx="7300912" cy="33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29901"/>
              </p:ext>
            </p:extLst>
          </p:nvPr>
        </p:nvGraphicFramePr>
        <p:xfrm>
          <a:off x="990600" y="1143000"/>
          <a:ext cx="7300912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3518564" progId="Word.Document.12">
                  <p:embed/>
                </p:oleObj>
              </mc:Choice>
              <mc:Fallback>
                <p:oleObj name="Document" r:id="rId4" imgW="7301323" imgH="3518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the Entity Framework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47" y="1219200"/>
            <a:ext cx="6060953" cy="43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87441"/>
              </p:ext>
            </p:extLst>
          </p:nvPr>
        </p:nvGraphicFramePr>
        <p:xfrm>
          <a:off x="990600" y="1143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6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37767"/>
              </p:ext>
            </p:extLst>
          </p:nvPr>
        </p:nvGraphicFramePr>
        <p:xfrm>
          <a:off x="990600" y="1141412"/>
          <a:ext cx="7300912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4726946" progId="Word.Document.12">
                  <p:embed/>
                </p:oleObj>
              </mc:Choice>
              <mc:Fallback>
                <p:oleObj name="Document" r:id="rId4" imgW="7301323" imgH="4726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1412"/>
                        <a:ext cx="7300912" cy="472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10489"/>
              </p:ext>
            </p:extLst>
          </p:nvPr>
        </p:nvGraphicFramePr>
        <p:xfrm>
          <a:off x="990600" y="1125538"/>
          <a:ext cx="7300912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4209171" progId="Word.Document.12">
                  <p:embed/>
                </p:oleObj>
              </mc:Choice>
              <mc:Fallback>
                <p:oleObj name="Document" r:id="rId4" imgW="7301323" imgH="420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5538"/>
                        <a:ext cx="7300912" cy="420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7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40311"/>
              </p:ext>
            </p:extLst>
          </p:nvPr>
        </p:nvGraphicFramePr>
        <p:xfrm>
          <a:off x="990600" y="1150937"/>
          <a:ext cx="7300912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3345373" progId="Word.Document.12">
                  <p:embed/>
                </p:oleObj>
              </mc:Choice>
              <mc:Fallback>
                <p:oleObj name="Document" r:id="rId4" imgW="7301323" imgH="3345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50937"/>
                        <a:ext cx="7300912" cy="33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0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200329"/>
          </a:xfrm>
        </p:spPr>
        <p:txBody>
          <a:bodyPr/>
          <a:lstStyle/>
          <a:p>
            <a:r>
              <a:rPr lang="en-US" dirty="0"/>
              <a:t>Extra 24-1	Use the Entity Framework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to </a:t>
            </a:r>
            <a:r>
              <a:rPr lang="en-US" dirty="0"/>
              <a:t>create an Order Options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Maintenance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45311"/>
              </p:ext>
            </p:extLst>
          </p:nvPr>
        </p:nvGraphicFramePr>
        <p:xfrm>
          <a:off x="990600" y="1586878"/>
          <a:ext cx="7301323" cy="328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7301323" imgH="3289922" progId="Word.Document.12">
                  <p:embed/>
                </p:oleObj>
              </mc:Choice>
              <mc:Fallback>
                <p:oleObj name="Document" r:id="rId3" imgW="7301323" imgH="3289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86878"/>
                        <a:ext cx="7301323" cy="328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935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5-3	Maintain incidents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28583"/>
              </p:ext>
            </p:extLst>
          </p:nvPr>
        </p:nvGraphicFramePr>
        <p:xfrm>
          <a:off x="990600" y="1143000"/>
          <a:ext cx="7289800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3" imgW="7301323" imgH="3594538" progId="Word.Document.12">
                  <p:embed/>
                </p:oleObj>
              </mc:Choice>
              <mc:Fallback>
                <p:oleObj name="Document" r:id="rId3" imgW="7301323" imgH="3594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89800" cy="358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0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Entity Framework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91385"/>
              </p:ext>
            </p:extLst>
          </p:nvPr>
        </p:nvGraphicFramePr>
        <p:xfrm>
          <a:off x="990600" y="1107688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4759712" progId="Word.Document.12">
                  <p:embed/>
                </p:oleObj>
              </mc:Choice>
              <mc:Fallback>
                <p:oleObj name="Document" r:id="rId4" imgW="7301323" imgH="4759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7688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8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ways to query a conceptual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44053"/>
              </p:ext>
            </p:extLst>
          </p:nvPr>
        </p:nvGraphicFramePr>
        <p:xfrm>
          <a:off x="9906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0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Entity Data Model Wizard: Step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43000"/>
            <a:ext cx="4686300" cy="4170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7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Entity Data Model Wizard: Step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57" y="1219200"/>
            <a:ext cx="4931343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7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Entity Data Model Wizard: Step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0" y="1200150"/>
            <a:ext cx="5011420" cy="4491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2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1071</Words>
  <Application>Microsoft Office PowerPoint</Application>
  <PresentationFormat>On-screen Show (4:3)</PresentationFormat>
  <Paragraphs>225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Master slides_with_titles</vt:lpstr>
      <vt:lpstr>Document</vt:lpstr>
      <vt:lpstr>Microsoft Word Document</vt:lpstr>
      <vt:lpstr>Chapter 24</vt:lpstr>
      <vt:lpstr>Objectives</vt:lpstr>
      <vt:lpstr>Objectives (cont.)</vt:lpstr>
      <vt:lpstr>How the Entity Framework works</vt:lpstr>
      <vt:lpstr>Entity Framework concepts</vt:lpstr>
      <vt:lpstr>Three ways to query a conceptual model</vt:lpstr>
      <vt:lpstr>The Entity Data Model Wizard: Step 1</vt:lpstr>
      <vt:lpstr>The Entity Data Model Wizard: Step 2</vt:lpstr>
      <vt:lpstr>The Entity Data Model Wizard: Step 3</vt:lpstr>
      <vt:lpstr>The Entity Data Model Wizard: Step 4</vt:lpstr>
      <vt:lpstr>The Entity Data Model  in the Entity Data Model Designer</vt:lpstr>
      <vt:lpstr>The Entity Data Model Designer</vt:lpstr>
      <vt:lpstr>The Model Browser window  with some of its nodes expanded</vt:lpstr>
      <vt:lpstr>A Mapping Details window that displays  the mappings for the Invoice entity</vt:lpstr>
      <vt:lpstr>A LINQ query that gets data  from the Invoices table</vt:lpstr>
      <vt:lpstr>A LINQ query that gets data  from the Invoices table (cont.)</vt:lpstr>
      <vt:lpstr>A LINQ query that gets invoice data  through the Customer object</vt:lpstr>
      <vt:lpstr>A query expression that uses a navigation property to load related objects</vt:lpstr>
      <vt:lpstr>Code that explicitly loads the objects  on the many side of a relationship</vt:lpstr>
      <vt:lpstr>Code that retrieves a customer row</vt:lpstr>
      <vt:lpstr>Code that assigns an invoice  to a different customer</vt:lpstr>
      <vt:lpstr>Code that retrieves an invoice row  and its related line item rows</vt:lpstr>
      <vt:lpstr>Code that creates a new Invoice object</vt:lpstr>
      <vt:lpstr>Code that creates  a new InvoiceLineItem object </vt:lpstr>
      <vt:lpstr>A try-catch statement that uses store wins  for concurrency exceptions</vt:lpstr>
      <vt:lpstr>Code in a catch block that uses client wins  for concurrency exceptions</vt:lpstr>
      <vt:lpstr>The Data Source Configuration Wizard: Step 2</vt:lpstr>
      <vt:lpstr>Code that binds a combo box  to an entity collection</vt:lpstr>
      <vt:lpstr>The Customer Maintenance Form</vt:lpstr>
      <vt:lpstr>The Add/Modify Customer form</vt:lpstr>
      <vt:lpstr>The default Entity Data Model</vt:lpstr>
      <vt:lpstr>The code for the MMABooksEntity class</vt:lpstr>
      <vt:lpstr>The Customer Maintenance form</vt:lpstr>
      <vt:lpstr>The Customer Maintenance form (cont.)</vt:lpstr>
      <vt:lpstr>The Customer Maintenance form (cont.)</vt:lpstr>
      <vt:lpstr>The Customer Maintenance form (cont.)</vt:lpstr>
      <vt:lpstr>The Customer Maintenance form (cont.)</vt:lpstr>
      <vt:lpstr>The Customer Maintenance form (cont.)</vt:lpstr>
      <vt:lpstr>The Add/Modify Customer form</vt:lpstr>
      <vt:lpstr>The Add/Modify Customer form (cont.)</vt:lpstr>
      <vt:lpstr>The Add/Modify Customer form (cont.)</vt:lpstr>
      <vt:lpstr>The Add/Modify Customer form (cont.)</vt:lpstr>
      <vt:lpstr>The Add/Modify Customer form (cont.)</vt:lpstr>
      <vt:lpstr>Extra 24-1 Use the Entity Framework                      to create an Order Options                      Maintenance application</vt:lpstr>
      <vt:lpstr>Project 5-3 Maintain incidents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13</cp:revision>
  <cp:lastPrinted>2016-01-14T23:03:16Z</cp:lastPrinted>
  <dcterms:created xsi:type="dcterms:W3CDTF">2016-01-14T22:50:19Z</dcterms:created>
  <dcterms:modified xsi:type="dcterms:W3CDTF">2016-02-10T19:09:39Z</dcterms:modified>
</cp:coreProperties>
</file>