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5"/>
  </p:notesMasterIdLst>
  <p:handoutMasterIdLst>
    <p:handoutMasterId r:id="rId36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79" d="100"/>
          <a:sy n="79" d="100"/>
        </p:scale>
        <p:origin x="-96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2/10/2016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6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7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8.doc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9.docx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0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1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2.docx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3.docx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14.docx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15.docx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16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17.doc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18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19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20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21.doc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3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4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5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25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C25,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020466"/>
              </p:ext>
            </p:extLst>
          </p:nvPr>
        </p:nvGraphicFramePr>
        <p:xfrm>
          <a:off x="914400" y="16764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7301323" imgH="1783407" progId="Word.Document.12">
                  <p:embed/>
                </p:oleObj>
              </mc:Choice>
              <mc:Fallback>
                <p:oleObj name="Document" r:id="rId4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20000" cy="800219"/>
          </a:xfrm>
        </p:spPr>
        <p:txBody>
          <a:bodyPr/>
          <a:lstStyle/>
          <a:p>
            <a:r>
              <a:rPr lang="en-US" dirty="0"/>
              <a:t>The start of the menu for the Future Value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70" y="1143000"/>
            <a:ext cx="6615430" cy="4743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25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complete Action menu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40" y="1143000"/>
            <a:ext cx="2778760" cy="25431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78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menu item properties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270265"/>
              </p:ext>
            </p:extLst>
          </p:nvPr>
        </p:nvGraphicFramePr>
        <p:xfrm>
          <a:off x="990600" y="1143000"/>
          <a:ext cx="7301323" cy="2145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4" imgW="7301323" imgH="2145273" progId="Word.Document.12">
                  <p:embed/>
                </p:oleObj>
              </mc:Choice>
              <mc:Fallback>
                <p:oleObj name="Document" r:id="rId4" imgW="7301323" imgH="21452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2145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77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for a menu item that clears four controls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490637"/>
              </p:ext>
            </p:extLst>
          </p:nvPr>
        </p:nvGraphicFramePr>
        <p:xfrm>
          <a:off x="990600" y="1143000"/>
          <a:ext cx="7301323" cy="168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4" imgW="7301323" imgH="1687989" progId="Word.Document.12">
                  <p:embed/>
                </p:oleObj>
              </mc:Choice>
              <mc:Fallback>
                <p:oleObj name="Document" r:id="rId4" imgW="7301323" imgH="16879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1687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40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for a menu item </a:t>
            </a:r>
            <a:br>
              <a:rPr lang="en-US" dirty="0"/>
            </a:br>
            <a:r>
              <a:rPr lang="en-US" dirty="0"/>
              <a:t>that calls another event handler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359233"/>
              </p:ext>
            </p:extLst>
          </p:nvPr>
        </p:nvGraphicFramePr>
        <p:xfrm>
          <a:off x="914400" y="1500051"/>
          <a:ext cx="7301323" cy="2995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4" imgW="7301323" imgH="2995749" progId="Word.Document.12">
                  <p:embed/>
                </p:oleObj>
              </mc:Choice>
              <mc:Fallback>
                <p:oleObj name="Document" r:id="rId4" imgW="7301323" imgH="29957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00051"/>
                        <a:ext cx="7301323" cy="2995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project with one parent and two child forms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1143000"/>
            <a:ext cx="6562725" cy="4705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748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Properties and methods for a parent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513866"/>
              </p:ext>
            </p:extLst>
          </p:nvPr>
        </p:nvGraphicFramePr>
        <p:xfrm>
          <a:off x="914400" y="1066800"/>
          <a:ext cx="7301323" cy="4657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4" imgW="7301323" imgH="4657093" progId="Word.Document.12">
                  <p:embed/>
                </p:oleObj>
              </mc:Choice>
              <mc:Fallback>
                <p:oleObj name="Document" r:id="rId4" imgW="7301323" imgH="46570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657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27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An MDI application with three child forms arranged vertically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1-07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599" y="1524000"/>
            <a:ext cx="6418183" cy="3200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958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creates and displays a new instance </a:t>
            </a:r>
            <a:br>
              <a:rPr lang="en-US" dirty="0"/>
            </a:br>
            <a:r>
              <a:rPr lang="en-US" dirty="0"/>
              <a:t>of a child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328349"/>
              </p:ext>
            </p:extLst>
          </p:nvPr>
        </p:nvGraphicFramePr>
        <p:xfrm>
          <a:off x="922338" y="1495019"/>
          <a:ext cx="7301323" cy="3610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Document" r:id="rId4" imgW="7301323" imgH="3610381" progId="Word.Document.12">
                  <p:embed/>
                </p:oleObj>
              </mc:Choice>
              <mc:Fallback>
                <p:oleObj name="Document" r:id="rId4" imgW="7301323" imgH="36103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2338" y="1495019"/>
                        <a:ext cx="7301323" cy="3610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11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arranges the child forms vertically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526888"/>
              </p:ext>
            </p:extLst>
          </p:nvPr>
        </p:nvGraphicFramePr>
        <p:xfrm>
          <a:off x="914400" y="1066800"/>
          <a:ext cx="7301323" cy="304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Document" r:id="rId4" imgW="7301323" imgH="3040037" progId="Word.Document.12">
                  <p:embed/>
                </p:oleObj>
              </mc:Choice>
              <mc:Fallback>
                <p:oleObj name="Document" r:id="rId4" imgW="7301323" imgH="30400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040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96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450465"/>
              </p:ext>
            </p:extLst>
          </p:nvPr>
        </p:nvGraphicFramePr>
        <p:xfrm>
          <a:off x="990600" y="1066800"/>
          <a:ext cx="7301323" cy="3175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4" imgW="7301323" imgH="3175421" progId="Word.Document.12">
                  <p:embed/>
                </p:oleObj>
              </mc:Choice>
              <mc:Fallback>
                <p:oleObj name="Document" r:id="rId4" imgW="7301323" imgH="3175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3175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ToolStrip</a:t>
            </a:r>
            <a:r>
              <a:rPr lang="en-US" dirty="0"/>
              <a:t> with the standard items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278200"/>
              </p:ext>
            </p:extLst>
          </p:nvPr>
        </p:nvGraphicFramePr>
        <p:xfrm>
          <a:off x="914400" y="1096979"/>
          <a:ext cx="7301323" cy="1646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Document" r:id="rId4" imgW="7301323" imgH="1646221" progId="Word.Document.12">
                  <p:embed/>
                </p:oleObj>
              </mc:Choice>
              <mc:Fallback>
                <p:oleObj name="Document" r:id="rId4" imgW="7301323" imgH="16462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96979"/>
                        <a:ext cx="7301323" cy="1646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072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Items Collection Editor dialog box </a:t>
            </a:r>
            <a:br>
              <a:rPr lang="en-US" dirty="0"/>
            </a:br>
            <a:r>
              <a:rPr lang="en-US" dirty="0"/>
              <a:t>for a </a:t>
            </a:r>
            <a:r>
              <a:rPr lang="en-US" dirty="0" err="1"/>
              <a:t>ToolStrip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7" y="1585912"/>
            <a:ext cx="6483343" cy="39004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70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for the Click event of a button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/>
              <a:t>a </a:t>
            </a:r>
            <a:r>
              <a:rPr lang="en-US" dirty="0" err="1"/>
              <a:t>ToolStrip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75649"/>
              </p:ext>
            </p:extLst>
          </p:nvPr>
        </p:nvGraphicFramePr>
        <p:xfrm>
          <a:off x="990600" y="1524000"/>
          <a:ext cx="7301323" cy="1227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Document" r:id="rId4" imgW="7301323" imgH="1227465" progId="Word.Document.12">
                  <p:embed/>
                </p:oleObj>
              </mc:Choice>
              <mc:Fallback>
                <p:oleObj name="Document" r:id="rId4" imgW="7301323" imgH="12274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1227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629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View menu that shows or hides the toolbar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1-09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65290" y="1219200"/>
            <a:ext cx="6559510" cy="1981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217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shows or hides a toolbar </a:t>
            </a:r>
            <a:br>
              <a:rPr lang="en-US" dirty="0"/>
            </a:br>
            <a:r>
              <a:rPr lang="en-US" dirty="0"/>
              <a:t>depending on a menu selection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52860"/>
              </p:ext>
            </p:extLst>
          </p:nvPr>
        </p:nvGraphicFramePr>
        <p:xfrm>
          <a:off x="990600" y="1502798"/>
          <a:ext cx="7301323" cy="3069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Document" r:id="rId4" imgW="7301323" imgH="3069202" progId="Word.Document.12">
                  <p:embed/>
                </p:oleObj>
              </mc:Choice>
              <mc:Fallback>
                <p:oleObj name="Document" r:id="rId4" imgW="7301323" imgH="30692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02798"/>
                        <a:ext cx="7301323" cy="3069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517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tool tip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80" y="1143000"/>
            <a:ext cx="4363720" cy="3809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20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work with a tool tip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903432"/>
              </p:ext>
            </p:extLst>
          </p:nvPr>
        </p:nvGraphicFramePr>
        <p:xfrm>
          <a:off x="990600" y="1066800"/>
          <a:ext cx="7301323" cy="262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Document" r:id="rId4" imgW="7301323" imgH="2620200" progId="Word.Document.12">
                  <p:embed/>
                </p:oleObj>
              </mc:Choice>
              <mc:Fallback>
                <p:oleObj name="Document" r:id="rId4" imgW="7301323" imgH="2620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262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349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Context-sensitive help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1143000"/>
            <a:ext cx="2981325" cy="38437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39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work with context-sensitive help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118656"/>
              </p:ext>
            </p:extLst>
          </p:nvPr>
        </p:nvGraphicFramePr>
        <p:xfrm>
          <a:off x="990600" y="1143000"/>
          <a:ext cx="7300912" cy="499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Document" r:id="rId4" imgW="7301323" imgH="4996635" progId="Word.Document.12">
                  <p:embed/>
                </p:oleObj>
              </mc:Choice>
              <mc:Fallback>
                <p:oleObj name="Document" r:id="rId4" imgW="7301323" imgH="49966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995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418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Extra 25-1	Create an SDI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80" y="1082040"/>
            <a:ext cx="6052820" cy="425196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013370"/>
              </p:ext>
            </p:extLst>
          </p:nvPr>
        </p:nvGraphicFramePr>
        <p:xfrm>
          <a:off x="990600" y="5321138"/>
          <a:ext cx="7301323" cy="7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Document" r:id="rId4" imgW="7301323" imgH="774862" progId="Word.Document.12">
                  <p:embed/>
                </p:oleObj>
              </mc:Choice>
              <mc:Fallback>
                <p:oleObj name="Document" r:id="rId4" imgW="7301323" imgH="7748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5321138"/>
                        <a:ext cx="7301323" cy="7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356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Single-document interface (SDI)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" y="1138236"/>
            <a:ext cx="7330440" cy="4581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517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Extra 25-2	Create an MDI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1108710"/>
            <a:ext cx="6610350" cy="41490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065220"/>
              </p:ext>
            </p:extLst>
          </p:nvPr>
        </p:nvGraphicFramePr>
        <p:xfrm>
          <a:off x="968963" y="5257800"/>
          <a:ext cx="7301323" cy="7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Document" r:id="rId4" imgW="7301323" imgH="774862" progId="Word.Document.12">
                  <p:embed/>
                </p:oleObj>
              </mc:Choice>
              <mc:Fallback>
                <p:oleObj name="Document" r:id="rId4" imgW="7301323" imgH="7748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8963" y="5257800"/>
                        <a:ext cx="7301323" cy="7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8958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Project 6-1	Calculate conversions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1066800"/>
            <a:ext cx="5667375" cy="39611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310320"/>
              </p:ext>
            </p:extLst>
          </p:nvPr>
        </p:nvGraphicFramePr>
        <p:xfrm>
          <a:off x="990600" y="5029200"/>
          <a:ext cx="7301323" cy="10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Document" r:id="rId4" imgW="7301323" imgH="1066875" progId="Word.Document.12">
                  <p:embed/>
                </p:oleObj>
              </mc:Choice>
              <mc:Fallback>
                <p:oleObj name="Document" r:id="rId4" imgW="7301323" imgH="10668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5029200"/>
                        <a:ext cx="7301323" cy="106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8391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Project 6-1	Calculate conversions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235" y="1143000"/>
            <a:ext cx="3428365" cy="33235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614704"/>
              </p:ext>
            </p:extLst>
          </p:nvPr>
        </p:nvGraphicFramePr>
        <p:xfrm>
          <a:off x="990600" y="4572000"/>
          <a:ext cx="7301323" cy="10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Document" r:id="rId4" imgW="7301323" imgH="1066875" progId="Word.Document.12">
                  <p:embed/>
                </p:oleObj>
              </mc:Choice>
              <mc:Fallback>
                <p:oleObj name="Document" r:id="rId4" imgW="7301323" imgH="10668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4572000"/>
                        <a:ext cx="7301323" cy="106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1370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Project 6-1	Calculate conversions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2438400" cy="21615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133519"/>
              </p:ext>
            </p:extLst>
          </p:nvPr>
        </p:nvGraphicFramePr>
        <p:xfrm>
          <a:off x="990600" y="3429000"/>
          <a:ext cx="7301323" cy="7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Document" r:id="rId4" imgW="7301323" imgH="774862" progId="Word.Document.12">
                  <p:embed/>
                </p:oleObj>
              </mc:Choice>
              <mc:Fallback>
                <p:oleObj name="Document" r:id="rId4" imgW="7301323" imgH="7748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3429000"/>
                        <a:ext cx="7301323" cy="7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997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Multiple-document interface (MDI)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55065"/>
            <a:ext cx="7277100" cy="4547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77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startup form for the Financial Calculations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725" y="1543050"/>
            <a:ext cx="3902075" cy="3028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873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displays a new instance of a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334883"/>
              </p:ext>
            </p:extLst>
          </p:nvPr>
        </p:nvGraphicFramePr>
        <p:xfrm>
          <a:off x="914400" y="1066800"/>
          <a:ext cx="7301323" cy="4884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4" imgW="7301323" imgH="4884654" progId="Word.Document.12">
                  <p:embed/>
                </p:oleObj>
              </mc:Choice>
              <mc:Fallback>
                <p:oleObj name="Document" r:id="rId4" imgW="7301323" imgH="48846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884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322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form that uses a Tab control with two tabs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1-03a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1143000"/>
            <a:ext cx="3045070" cy="31644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11-03b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00600" y="1143000"/>
            <a:ext cx="3048000" cy="31644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576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uses the </a:t>
            </a:r>
            <a:r>
              <a:rPr lang="en-US" dirty="0" err="1"/>
              <a:t>SelectedIndex</a:t>
            </a:r>
            <a:r>
              <a:rPr lang="en-US" dirty="0"/>
              <a:t> property </a:t>
            </a:r>
            <a:br>
              <a:rPr lang="en-US" dirty="0"/>
            </a:br>
            <a:r>
              <a:rPr lang="en-US" dirty="0"/>
              <a:t>of the Tab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397153"/>
              </p:ext>
            </p:extLst>
          </p:nvPr>
        </p:nvGraphicFramePr>
        <p:xfrm>
          <a:off x="990600" y="1524000"/>
          <a:ext cx="7301323" cy="1918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4" imgW="7301323" imgH="1918071" progId="Word.Document.12">
                  <p:embed/>
                </p:oleObj>
              </mc:Choice>
              <mc:Fallback>
                <p:oleObj name="Document" r:id="rId4" imgW="7301323" imgH="19180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1918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073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uses the </a:t>
            </a:r>
            <a:r>
              <a:rPr lang="en-US" dirty="0" err="1"/>
              <a:t>SelectedIndexChanged</a:t>
            </a:r>
            <a:r>
              <a:rPr lang="en-US" dirty="0"/>
              <a:t> event of the Tab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156056"/>
              </p:ext>
            </p:extLst>
          </p:nvPr>
        </p:nvGraphicFramePr>
        <p:xfrm>
          <a:off x="990600" y="1524000"/>
          <a:ext cx="7301323" cy="1918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4" imgW="7301323" imgH="1918071" progId="Word.Document.12">
                  <p:embed/>
                </p:oleObj>
              </mc:Choice>
              <mc:Fallback>
                <p:oleObj name="Document" r:id="rId4" imgW="7301323" imgH="19180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1918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26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786</Words>
  <Application>Microsoft Office PowerPoint</Application>
  <PresentationFormat>On-screen Show (4:3)</PresentationFormat>
  <Paragraphs>165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Master slides_with_titles</vt:lpstr>
      <vt:lpstr>Document</vt:lpstr>
      <vt:lpstr>Microsoft Word Document</vt:lpstr>
      <vt:lpstr>Chapter 25</vt:lpstr>
      <vt:lpstr>Objectives</vt:lpstr>
      <vt:lpstr>Single-document interface (SDI)</vt:lpstr>
      <vt:lpstr>Multiple-document interface (MDI)</vt:lpstr>
      <vt:lpstr>A startup form for the Financial Calculations application</vt:lpstr>
      <vt:lpstr>Code that displays a new instance of a form</vt:lpstr>
      <vt:lpstr>A form that uses a Tab control with two tabs</vt:lpstr>
      <vt:lpstr>Code that uses the SelectedIndex property  of the Tab control</vt:lpstr>
      <vt:lpstr>Code that uses the SelectedIndexChanged event of the Tab control</vt:lpstr>
      <vt:lpstr>The start of the menu for the Future Value form</vt:lpstr>
      <vt:lpstr>The complete Action menu</vt:lpstr>
      <vt:lpstr>Common menu item properties</vt:lpstr>
      <vt:lpstr>Code for a menu item that clears four controls</vt:lpstr>
      <vt:lpstr>Code for a menu item  that calls another event handler</vt:lpstr>
      <vt:lpstr>A project with one parent and two child forms</vt:lpstr>
      <vt:lpstr>Properties and methods for a parent form</vt:lpstr>
      <vt:lpstr>An MDI application with three child forms arranged vertically</vt:lpstr>
      <vt:lpstr>Code that creates and displays a new instance  of a child form</vt:lpstr>
      <vt:lpstr>Code that arranges the child forms vertically</vt:lpstr>
      <vt:lpstr>A ToolStrip with the standard items</vt:lpstr>
      <vt:lpstr>The Items Collection Editor dialog box  for a ToolStrip</vt:lpstr>
      <vt:lpstr>Code for the Click event of a button  on a ToolStrip</vt:lpstr>
      <vt:lpstr>A View menu that shows or hides the toolbar</vt:lpstr>
      <vt:lpstr>Code that shows or hides a toolbar  depending on a menu selection</vt:lpstr>
      <vt:lpstr>A tool tip</vt:lpstr>
      <vt:lpstr>How to work with a tool tip</vt:lpstr>
      <vt:lpstr>Context-sensitive help</vt:lpstr>
      <vt:lpstr>How to work with context-sensitive help</vt:lpstr>
      <vt:lpstr>Extra 25-1 Create an SDI application</vt:lpstr>
      <vt:lpstr>Extra 25-2 Create an MDI application</vt:lpstr>
      <vt:lpstr>Project 6-1 Calculate conversions</vt:lpstr>
      <vt:lpstr>Project 6-1 Calculate conversions (cont.)</vt:lpstr>
      <vt:lpstr>Project 6-1 Calculate conversions (cont.)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8</cp:revision>
  <cp:lastPrinted>2016-01-14T23:03:16Z</cp:lastPrinted>
  <dcterms:created xsi:type="dcterms:W3CDTF">2016-01-14T22:50:19Z</dcterms:created>
  <dcterms:modified xsi:type="dcterms:W3CDTF">2016-02-10T19:16:01Z</dcterms:modified>
</cp:coreProperties>
</file>