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7"/>
  </p:notesMasterIdLst>
  <p:handoutMasterIdLst>
    <p:handoutMasterId r:id="rId58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79" d="100"/>
          <a:sy n="79" d="100"/>
        </p:scale>
        <p:origin x="-96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2/10/2016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7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8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9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20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1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2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3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4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5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6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7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8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9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30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31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2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3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4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5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6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7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8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9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4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40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41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42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43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4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5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6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7.docx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8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49.docx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50.docx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51.docx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55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5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054893"/>
              </p:ext>
            </p:extLst>
          </p:nvPr>
        </p:nvGraphicFramePr>
        <p:xfrm>
          <a:off x="914400" y="1676400"/>
          <a:ext cx="7301323" cy="248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4" imgW="7301323" imgH="2484455" progId="Word.Document.12">
                  <p:embed/>
                </p:oleObj>
              </mc:Choice>
              <mc:Fallback>
                <p:oleObj name="Document" r:id="rId4" imgW="7301323" imgH="2484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7301323" cy="248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declare and initialize a constant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657310"/>
              </p:ext>
            </p:extLst>
          </p:nvPr>
        </p:nvGraphicFramePr>
        <p:xfrm>
          <a:off x="914400" y="990600"/>
          <a:ext cx="7301323" cy="365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Document" r:id="rId4" imgW="7301323" imgH="3651789" progId="Word.Document.12">
                  <p:embed/>
                </p:oleObj>
              </mc:Choice>
              <mc:Fallback>
                <p:oleObj name="Document" r:id="rId4" imgW="7301323" imgH="3651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01323" cy="36510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220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744926"/>
              </p:ext>
            </p:extLst>
          </p:nvPr>
        </p:nvGraphicFramePr>
        <p:xfrm>
          <a:off x="928277" y="1125538"/>
          <a:ext cx="7301323" cy="4205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Document" r:id="rId4" imgW="7301323" imgH="4205930" progId="Word.Document.12">
                  <p:embed/>
                </p:oleObj>
              </mc:Choice>
              <mc:Fallback>
                <p:oleObj name="Document" r:id="rId4" imgW="7301323" imgH="42059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8277" y="1125538"/>
                        <a:ext cx="7301323" cy="4205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09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Arithmetic operators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2623"/>
              </p:ext>
            </p:extLst>
          </p:nvPr>
        </p:nvGraphicFramePr>
        <p:xfrm>
          <a:off x="914400" y="1146175"/>
          <a:ext cx="7245350" cy="285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Document" r:id="rId4" imgW="7301323" imgH="2888089" progId="Word.Document.12">
                  <p:embed/>
                </p:oleObj>
              </mc:Choice>
              <mc:Fallback>
                <p:oleObj name="Document" r:id="rId4" imgW="7301323" imgH="28880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6175"/>
                        <a:ext cx="7245350" cy="285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965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Arithmetic expressions that use integers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667510"/>
              </p:ext>
            </p:extLst>
          </p:nvPr>
        </p:nvGraphicFramePr>
        <p:xfrm>
          <a:off x="990600" y="1195387"/>
          <a:ext cx="7300912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Document" r:id="rId4" imgW="7301323" imgH="2310183" progId="Word.Document.12">
                  <p:embed/>
                </p:oleObj>
              </mc:Choice>
              <mc:Fallback>
                <p:oleObj name="Document" r:id="rId4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95387"/>
                        <a:ext cx="7300912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290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Arithmetic expressions that use decimals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15429"/>
              </p:ext>
            </p:extLst>
          </p:nvPr>
        </p:nvGraphicFramePr>
        <p:xfrm>
          <a:off x="990600" y="1143000"/>
          <a:ext cx="7300912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Document" r:id="rId4" imgW="7301323" imgH="2310183" progId="Word.Document.12">
                  <p:embed/>
                </p:oleObj>
              </mc:Choice>
              <mc:Fallback>
                <p:oleObj name="Document" r:id="rId4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632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195941"/>
              </p:ext>
            </p:extLst>
          </p:nvPr>
        </p:nvGraphicFramePr>
        <p:xfrm>
          <a:off x="990600" y="1187372"/>
          <a:ext cx="7301323" cy="2775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Document" r:id="rId4" imgW="7301323" imgH="2775028" progId="Word.Document.12">
                  <p:embed/>
                </p:oleObj>
              </mc:Choice>
              <mc:Fallback>
                <p:oleObj name="Document" r:id="rId4" imgW="7301323" imgH="27750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87372"/>
                        <a:ext cx="7301323" cy="2775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530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for a simple assignment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29718"/>
              </p:ext>
            </p:extLst>
          </p:nvPr>
        </p:nvGraphicFramePr>
        <p:xfrm>
          <a:off x="914400" y="1143000"/>
          <a:ext cx="7301323" cy="1844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Document" r:id="rId4" imgW="7301323" imgH="1844618" progId="Word.Document.12">
                  <p:embed/>
                </p:oleObj>
              </mc:Choice>
              <mc:Fallback>
                <p:oleObj name="Document" r:id="rId4" imgW="7301323" imgH="18446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844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267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1381"/>
            <a:ext cx="7315200" cy="800219"/>
          </a:xfrm>
        </p:spPr>
        <p:txBody>
          <a:bodyPr/>
          <a:lstStyle/>
          <a:p>
            <a:r>
              <a:rPr lang="en-US" dirty="0"/>
              <a:t>Statements that use the same variable </a:t>
            </a:r>
            <a:br>
              <a:rPr lang="en-US" dirty="0"/>
            </a:br>
            <a:r>
              <a:rPr lang="en-US" dirty="0"/>
              <a:t>on both sides of the equals sign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749901"/>
              </p:ext>
            </p:extLst>
          </p:nvPr>
        </p:nvGraphicFramePr>
        <p:xfrm>
          <a:off x="914400" y="1447800"/>
          <a:ext cx="7301323" cy="2426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Document" r:id="rId4" imgW="7301323" imgH="2426124" progId="Word.Document.12">
                  <p:embed/>
                </p:oleObj>
              </mc:Choice>
              <mc:Fallback>
                <p:oleObj name="Document" r:id="rId4" imgW="7301323" imgH="24261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2426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7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848600" cy="800219"/>
          </a:xfrm>
        </p:spPr>
        <p:txBody>
          <a:bodyPr/>
          <a:lstStyle/>
          <a:p>
            <a:r>
              <a:rPr lang="en-US" dirty="0"/>
              <a:t>The order of precedence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arithmetic operations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255577"/>
              </p:ext>
            </p:extLst>
          </p:nvPr>
        </p:nvGraphicFramePr>
        <p:xfrm>
          <a:off x="990600" y="1574610"/>
          <a:ext cx="7301323" cy="147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Document" r:id="rId4" imgW="7301323" imgH="1473390" progId="Word.Document.12">
                  <p:embed/>
                </p:oleObj>
              </mc:Choice>
              <mc:Fallback>
                <p:oleObj name="Document" r:id="rId4" imgW="7301323" imgH="14733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74610"/>
                        <a:ext cx="7301323" cy="147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165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1381"/>
            <a:ext cx="7315200" cy="800219"/>
          </a:xfrm>
        </p:spPr>
        <p:txBody>
          <a:bodyPr/>
          <a:lstStyle/>
          <a:p>
            <a:r>
              <a:rPr lang="en-US" dirty="0"/>
              <a:t>A calculation that uses the default order </a:t>
            </a:r>
            <a:br>
              <a:rPr lang="en-US" dirty="0"/>
            </a:br>
            <a:r>
              <a:rPr lang="en-US" dirty="0"/>
              <a:t>of precedence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530613"/>
              </p:ext>
            </p:extLst>
          </p:nvPr>
        </p:nvGraphicFramePr>
        <p:xfrm>
          <a:off x="914400" y="1447800"/>
          <a:ext cx="7301323" cy="431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Document" r:id="rId4" imgW="7301323" imgH="4315750" progId="Word.Document.12">
                  <p:embed/>
                </p:oleObj>
              </mc:Choice>
              <mc:Fallback>
                <p:oleObj name="Document" r:id="rId4" imgW="7301323" imgH="43157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431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29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333690"/>
              </p:ext>
            </p:extLst>
          </p:nvPr>
        </p:nvGraphicFramePr>
        <p:xfrm>
          <a:off x="995363" y="1065213"/>
          <a:ext cx="7243762" cy="454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4" imgW="7301323" imgH="4585800" progId="Word.Document.12">
                  <p:embed/>
                </p:oleObj>
              </mc:Choice>
              <mc:Fallback>
                <p:oleObj name="Document" r:id="rId4" imgW="7301323" imgH="4585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5363" y="1065213"/>
                        <a:ext cx="7243762" cy="4541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implicit casting works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079046"/>
              </p:ext>
            </p:extLst>
          </p:nvPr>
        </p:nvGraphicFramePr>
        <p:xfrm>
          <a:off x="1004888" y="1031875"/>
          <a:ext cx="7300912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Document" r:id="rId4" imgW="7301323" imgH="3921838" progId="Word.Document.12">
                  <p:embed/>
                </p:oleObj>
              </mc:Choice>
              <mc:Fallback>
                <p:oleObj name="Document" r:id="rId4" imgW="7301323" imgH="39218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888" y="1031875"/>
                        <a:ext cx="7300912" cy="39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50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code an explicit cast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107712"/>
              </p:ext>
            </p:extLst>
          </p:nvPr>
        </p:nvGraphicFramePr>
        <p:xfrm>
          <a:off x="990600" y="1066800"/>
          <a:ext cx="7300912" cy="384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Document" r:id="rId4" imgW="7301323" imgH="3847305" progId="Word.Document.12">
                  <p:embed/>
                </p:oleObj>
              </mc:Choice>
              <mc:Fallback>
                <p:oleObj name="Document" r:id="rId4" imgW="7301323" imgH="38473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0912" cy="3846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63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Five static methods of the Math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542783"/>
              </p:ext>
            </p:extLst>
          </p:nvPr>
        </p:nvGraphicFramePr>
        <p:xfrm>
          <a:off x="990600" y="1066800"/>
          <a:ext cx="7301323" cy="2927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Document" r:id="rId4" imgW="7301323" imgH="2927696" progId="Word.Document.12">
                  <p:embed/>
                </p:oleObj>
              </mc:Choice>
              <mc:Fallback>
                <p:oleObj name="Document" r:id="rId4" imgW="7301323" imgH="29276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2927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519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Statements that use static methods </a:t>
            </a:r>
            <a:br>
              <a:rPr lang="en-US" dirty="0"/>
            </a:br>
            <a:r>
              <a:rPr lang="en-US" dirty="0"/>
              <a:t>of the Math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039847"/>
              </p:ext>
            </p:extLst>
          </p:nvPr>
        </p:nvGraphicFramePr>
        <p:xfrm>
          <a:off x="990600" y="1524000"/>
          <a:ext cx="7300912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Document" r:id="rId4" imgW="7301323" imgH="3231232" progId="Word.Document.12">
                  <p:embed/>
                </p:oleObj>
              </mc:Choice>
              <mc:Fallback>
                <p:oleObj name="Document" r:id="rId4" imgW="7301323" imgH="3231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32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81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Results from static methods of the Math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994719"/>
              </p:ext>
            </p:extLst>
          </p:nvPr>
        </p:nvGraphicFramePr>
        <p:xfrm>
          <a:off x="990600" y="1066800"/>
          <a:ext cx="7300912" cy="463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Document" r:id="rId4" imgW="7301323" imgH="4636209" progId="Word.Document.12">
                  <p:embed/>
                </p:oleObj>
              </mc:Choice>
              <mc:Fallback>
                <p:oleObj name="Document" r:id="rId4" imgW="7301323" imgH="46362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0912" cy="463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29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declare and initialize a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533114"/>
              </p:ext>
            </p:extLst>
          </p:nvPr>
        </p:nvGraphicFramePr>
        <p:xfrm>
          <a:off x="914400" y="1143000"/>
          <a:ext cx="7301323" cy="3689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Document" r:id="rId4" imgW="7301323" imgH="3689956" progId="Word.Document.12">
                  <p:embed/>
                </p:oleObj>
              </mc:Choice>
              <mc:Fallback>
                <p:oleObj name="Document" r:id="rId4" imgW="7301323" imgH="36899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689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185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append one string to another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917650"/>
              </p:ext>
            </p:extLst>
          </p:nvPr>
        </p:nvGraphicFramePr>
        <p:xfrm>
          <a:off x="914400" y="1143000"/>
          <a:ext cx="7301323" cy="2885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Document" r:id="rId4" imgW="7301323" imgH="2885928" progId="Word.Document.12">
                  <p:embed/>
                </p:oleObj>
              </mc:Choice>
              <mc:Fallback>
                <p:oleObj name="Document" r:id="rId4" imgW="7301323" imgH="28859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885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098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escape </a:t>
            </a:r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836321"/>
              </p:ext>
            </p:extLst>
          </p:nvPr>
        </p:nvGraphicFramePr>
        <p:xfrm>
          <a:off x="990600" y="1143000"/>
          <a:ext cx="7301323" cy="2354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Document" r:id="rId4" imgW="7301323" imgH="2354831" progId="Word.Document.12">
                  <p:embed/>
                </p:oleObj>
              </mc:Choice>
              <mc:Fallback>
                <p:oleObj name="Document" r:id="rId4" imgW="7301323" imgH="23548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2354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04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Examples that use escape sequences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802307"/>
              </p:ext>
            </p:extLst>
          </p:nvPr>
        </p:nvGraphicFramePr>
        <p:xfrm>
          <a:off x="1004477" y="1094542"/>
          <a:ext cx="7301323" cy="4468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Document" r:id="rId4" imgW="7301323" imgH="4468058" progId="Word.Document.12">
                  <p:embed/>
                </p:oleObj>
              </mc:Choice>
              <mc:Fallback>
                <p:oleObj name="Document" r:id="rId4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477" y="1094542"/>
                        <a:ext cx="7301323" cy="44680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703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Examples that use verbatim string literals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024497"/>
              </p:ext>
            </p:extLst>
          </p:nvPr>
        </p:nvGraphicFramePr>
        <p:xfrm>
          <a:off x="1004477" y="1143000"/>
          <a:ext cx="7301323" cy="2627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Document" r:id="rId4" imgW="7301323" imgH="2627761" progId="Word.Document.12">
                  <p:embed/>
                </p:oleObj>
              </mc:Choice>
              <mc:Fallback>
                <p:oleObj name="Document" r:id="rId4" imgW="7301323" imgH="26277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477" y="1143000"/>
                        <a:ext cx="7301323" cy="2627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91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364478"/>
              </p:ext>
            </p:extLst>
          </p:nvPr>
        </p:nvGraphicFramePr>
        <p:xfrm>
          <a:off x="990600" y="1066800"/>
          <a:ext cx="7301323" cy="3937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cument" r:id="rId4" imgW="7301323" imgH="3937321" progId="Word.Document.12">
                  <p:embed/>
                </p:oleObj>
              </mc:Choice>
              <mc:Fallback>
                <p:oleObj name="Document" r:id="rId4" imgW="7301323" imgH="39373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3937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383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1381"/>
            <a:ext cx="7315200" cy="800219"/>
          </a:xfrm>
        </p:spPr>
        <p:txBody>
          <a:bodyPr/>
          <a:lstStyle/>
          <a:p>
            <a:r>
              <a:rPr lang="en-US" dirty="0"/>
              <a:t>Common .NET structures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define value types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63211"/>
              </p:ext>
            </p:extLst>
          </p:nvPr>
        </p:nvGraphicFramePr>
        <p:xfrm>
          <a:off x="1004502" y="1437375"/>
          <a:ext cx="7377498" cy="450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Document" r:id="rId4" imgW="7377498" imgH="4506225" progId="Word.Document.12">
                  <p:embed/>
                </p:oleObj>
              </mc:Choice>
              <mc:Fallback>
                <p:oleObj name="Document" r:id="rId4" imgW="7377498" imgH="45062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502" y="1437375"/>
                        <a:ext cx="7377498" cy="450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973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Common .NET classes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define reference types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588921"/>
              </p:ext>
            </p:extLst>
          </p:nvPr>
        </p:nvGraphicFramePr>
        <p:xfrm>
          <a:off x="990600" y="1541258"/>
          <a:ext cx="7377498" cy="1430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Document" r:id="rId4" imgW="7377498" imgH="1430542" progId="Word.Document.12">
                  <p:embed/>
                </p:oleObj>
              </mc:Choice>
              <mc:Fallback>
                <p:oleObj name="Document" r:id="rId4" imgW="7377498" imgH="14305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41258"/>
                        <a:ext cx="7377498" cy="14305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440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methods for data conversion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986901"/>
              </p:ext>
            </p:extLst>
          </p:nvPr>
        </p:nvGraphicFramePr>
        <p:xfrm>
          <a:off x="990600" y="990600"/>
          <a:ext cx="7301323" cy="5195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Document" r:id="rId4" imgW="7301323" imgH="5195391" progId="Word.Document.12">
                  <p:embed/>
                </p:oleObj>
              </mc:Choice>
              <mc:Fallback>
                <p:oleObj name="Document" r:id="rId4" imgW="7301323" imgH="51953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990600"/>
                        <a:ext cx="7301323" cy="5195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755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Some of the static methods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Convert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351688"/>
              </p:ext>
            </p:extLst>
          </p:nvPr>
        </p:nvGraphicFramePr>
        <p:xfrm>
          <a:off x="914400" y="1519238"/>
          <a:ext cx="7301323" cy="2891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Document" r:id="rId4" imgW="7301323" imgH="2891329" progId="Word.Document.12">
                  <p:embed/>
                </p:oleObj>
              </mc:Choice>
              <mc:Fallback>
                <p:oleObj name="Document" r:id="rId4" imgW="7301323" imgH="28913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19238"/>
                        <a:ext cx="7301323" cy="2891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295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Statements that use </a:t>
            </a:r>
            <a:r>
              <a:rPr lang="en-US" dirty="0" err="1"/>
              <a:t>ToString</a:t>
            </a:r>
            <a:r>
              <a:rPr lang="en-US" dirty="0"/>
              <a:t>, Parse, 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TryParse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261073"/>
              </p:ext>
            </p:extLst>
          </p:nvPr>
        </p:nvGraphicFramePr>
        <p:xfrm>
          <a:off x="914400" y="1524000"/>
          <a:ext cx="7300912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Document" r:id="rId4" imgW="7301323" imgH="3056600" progId="Word.Document.12">
                  <p:embed/>
                </p:oleObj>
              </mc:Choice>
              <mc:Fallback>
                <p:oleObj name="Document" r:id="rId4" imgW="7301323" imgH="3056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7300912" cy="305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33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Conversion statements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use the Convert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120751"/>
              </p:ext>
            </p:extLst>
          </p:nvPr>
        </p:nvGraphicFramePr>
        <p:xfrm>
          <a:off x="990600" y="1586995"/>
          <a:ext cx="7301323" cy="1994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Document" r:id="rId4" imgW="7301323" imgH="1994405" progId="Word.Document.12">
                  <p:embed/>
                </p:oleObj>
              </mc:Choice>
              <mc:Fallback>
                <p:oleObj name="Document" r:id="rId4" imgW="7301323" imgH="19944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86995"/>
                        <a:ext cx="7301323" cy="1994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995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Standard numeric formatting codes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889659"/>
              </p:ext>
            </p:extLst>
          </p:nvPr>
        </p:nvGraphicFramePr>
        <p:xfrm>
          <a:off x="990600" y="1143000"/>
          <a:ext cx="7301323" cy="3157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Document" r:id="rId4" imgW="7301323" imgH="3157058" progId="Word.Document.12">
                  <p:embed/>
                </p:oleObj>
              </mc:Choice>
              <mc:Fallback>
                <p:oleObj name="Document" r:id="rId4" imgW="7301323" imgH="3157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31570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746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ToString</a:t>
            </a:r>
            <a:r>
              <a:rPr lang="en-US" dirty="0"/>
              <a:t> method </a:t>
            </a:r>
            <a:br>
              <a:rPr lang="en-US" dirty="0"/>
            </a:br>
            <a:r>
              <a:rPr lang="en-US" dirty="0"/>
              <a:t>to format a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733517"/>
              </p:ext>
            </p:extLst>
          </p:nvPr>
        </p:nvGraphicFramePr>
        <p:xfrm>
          <a:off x="990600" y="1524000"/>
          <a:ext cx="7301323" cy="159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Document" r:id="rId4" imgW="7301323" imgH="1594012" progId="Word.Document.12">
                  <p:embed/>
                </p:oleObj>
              </mc:Choice>
              <mc:Fallback>
                <p:oleObj name="Document" r:id="rId4" imgW="7301323" imgH="15940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1594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573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How to use the Format method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String class to format a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182739"/>
              </p:ext>
            </p:extLst>
          </p:nvPr>
        </p:nvGraphicFramePr>
        <p:xfrm>
          <a:off x="914400" y="1524000"/>
          <a:ext cx="7301323" cy="260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Document" r:id="rId4" imgW="7301323" imgH="2607237" progId="Word.Document.12">
                  <p:embed/>
                </p:oleObj>
              </mc:Choice>
              <mc:Fallback>
                <p:oleObj name="Document" r:id="rId4" imgW="7301323" imgH="26072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7301323" cy="2607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633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declares and uses variables </a:t>
            </a:r>
            <a:br>
              <a:rPr lang="en-US" dirty="0"/>
            </a:br>
            <a:r>
              <a:rPr lang="en-US" dirty="0"/>
              <a:t>with class scope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506758"/>
              </p:ext>
            </p:extLst>
          </p:nvPr>
        </p:nvGraphicFramePr>
        <p:xfrm>
          <a:off x="990600" y="1524000"/>
          <a:ext cx="7300912" cy="455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Document" r:id="rId4" imgW="7301323" imgH="4555194" progId="Word.Document.12">
                  <p:embed/>
                </p:oleObj>
              </mc:Choice>
              <mc:Fallback>
                <p:oleObj name="Document" r:id="rId4" imgW="7301323" imgH="45551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455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01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29494"/>
              </p:ext>
            </p:extLst>
          </p:nvPr>
        </p:nvGraphicFramePr>
        <p:xfrm>
          <a:off x="990600" y="1282505"/>
          <a:ext cx="7301323" cy="161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Document" r:id="rId4" imgW="7301323" imgH="1613095" progId="Word.Document.12">
                  <p:embed/>
                </p:oleObj>
              </mc:Choice>
              <mc:Fallback>
                <p:oleObj name="Document" r:id="rId4" imgW="7301323" imgH="16130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82505"/>
                        <a:ext cx="7301323" cy="1613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939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work with scope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532290"/>
              </p:ext>
            </p:extLst>
          </p:nvPr>
        </p:nvGraphicFramePr>
        <p:xfrm>
          <a:off x="990600" y="1143000"/>
          <a:ext cx="7301323" cy="4467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Document" r:id="rId4" imgW="7301323" imgH="4467698" progId="Word.Document.12">
                  <p:embed/>
                </p:oleObj>
              </mc:Choice>
              <mc:Fallback>
                <p:oleObj name="Document" r:id="rId4" imgW="7301323" imgH="44676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44676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824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Some of the constants </a:t>
            </a:r>
            <a:br>
              <a:rPr lang="en-US" dirty="0"/>
            </a:br>
            <a:r>
              <a:rPr lang="en-US" dirty="0"/>
              <a:t>in the </a:t>
            </a:r>
            <a:r>
              <a:rPr lang="en-US" dirty="0" err="1"/>
              <a:t>FormBorderStyle</a:t>
            </a:r>
            <a:r>
              <a:rPr lang="en-US" dirty="0"/>
              <a:t> enumeration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843190"/>
              </p:ext>
            </p:extLst>
          </p:nvPr>
        </p:nvGraphicFramePr>
        <p:xfrm>
          <a:off x="914400" y="1480432"/>
          <a:ext cx="7301323" cy="3320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Document" r:id="rId4" imgW="7301323" imgH="3320168" progId="Word.Document.12">
                  <p:embed/>
                </p:oleObj>
              </mc:Choice>
              <mc:Fallback>
                <p:oleObj name="Document" r:id="rId4" imgW="7301323" imgH="33201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80432"/>
                        <a:ext cx="7301323" cy="3320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25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for declaring an enumeration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917995"/>
              </p:ext>
            </p:extLst>
          </p:nvPr>
        </p:nvGraphicFramePr>
        <p:xfrm>
          <a:off x="1004888" y="1204913"/>
          <a:ext cx="730091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Document" r:id="rId4" imgW="7301323" imgH="1157612" progId="Word.Document.12">
                  <p:embed/>
                </p:oleObj>
              </mc:Choice>
              <mc:Fallback>
                <p:oleObj name="Document" r:id="rId4" imgW="7301323" imgH="1157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888" y="1204913"/>
                        <a:ext cx="7300912" cy="115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06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1381"/>
            <a:ext cx="7315200" cy="800219"/>
          </a:xfrm>
        </p:spPr>
        <p:txBody>
          <a:bodyPr/>
          <a:lstStyle/>
          <a:p>
            <a:r>
              <a:rPr lang="en-US" dirty="0"/>
              <a:t>An enumeration that sets the constant values </a:t>
            </a:r>
            <a:br>
              <a:rPr lang="en-US" dirty="0"/>
            </a:br>
            <a:r>
              <a:rPr lang="en-US" dirty="0"/>
              <a:t>to 0, 1, and 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936142"/>
              </p:ext>
            </p:extLst>
          </p:nvPr>
        </p:nvGraphicFramePr>
        <p:xfrm>
          <a:off x="914400" y="1447800"/>
          <a:ext cx="7301323" cy="3806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Document" r:id="rId4" imgW="7301323" imgH="3806977" progId="Word.Document.12">
                  <p:embed/>
                </p:oleObj>
              </mc:Choice>
              <mc:Fallback>
                <p:oleObj name="Document" r:id="rId4" imgW="7301323" imgH="38069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3806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5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Statements that use these enumerations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983464"/>
              </p:ext>
            </p:extLst>
          </p:nvPr>
        </p:nvGraphicFramePr>
        <p:xfrm>
          <a:off x="990600" y="1143000"/>
          <a:ext cx="730091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Document" r:id="rId4" imgW="7301323" imgH="841474" progId="Word.Document.12">
                  <p:embed/>
                </p:oleObj>
              </mc:Choice>
              <mc:Fallback>
                <p:oleObj name="Document" r:id="rId4" imgW="7301323" imgH="8414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884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1381"/>
            <a:ext cx="7315200" cy="800219"/>
          </a:xfrm>
        </p:spPr>
        <p:txBody>
          <a:bodyPr/>
          <a:lstStyle/>
          <a:p>
            <a:r>
              <a:rPr lang="en-US" dirty="0"/>
              <a:t>How to declare a value type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can contain </a:t>
            </a:r>
            <a:r>
              <a:rPr lang="en-US" dirty="0" smtClean="0"/>
              <a:t>null </a:t>
            </a:r>
            <a:r>
              <a:rPr lang="en-US" dirty="0"/>
              <a:t>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645884"/>
              </p:ext>
            </p:extLst>
          </p:nvPr>
        </p:nvGraphicFramePr>
        <p:xfrm>
          <a:off x="990600" y="1524000"/>
          <a:ext cx="7301323" cy="283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Document" r:id="rId4" imgW="7301323" imgH="2839120" progId="Word.Document.12">
                  <p:embed/>
                </p:oleObj>
              </mc:Choice>
              <mc:Fallback>
                <p:oleObj name="Document" r:id="rId4" imgW="7301323" imgH="28391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283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770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Two properties for working with </a:t>
            </a:r>
            <a:r>
              <a:rPr lang="en-US" dirty="0" err="1"/>
              <a:t>nullable</a:t>
            </a:r>
            <a:r>
              <a:rPr lang="en-US" dirty="0"/>
              <a:t> types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009198"/>
              </p:ext>
            </p:extLst>
          </p:nvPr>
        </p:nvGraphicFramePr>
        <p:xfrm>
          <a:off x="990600" y="1143000"/>
          <a:ext cx="7300912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Document" r:id="rId4" imgW="7301323" imgH="1978562" progId="Word.Document.12">
                  <p:embed/>
                </p:oleObj>
              </mc:Choice>
              <mc:Fallback>
                <p:oleObj name="Document" r:id="rId4" imgW="7301323" imgH="19785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197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684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772400" cy="800219"/>
          </a:xfrm>
        </p:spPr>
        <p:txBody>
          <a:bodyPr/>
          <a:lstStyle/>
          <a:p>
            <a:r>
              <a:rPr lang="en-US" dirty="0"/>
              <a:t>How to check if a </a:t>
            </a:r>
            <a:r>
              <a:rPr lang="en-US" dirty="0" err="1"/>
              <a:t>nullable</a:t>
            </a:r>
            <a:r>
              <a:rPr lang="en-US" dirty="0"/>
              <a:t> type contains a 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840451"/>
              </p:ext>
            </p:extLst>
          </p:nvPr>
        </p:nvGraphicFramePr>
        <p:xfrm>
          <a:off x="914400" y="1143000"/>
          <a:ext cx="7301323" cy="4010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Document" r:id="rId4" imgW="7301323" imgH="4010774" progId="Word.Document.12">
                  <p:embed/>
                </p:oleObj>
              </mc:Choice>
              <mc:Fallback>
                <p:oleObj name="Document" r:id="rId4" imgW="7301323" imgH="40107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010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171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Invoice Total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4-16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1" y="1216121"/>
            <a:ext cx="2742857" cy="22514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14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controls that are referred to in 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409942"/>
              </p:ext>
            </p:extLst>
          </p:nvPr>
        </p:nvGraphicFramePr>
        <p:xfrm>
          <a:off x="990600" y="1139825"/>
          <a:ext cx="7301323" cy="4482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Document" r:id="rId4" imgW="7301323" imgH="4482101" progId="Word.Document.12">
                  <p:embed/>
                </p:oleObj>
              </mc:Choice>
              <mc:Fallback>
                <p:oleObj name="Document" r:id="rId4" imgW="7301323" imgH="44821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39825"/>
                        <a:ext cx="7301323" cy="4482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15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built-in value types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32661"/>
              </p:ext>
            </p:extLst>
          </p:nvPr>
        </p:nvGraphicFramePr>
        <p:xfrm>
          <a:off x="928277" y="1111250"/>
          <a:ext cx="7301323" cy="4774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Document" r:id="rId4" imgW="7301323" imgH="4774474" progId="Word.Document.12">
                  <p:embed/>
                </p:oleObj>
              </mc:Choice>
              <mc:Fallback>
                <p:oleObj name="Document" r:id="rId4" imgW="7301323" imgH="47744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8277" y="1111250"/>
                        <a:ext cx="7301323" cy="4774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378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event handlers for the Invoice Total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552189"/>
              </p:ext>
            </p:extLst>
          </p:nvPr>
        </p:nvGraphicFramePr>
        <p:xfrm>
          <a:off x="1004888" y="1143000"/>
          <a:ext cx="7300912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Document" r:id="rId4" imgW="7301323" imgH="3661510" progId="Word.Document.12">
                  <p:embed/>
                </p:oleObj>
              </mc:Choice>
              <mc:Fallback>
                <p:oleObj name="Document" r:id="rId4" imgW="7301323" imgH="3661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888" y="1143000"/>
                        <a:ext cx="7300912" cy="366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9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enhanced Invoice Total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4-17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84689" y="1219200"/>
            <a:ext cx="5701911" cy="2819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79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code for the class variables </a:t>
            </a:r>
            <a:br>
              <a:rPr lang="en-US" dirty="0"/>
            </a:br>
            <a:r>
              <a:rPr lang="en-US" dirty="0"/>
              <a:t>and two event handlers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93878"/>
              </p:ext>
            </p:extLst>
          </p:nvPr>
        </p:nvGraphicFramePr>
        <p:xfrm>
          <a:off x="1004888" y="1582738"/>
          <a:ext cx="7300912" cy="420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Document" r:id="rId4" imgW="7301323" imgH="4209171" progId="Word.Document.12">
                  <p:embed/>
                </p:oleObj>
              </mc:Choice>
              <mc:Fallback>
                <p:oleObj name="Document" r:id="rId4" imgW="7301323" imgH="42091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888" y="1582738"/>
                        <a:ext cx="7300912" cy="420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187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class variables and event handlers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170059"/>
              </p:ext>
            </p:extLst>
          </p:nvPr>
        </p:nvGraphicFramePr>
        <p:xfrm>
          <a:off x="990600" y="1182687"/>
          <a:ext cx="7300912" cy="323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Document" r:id="rId4" imgW="7301323" imgH="3237353" progId="Word.Document.12">
                  <p:embed/>
                </p:oleObj>
              </mc:Choice>
              <mc:Fallback>
                <p:oleObj name="Document" r:id="rId4" imgW="7301323" imgH="32373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82687"/>
                        <a:ext cx="7300912" cy="323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1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Extra 4-1	Calculate area and perimeter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478710"/>
              </p:ext>
            </p:extLst>
          </p:nvPr>
        </p:nvGraphicFramePr>
        <p:xfrm>
          <a:off x="990600" y="1143000"/>
          <a:ext cx="7301323" cy="3118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" name="Document" r:id="rId3" imgW="7301323" imgH="3118531" progId="Word.Document.12">
                  <p:embed/>
                </p:oleObj>
              </mc:Choice>
              <mc:Fallback>
                <p:oleObj name="Document" r:id="rId3" imgW="7301323" imgH="31185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3118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40335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Extra 4-2	Accumulate test score data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930285"/>
              </p:ext>
            </p:extLst>
          </p:nvPr>
        </p:nvGraphicFramePr>
        <p:xfrm>
          <a:off x="990600" y="1143000"/>
          <a:ext cx="7301323" cy="2679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" name="Document" r:id="rId3" imgW="7301323" imgH="2679971" progId="Word.Document.12">
                  <p:embed/>
                </p:oleObj>
              </mc:Choice>
              <mc:Fallback>
                <p:oleObj name="Document" r:id="rId3" imgW="7301323" imgH="26799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2679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844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built-in value types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808982"/>
              </p:ext>
            </p:extLst>
          </p:nvPr>
        </p:nvGraphicFramePr>
        <p:xfrm>
          <a:off x="914400" y="1143000"/>
          <a:ext cx="7301323" cy="402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Document" r:id="rId4" imgW="7301323" imgH="4026617" progId="Word.Document.12">
                  <p:embed/>
                </p:oleObj>
              </mc:Choice>
              <mc:Fallback>
                <p:oleObj name="Document" r:id="rId4" imgW="7301323" imgH="40266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02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810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built-in value types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549114"/>
              </p:ext>
            </p:extLst>
          </p:nvPr>
        </p:nvGraphicFramePr>
        <p:xfrm>
          <a:off x="914400" y="1143000"/>
          <a:ext cx="7301323" cy="2774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Document" r:id="rId4" imgW="7301323" imgH="2774308" progId="Word.Document.12">
                  <p:embed/>
                </p:oleObj>
              </mc:Choice>
              <mc:Fallback>
                <p:oleObj name="Document" r:id="rId4" imgW="7301323" imgH="27743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774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946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How to declare and initialize a variable </a:t>
            </a:r>
            <a:br>
              <a:rPr lang="en-US" dirty="0"/>
            </a:br>
            <a:r>
              <a:rPr lang="en-US" dirty="0"/>
              <a:t>in two statements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291747"/>
              </p:ext>
            </p:extLst>
          </p:nvPr>
        </p:nvGraphicFramePr>
        <p:xfrm>
          <a:off x="914400" y="1389076"/>
          <a:ext cx="7301323" cy="4173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Document" r:id="rId4" imgW="7301323" imgH="4174244" progId="Word.Document.12">
                  <p:embed/>
                </p:oleObj>
              </mc:Choice>
              <mc:Fallback>
                <p:oleObj name="Document" r:id="rId4" imgW="7301323" imgH="41742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89076"/>
                        <a:ext cx="7301323" cy="4173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685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How to declare and initialize a variable </a:t>
            </a:r>
            <a:br>
              <a:rPr lang="en-US" dirty="0"/>
            </a:br>
            <a:r>
              <a:rPr lang="en-US" dirty="0"/>
              <a:t>in one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665146"/>
              </p:ext>
            </p:extLst>
          </p:nvPr>
        </p:nvGraphicFramePr>
        <p:xfrm>
          <a:off x="1004888" y="1447800"/>
          <a:ext cx="7300912" cy="327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Document" r:id="rId4" imgW="7301323" imgH="3275520" progId="Word.Document.12">
                  <p:embed/>
                </p:oleObj>
              </mc:Choice>
              <mc:Fallback>
                <p:oleObj name="Document" r:id="rId4" imgW="7301323" imgH="32755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888" y="1447800"/>
                        <a:ext cx="7300912" cy="327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445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1286</Words>
  <Application>Microsoft Office PowerPoint</Application>
  <PresentationFormat>On-screen Show (4:3)</PresentationFormat>
  <Paragraphs>275</Paragraphs>
  <Slides>55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Master slides_with_titles</vt:lpstr>
      <vt:lpstr>Document</vt:lpstr>
      <vt:lpstr>Microsoft Word Document</vt:lpstr>
      <vt:lpstr>Chapter 4</vt:lpstr>
      <vt:lpstr>Objectives</vt:lpstr>
      <vt:lpstr>Objectives (cont.)</vt:lpstr>
      <vt:lpstr>Objectives (cont.)</vt:lpstr>
      <vt:lpstr>The built-in value types</vt:lpstr>
      <vt:lpstr>The built-in value types (cont.)</vt:lpstr>
      <vt:lpstr>The built-in value types (cont.)</vt:lpstr>
      <vt:lpstr>How to declare and initialize a variable  in two statements</vt:lpstr>
      <vt:lpstr>How to declare and initialize a variable  in one statement</vt:lpstr>
      <vt:lpstr>How to declare and initialize a constant</vt:lpstr>
      <vt:lpstr>Arithmetic operators</vt:lpstr>
      <vt:lpstr>Arithmetic operators (cont.)</vt:lpstr>
      <vt:lpstr>Arithmetic expressions that use integers</vt:lpstr>
      <vt:lpstr>Arithmetic expressions that use decimals</vt:lpstr>
      <vt:lpstr>Assignment operators</vt:lpstr>
      <vt:lpstr>The syntax for a simple assignment statement</vt:lpstr>
      <vt:lpstr>Statements that use the same variable  on both sides of the equals sign</vt:lpstr>
      <vt:lpstr>The order of precedence  for arithmetic operations</vt:lpstr>
      <vt:lpstr>A calculation that uses the default order  of precedence</vt:lpstr>
      <vt:lpstr>How implicit casting works</vt:lpstr>
      <vt:lpstr>How to code an explicit cast</vt:lpstr>
      <vt:lpstr>Five static methods of the Math class</vt:lpstr>
      <vt:lpstr>Statements that use static methods  of the Math class</vt:lpstr>
      <vt:lpstr>Results from static methods of the Math class</vt:lpstr>
      <vt:lpstr>How to declare and initialize a string</vt:lpstr>
      <vt:lpstr>How to append one string to another string</vt:lpstr>
      <vt:lpstr>Common escape sequences</vt:lpstr>
      <vt:lpstr>Examples that use escape sequences</vt:lpstr>
      <vt:lpstr>Examples that use verbatim string literals</vt:lpstr>
      <vt:lpstr>Common .NET structures  that define value types</vt:lpstr>
      <vt:lpstr>Common .NET classes  that define reference types</vt:lpstr>
      <vt:lpstr>Common methods for data conversion</vt:lpstr>
      <vt:lpstr>Some of the static methods  of the Convert class</vt:lpstr>
      <vt:lpstr>Statements that use ToString, Parse,  and TryParse</vt:lpstr>
      <vt:lpstr>Conversion statements  that use the Convert class</vt:lpstr>
      <vt:lpstr>Standard numeric formatting codes</vt:lpstr>
      <vt:lpstr>How to use the ToString method  to format a number</vt:lpstr>
      <vt:lpstr>How to use the Format method  of the String class to format a number</vt:lpstr>
      <vt:lpstr>Code that declares and uses variables  with class scope</vt:lpstr>
      <vt:lpstr>How to work with scope</vt:lpstr>
      <vt:lpstr>Some of the constants  in the FormBorderStyle enumeration</vt:lpstr>
      <vt:lpstr>The syntax for declaring an enumeration</vt:lpstr>
      <vt:lpstr>An enumeration that sets the constant values  to 0, 1, and 2</vt:lpstr>
      <vt:lpstr>Statements that use these enumerations</vt:lpstr>
      <vt:lpstr>How to declare a value type  that can contain null values</vt:lpstr>
      <vt:lpstr>Two properties for working with nullable types</vt:lpstr>
      <vt:lpstr>How to check if a nullable type contains a value</vt:lpstr>
      <vt:lpstr>The Invoice Total form</vt:lpstr>
      <vt:lpstr>The controls that are referred to in the code</vt:lpstr>
      <vt:lpstr>The event handlers for the Invoice Total form</vt:lpstr>
      <vt:lpstr>The enhanced Invoice Total form</vt:lpstr>
      <vt:lpstr>The code for the class variables  and two event handlers</vt:lpstr>
      <vt:lpstr>The class variables and event handlers (cont.)</vt:lpstr>
      <vt:lpstr>Extra 4-1 Calculate area and perimeter</vt:lpstr>
      <vt:lpstr>Extra 4-2 Accumulate test score data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19</cp:revision>
  <cp:lastPrinted>2016-01-14T23:03:16Z</cp:lastPrinted>
  <dcterms:created xsi:type="dcterms:W3CDTF">2016-01-14T22:50:19Z</dcterms:created>
  <dcterms:modified xsi:type="dcterms:W3CDTF">2016-02-10T17:35:23Z</dcterms:modified>
</cp:coreProperties>
</file>