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23.docx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37060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52788"/>
              </p:ext>
            </p:extLst>
          </p:nvPr>
        </p:nvGraphicFramePr>
        <p:xfrm>
          <a:off x="990600" y="11430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0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switch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43945"/>
              </p:ext>
            </p:extLst>
          </p:nvPr>
        </p:nvGraphicFramePr>
        <p:xfrm>
          <a:off x="990600" y="1166813"/>
          <a:ext cx="7453312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454871" imgH="2948580" progId="Word.Document.12">
                  <p:embed/>
                </p:oleObj>
              </mc:Choice>
              <mc:Fallback>
                <p:oleObj name="Document" r:id="rId4" imgW="7454871" imgH="2948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66813"/>
                        <a:ext cx="7453312" cy="294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4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switch statement with a default label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224100"/>
              </p:ext>
            </p:extLst>
          </p:nvPr>
        </p:nvGraphicFramePr>
        <p:xfrm>
          <a:off x="990600" y="1143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2769267" progId="Word.Document.12">
                  <p:embed/>
                </p:oleObj>
              </mc:Choice>
              <mc:Fallback>
                <p:oleObj name="Document" r:id="rId4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7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switch statement that falls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the </a:t>
            </a:r>
            <a:r>
              <a:rPr lang="en-US" dirty="0"/>
              <a:t>first case label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6589"/>
              </p:ext>
            </p:extLst>
          </p:nvPr>
        </p:nvGraphicFramePr>
        <p:xfrm>
          <a:off x="990600" y="15763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763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9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enhanced Invoice Total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5-0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499" y="1219200"/>
            <a:ext cx="2835667" cy="274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3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event handler for the Click event </a:t>
            </a:r>
            <a:br>
              <a:rPr lang="en-US" dirty="0"/>
            </a:br>
            <a:r>
              <a:rPr lang="en-US" dirty="0"/>
              <a:t>of the Calculate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06964"/>
              </p:ext>
            </p:extLst>
          </p:nvPr>
        </p:nvGraphicFramePr>
        <p:xfrm>
          <a:off x="1004888" y="15525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5525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event handler for the Click event </a:t>
            </a:r>
            <a:br>
              <a:rPr lang="en-US" dirty="0"/>
            </a:br>
            <a:r>
              <a:rPr lang="en-US" dirty="0"/>
              <a:t>of the Calculate button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31255"/>
              </p:ext>
            </p:extLst>
          </p:nvPr>
        </p:nvGraphicFramePr>
        <p:xfrm>
          <a:off x="990600" y="1563687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63687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6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while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954716"/>
              </p:ext>
            </p:extLst>
          </p:nvPr>
        </p:nvGraphicFramePr>
        <p:xfrm>
          <a:off x="914400" y="1093788"/>
          <a:ext cx="7300912" cy="49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926782" progId="Word.Document.12">
                  <p:embed/>
                </p:oleObj>
              </mc:Choice>
              <mc:Fallback>
                <p:oleObj name="Document" r:id="rId4" imgW="7301323" imgH="4926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3788"/>
                        <a:ext cx="7300912" cy="492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5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do-while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04283"/>
              </p:ext>
            </p:extLst>
          </p:nvPr>
        </p:nvGraphicFramePr>
        <p:xfrm>
          <a:off x="914400" y="1146175"/>
          <a:ext cx="7300912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3502721" progId="Word.Document.12">
                  <p:embed/>
                </p:oleObj>
              </mc:Choice>
              <mc:Fallback>
                <p:oleObj name="Document" r:id="rId4" imgW="7301323" imgH="35027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300912" cy="350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0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for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18603"/>
              </p:ext>
            </p:extLst>
          </p:nvPr>
        </p:nvGraphicFramePr>
        <p:xfrm>
          <a:off x="914400" y="1128712"/>
          <a:ext cx="7300912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4740988" progId="Word.Document.12">
                  <p:embed/>
                </p:oleObj>
              </mc:Choice>
              <mc:Fallback>
                <p:oleObj name="Document" r:id="rId4" imgW="7301323" imgH="47409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8712"/>
                        <a:ext cx="7300912" cy="473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3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89252"/>
              </p:ext>
            </p:extLst>
          </p:nvPr>
        </p:nvGraphicFramePr>
        <p:xfrm>
          <a:off x="990600" y="1066800"/>
          <a:ext cx="7301323" cy="442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4420169" progId="Word.Document.12">
                  <p:embed/>
                </p:oleObj>
              </mc:Choice>
              <mc:Fallback>
                <p:oleObj name="Document" r:id="rId4" imgW="7301323" imgH="44201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420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for loop that adds the numbers 8, 6, 4, and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14182"/>
              </p:ext>
            </p:extLst>
          </p:nvPr>
        </p:nvGraphicFramePr>
        <p:xfrm>
          <a:off x="914400" y="1118691"/>
          <a:ext cx="7301323" cy="299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2996109" progId="Word.Document.12">
                  <p:embed/>
                </p:oleObj>
              </mc:Choice>
              <mc:Fallback>
                <p:oleObj name="Document" r:id="rId4" imgW="7301323" imgH="29961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8691"/>
                        <a:ext cx="7301323" cy="2996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loop with a break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787217"/>
              </p:ext>
            </p:extLst>
          </p:nvPr>
        </p:nvGraphicFramePr>
        <p:xfrm>
          <a:off x="990600" y="1190625"/>
          <a:ext cx="7300912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01323" imgH="2999709" progId="Word.Document.12">
                  <p:embed/>
                </p:oleObj>
              </mc:Choice>
              <mc:Fallback>
                <p:oleObj name="Document" r:id="rId4" imgW="7301323" imgH="2999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0625"/>
                        <a:ext cx="7300912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7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loop with a continue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53882"/>
              </p:ext>
            </p:extLst>
          </p:nvPr>
        </p:nvGraphicFramePr>
        <p:xfrm>
          <a:off x="914400" y="1143000"/>
          <a:ext cx="7300912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4309269" progId="Word.Document.12">
                  <p:embed/>
                </p:oleObj>
              </mc:Choice>
              <mc:Fallback>
                <p:oleObj name="Document" r:id="rId4" imgW="7301323" imgH="43092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3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3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for loop with a breakpoint </a:t>
            </a:r>
            <a:br>
              <a:rPr lang="en-US" dirty="0"/>
            </a:br>
            <a:r>
              <a:rPr lang="en-US" dirty="0"/>
              <a:t>and an execution 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1552575"/>
            <a:ext cx="6584950" cy="416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7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set and clear breakpoints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46018"/>
              </p:ext>
            </p:extLst>
          </p:nvPr>
        </p:nvGraphicFramePr>
        <p:xfrm>
          <a:off x="914400" y="1118532"/>
          <a:ext cx="7301323" cy="452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4520268" progId="Word.Document.12">
                  <p:embed/>
                </p:oleObj>
              </mc:Choice>
              <mc:Fallback>
                <p:oleObj name="Document" r:id="rId4" imgW="7301323" imgH="45202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8532"/>
                        <a:ext cx="7301323" cy="4520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6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Future Value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5-1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930" y="1143000"/>
            <a:ext cx="2769870" cy="2117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80384"/>
              </p:ext>
            </p:extLst>
          </p:nvPr>
        </p:nvGraphicFramePr>
        <p:xfrm>
          <a:off x="914400" y="3365500"/>
          <a:ext cx="7377112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5" imgW="7375415" imgH="2349790" progId="Word.Document.12">
                  <p:embed/>
                </p:oleObj>
              </mc:Choice>
              <mc:Fallback>
                <p:oleObj name="Document" r:id="rId5" imgW="7375415" imgH="2349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365500"/>
                        <a:ext cx="7377112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0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property settings for the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122720"/>
              </p:ext>
            </p:extLst>
          </p:nvPr>
        </p:nvGraphicFramePr>
        <p:xfrm>
          <a:off x="1006585" y="1111250"/>
          <a:ext cx="7375415" cy="463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4" imgW="7375415" imgH="4631528" progId="Word.Document.12">
                  <p:embed/>
                </p:oleObj>
              </mc:Choice>
              <mc:Fallback>
                <p:oleObj name="Document" r:id="rId4" imgW="7375415" imgH="4631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6585" y="1111250"/>
                        <a:ext cx="7375415" cy="463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3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Additional property settings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20527"/>
              </p:ext>
            </p:extLst>
          </p:nvPr>
        </p:nvGraphicFramePr>
        <p:xfrm>
          <a:off x="9906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4" imgW="7301323" imgH="1065435" progId="Word.Document.12">
                  <p:embed/>
                </p:oleObj>
              </mc:Choice>
              <mc:Fallback>
                <p:oleObj name="Document" r:id="rId4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1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event handlers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57938"/>
              </p:ext>
            </p:extLst>
          </p:nvPr>
        </p:nvGraphicFramePr>
        <p:xfrm>
          <a:off x="990600" y="1524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5-1	Calculate the factorial of a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177401"/>
              </p:ext>
            </p:extLst>
          </p:nvPr>
        </p:nvGraphicFramePr>
        <p:xfrm>
          <a:off x="990600" y="1143000"/>
          <a:ext cx="7301323" cy="2851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3" imgW="7301323" imgH="2851722" progId="Word.Document.12">
                  <p:embed/>
                </p:oleObj>
              </mc:Choice>
              <mc:Fallback>
                <p:oleObj name="Document" r:id="rId3" imgW="7301323" imgH="28517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851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7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894904"/>
              </p:ext>
            </p:extLst>
          </p:nvPr>
        </p:nvGraphicFramePr>
        <p:xfrm>
          <a:off x="990600" y="1257292"/>
          <a:ext cx="7301323" cy="102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1028708" progId="Word.Document.12">
                  <p:embed/>
                </p:oleObj>
              </mc:Choice>
              <mc:Fallback>
                <p:oleObj name="Document" r:id="rId4" imgW="7301323" imgH="10287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57292"/>
                        <a:ext cx="7301323" cy="102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0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5-2	Calculate change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645018"/>
              </p:ext>
            </p:extLst>
          </p:nvPr>
        </p:nvGraphicFramePr>
        <p:xfrm>
          <a:off x="990600" y="1143000"/>
          <a:ext cx="7301323" cy="397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3" imgW="7301323" imgH="4134637" progId="Word.Document.12">
                  <p:embed/>
                </p:oleObj>
              </mc:Choice>
              <mc:Fallback>
                <p:oleObj name="Document" r:id="rId3" imgW="7301323" imgH="41346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97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26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5-3	Calculate income tax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455602"/>
              </p:ext>
            </p:extLst>
          </p:nvPr>
        </p:nvGraphicFramePr>
        <p:xfrm>
          <a:off x="990600" y="1143000"/>
          <a:ext cx="7301323" cy="29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7301323" imgH="2908613" progId="Word.Document.12">
                  <p:embed/>
                </p:oleObj>
              </mc:Choice>
              <mc:Fallback>
                <p:oleObj name="Document" r:id="rId3" imgW="7301323" imgH="29086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9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05998"/>
              </p:ext>
            </p:extLst>
          </p:nvPr>
        </p:nvGraphicFramePr>
        <p:xfrm>
          <a:off x="990600" y="1143000"/>
          <a:ext cx="7301323" cy="27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2729300" progId="Word.Document.12">
                  <p:embed/>
                </p:oleObj>
              </mc:Choice>
              <mc:Fallback>
                <p:oleObj name="Document" r:id="rId4" imgW="7301323" imgH="272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7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8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Examples that use 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21788"/>
              </p:ext>
            </p:extLst>
          </p:nvPr>
        </p:nvGraphicFramePr>
        <p:xfrm>
          <a:off x="9906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88311"/>
              </p:ext>
            </p:extLst>
          </p:nvPr>
        </p:nvGraphicFramePr>
        <p:xfrm>
          <a:off x="928277" y="1066800"/>
          <a:ext cx="7301323" cy="4895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4895817" progId="Word.Document.12">
                  <p:embed/>
                </p:oleObj>
              </mc:Choice>
              <mc:Fallback>
                <p:oleObj name="Document" r:id="rId4" imgW="7301323" imgH="4895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4895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4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Examples that use logical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202152"/>
              </p:ext>
            </p:extLst>
          </p:nvPr>
        </p:nvGraphicFramePr>
        <p:xfrm>
          <a:off x="990600" y="11430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5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if-else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24843"/>
              </p:ext>
            </p:extLst>
          </p:nvPr>
        </p:nvGraphicFramePr>
        <p:xfrm>
          <a:off x="914400" y="1137515"/>
          <a:ext cx="7301323" cy="373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3739285" progId="Word.Document.12">
                  <p:embed/>
                </p:oleObj>
              </mc:Choice>
              <mc:Fallback>
                <p:oleObj name="Document" r:id="rId4" imgW="7301323" imgH="37392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7515"/>
                        <a:ext cx="7301323" cy="373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2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if statement with an else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474"/>
              </p:ext>
            </p:extLst>
          </p:nvPr>
        </p:nvGraphicFramePr>
        <p:xfrm>
          <a:off x="914400" y="1109663"/>
          <a:ext cx="7300912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01323" imgH="3310446" progId="Word.Document.12">
                  <p:embed/>
                </p:oleObj>
              </mc:Choice>
              <mc:Fallback>
                <p:oleObj name="Document" r:id="rId4" imgW="7301323" imgH="33104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330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4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714</Words>
  <Application>Microsoft Office PowerPoint</Application>
  <PresentationFormat>On-screen Show (4:3)</PresentationFormat>
  <Paragraphs>155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Master slides_with_titles</vt:lpstr>
      <vt:lpstr>Document</vt:lpstr>
      <vt:lpstr>Microsoft Word Document</vt:lpstr>
      <vt:lpstr>Chapter 5</vt:lpstr>
      <vt:lpstr>Objectives</vt:lpstr>
      <vt:lpstr>Objectives (cont.)</vt:lpstr>
      <vt:lpstr>Relational operators</vt:lpstr>
      <vt:lpstr>Examples that use relational operators</vt:lpstr>
      <vt:lpstr>Logical operators</vt:lpstr>
      <vt:lpstr>Examples that use logical operators</vt:lpstr>
      <vt:lpstr>The syntax of the if-else statement</vt:lpstr>
      <vt:lpstr>An if statement with an else clause</vt:lpstr>
      <vt:lpstr>Nested if statements</vt:lpstr>
      <vt:lpstr>The syntax of the switch statement</vt:lpstr>
      <vt:lpstr>A switch statement with a default label</vt:lpstr>
      <vt:lpstr>A switch statement that falls  through the first case label</vt:lpstr>
      <vt:lpstr>The enhanced Invoice Total form</vt:lpstr>
      <vt:lpstr>The event handler for the Click event  of the Calculate button</vt:lpstr>
      <vt:lpstr>The event handler for the Click event  of the Calculate button (cont.)</vt:lpstr>
      <vt:lpstr>The syntax of the while statement</vt:lpstr>
      <vt:lpstr>The syntax of the do-while statement</vt:lpstr>
      <vt:lpstr>The syntax of the for statement</vt:lpstr>
      <vt:lpstr>A for loop that adds the numbers 8, 6, 4, and 2</vt:lpstr>
      <vt:lpstr>A loop with a break statement</vt:lpstr>
      <vt:lpstr>A loop with a continue statement</vt:lpstr>
      <vt:lpstr>A for loop with a breakpoint  and an execution point</vt:lpstr>
      <vt:lpstr>How to set and clear breakpoints</vt:lpstr>
      <vt:lpstr>The Future Value form</vt:lpstr>
      <vt:lpstr>The property settings for the controls</vt:lpstr>
      <vt:lpstr>Additional property settings</vt:lpstr>
      <vt:lpstr>The code for the event handlers  in the Future Value application</vt:lpstr>
      <vt:lpstr>Extra 5-1 Calculate the factorial of a number</vt:lpstr>
      <vt:lpstr>Extra 5-2 Calculate change</vt:lpstr>
      <vt:lpstr>Extra 5-3 Calculate income tax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2016-01-14T22:50:19Z</dcterms:created>
  <dcterms:modified xsi:type="dcterms:W3CDTF">2016-02-10T17:40:45Z</dcterms:modified>
</cp:coreProperties>
</file>