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0"/>
  </p:notesMasterIdLst>
  <p:handoutMasterIdLst>
    <p:handoutMasterId r:id="rId41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79" d="100"/>
          <a:sy n="79" d="100"/>
        </p:scale>
        <p:origin x="-96" y="-4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2/10/2016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7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8.docx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9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10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11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12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13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4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15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2.docx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Document16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3.emf"/><Relationship Id="rId4" Type="http://schemas.openxmlformats.org/officeDocument/2006/relationships/package" Target="../embeddings/Microsoft_Word_Document17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18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5.emf"/><Relationship Id="rId4" Type="http://schemas.openxmlformats.org/officeDocument/2006/relationships/package" Target="../embeddings/Microsoft_Word_Document19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20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Document21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8.emf"/><Relationship Id="rId4" Type="http://schemas.openxmlformats.org/officeDocument/2006/relationships/package" Target="../embeddings/Microsoft_Word_Document22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9.emf"/><Relationship Id="rId4" Type="http://schemas.openxmlformats.org/officeDocument/2006/relationships/package" Target="../embeddings/Microsoft_Word_Document23.docx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30.emf"/><Relationship Id="rId4" Type="http://schemas.openxmlformats.org/officeDocument/2006/relationships/package" Target="../embeddings/Microsoft_Word_Document24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31.emf"/><Relationship Id="rId4" Type="http://schemas.openxmlformats.org/officeDocument/2006/relationships/package" Target="../embeddings/Microsoft_Word_Document25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3.docx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34.emf"/><Relationship Id="rId4" Type="http://schemas.openxmlformats.org/officeDocument/2006/relationships/package" Target="../embeddings/Microsoft_Word_Document26.docx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36.emf"/><Relationship Id="rId4" Type="http://schemas.openxmlformats.org/officeDocument/2006/relationships/package" Target="../embeddings/Microsoft_Word_Document27.docx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37.emf"/><Relationship Id="rId4" Type="http://schemas.openxmlformats.org/officeDocument/2006/relationships/package" Target="../embeddings/Microsoft_Word_Document28.docx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38.emf"/><Relationship Id="rId4" Type="http://schemas.openxmlformats.org/officeDocument/2006/relationships/package" Target="../embeddings/Microsoft_Word_Document29.docx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39.emf"/><Relationship Id="rId4" Type="http://schemas.openxmlformats.org/officeDocument/2006/relationships/package" Target="../embeddings/Microsoft_Word_Document30.docx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40.emf"/><Relationship Id="rId5" Type="http://schemas.openxmlformats.org/officeDocument/2006/relationships/package" Target="../embeddings/Microsoft_Word_Document31.docx"/><Relationship Id="rId4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43.emf"/><Relationship Id="rId5" Type="http://schemas.openxmlformats.org/officeDocument/2006/relationships/package" Target="../embeddings/Microsoft_Word_Document32.docx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4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5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6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7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6542117"/>
              </p:ext>
            </p:extLst>
          </p:nvPr>
        </p:nvGraphicFramePr>
        <p:xfrm>
          <a:off x="914400" y="1600200"/>
          <a:ext cx="7301323" cy="2484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Document" r:id="rId4" imgW="7301323" imgH="2484455" progId="Word.Document.12">
                  <p:embed/>
                </p:oleObj>
              </mc:Choice>
              <mc:Fallback>
                <p:oleObj name="Document" r:id="rId4" imgW="7301323" imgH="24844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301323" cy="2484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syntax for a try-catch statement </a:t>
            </a:r>
            <a:br>
              <a:rPr lang="en-US" dirty="0"/>
            </a:br>
            <a:r>
              <a:rPr lang="en-US" dirty="0"/>
              <a:t>that accesses the exception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733677"/>
              </p:ext>
            </p:extLst>
          </p:nvPr>
        </p:nvGraphicFramePr>
        <p:xfrm>
          <a:off x="914400" y="1489075"/>
          <a:ext cx="7300912" cy="430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Document" r:id="rId4" imgW="7301323" imgH="4302788" progId="Word.Document.12">
                  <p:embed/>
                </p:oleObj>
              </mc:Choice>
              <mc:Fallback>
                <p:oleObj name="Document" r:id="rId4" imgW="7301323" imgH="43027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489075"/>
                        <a:ext cx="7300912" cy="4302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580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A try-catch statement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 </a:t>
            </a:r>
            <a:r>
              <a:rPr lang="en-US" dirty="0"/>
              <a:t>accesses </a:t>
            </a:r>
            <a:r>
              <a:rPr lang="en-US" dirty="0" smtClean="0"/>
              <a:t>an exception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317498"/>
              </p:ext>
            </p:extLst>
          </p:nvPr>
        </p:nvGraphicFramePr>
        <p:xfrm>
          <a:off x="990600" y="1524000"/>
          <a:ext cx="7300912" cy="260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Document" r:id="rId4" imgW="7301323" imgH="2608678" progId="Word.Document.12">
                  <p:embed/>
                </p:oleObj>
              </mc:Choice>
              <mc:Fallback>
                <p:oleObj name="Document" r:id="rId4" imgW="7301323" imgH="2608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524000"/>
                        <a:ext cx="7300912" cy="2608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893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dialog box that’s displayed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an exception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090" y="1543050"/>
            <a:ext cx="4359910" cy="25717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404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syntax for a try-catch statement </a:t>
            </a:r>
            <a:br>
              <a:rPr lang="en-US" dirty="0"/>
            </a:br>
            <a:r>
              <a:rPr lang="en-US" dirty="0"/>
              <a:t>that catches specific types of exceptions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4425510"/>
              </p:ext>
            </p:extLst>
          </p:nvPr>
        </p:nvGraphicFramePr>
        <p:xfrm>
          <a:off x="990600" y="1524000"/>
          <a:ext cx="7300912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Document" r:id="rId4" imgW="7301323" imgH="1043111" progId="Word.Document.12">
                  <p:embed/>
                </p:oleObj>
              </mc:Choice>
              <mc:Fallback>
                <p:oleObj name="Document" r:id="rId4" imgW="7301323" imgH="10431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524000"/>
                        <a:ext cx="7300912" cy="1042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360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18981"/>
            <a:ext cx="7772400" cy="800219"/>
          </a:xfrm>
        </p:spPr>
        <p:txBody>
          <a:bodyPr/>
          <a:lstStyle/>
          <a:p>
            <a:r>
              <a:rPr lang="en-US" dirty="0"/>
              <a:t>A statement that catches two specific exceptions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793824"/>
              </p:ext>
            </p:extLst>
          </p:nvPr>
        </p:nvGraphicFramePr>
        <p:xfrm>
          <a:off x="990600" y="1143000"/>
          <a:ext cx="7453312" cy="522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Document" r:id="rId4" imgW="7454871" imgH="5222396" progId="Word.Document.12">
                  <p:embed/>
                </p:oleObj>
              </mc:Choice>
              <mc:Fallback>
                <p:oleObj name="Document" r:id="rId4" imgW="7454871" imgH="52223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453312" cy="5221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748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syntax for throwing a new exception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0691484"/>
              </p:ext>
            </p:extLst>
          </p:nvPr>
        </p:nvGraphicFramePr>
        <p:xfrm>
          <a:off x="914400" y="1066800"/>
          <a:ext cx="7301323" cy="3578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Document" r:id="rId4" imgW="7301323" imgH="3578695" progId="Word.Document.12">
                  <p:embed/>
                </p:oleObj>
              </mc:Choice>
              <mc:Fallback>
                <p:oleObj name="Document" r:id="rId4" imgW="7301323" imgH="35786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3578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360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A method that throws an exception </a:t>
            </a:r>
            <a:br>
              <a:rPr lang="en-US" dirty="0"/>
            </a:br>
            <a:r>
              <a:rPr lang="en-US" dirty="0"/>
              <a:t>when an exceptional condition occurs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5921709"/>
              </p:ext>
            </p:extLst>
          </p:nvPr>
        </p:nvGraphicFramePr>
        <p:xfrm>
          <a:off x="990600" y="1524000"/>
          <a:ext cx="7301323" cy="3069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Document" r:id="rId4" imgW="7301323" imgH="3069202" progId="Word.Document.12">
                  <p:embed/>
                </p:oleObj>
              </mc:Choice>
              <mc:Fallback>
                <p:oleObj name="Document" r:id="rId4" imgW="7301323" imgH="30692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524000"/>
                        <a:ext cx="7301323" cy="30692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336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Code that throws an exception for testing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570087"/>
              </p:ext>
            </p:extLst>
          </p:nvPr>
        </p:nvGraphicFramePr>
        <p:xfrm>
          <a:off x="990600" y="1085850"/>
          <a:ext cx="7300912" cy="264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Document" r:id="rId4" imgW="7301323" imgH="2648285" progId="Word.Document.12">
                  <p:embed/>
                </p:oleObj>
              </mc:Choice>
              <mc:Fallback>
                <p:oleObj name="Document" r:id="rId4" imgW="7301323" imgH="264828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085850"/>
                        <a:ext cx="7300912" cy="264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938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Code that </a:t>
            </a:r>
            <a:r>
              <a:rPr lang="en-US" dirty="0" err="1"/>
              <a:t>rethrows</a:t>
            </a:r>
            <a:r>
              <a:rPr lang="en-US" dirty="0"/>
              <a:t> an exception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9439069"/>
              </p:ext>
            </p:extLst>
          </p:nvPr>
        </p:nvGraphicFramePr>
        <p:xfrm>
          <a:off x="990600" y="1128447"/>
          <a:ext cx="7301323" cy="2148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Document" r:id="rId4" imgW="7301323" imgH="2148153" progId="Word.Document.12">
                  <p:embed/>
                </p:oleObj>
              </mc:Choice>
              <mc:Fallback>
                <p:oleObj name="Document" r:id="rId4" imgW="7301323" imgH="21481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28447"/>
                        <a:ext cx="7301323" cy="2148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382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code for the Future Value application </a:t>
            </a:r>
            <a:br>
              <a:rPr lang="en-US" dirty="0"/>
            </a:br>
            <a:r>
              <a:rPr lang="en-US" dirty="0"/>
              <a:t>with exception handling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6136877"/>
              </p:ext>
            </p:extLst>
          </p:nvPr>
        </p:nvGraphicFramePr>
        <p:xfrm>
          <a:off x="990600" y="1520825"/>
          <a:ext cx="7300912" cy="366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Document" r:id="rId4" imgW="7301323" imgH="3661510" progId="Word.Document.12">
                  <p:embed/>
                </p:oleObj>
              </mc:Choice>
              <mc:Fallback>
                <p:oleObj name="Document" r:id="rId4" imgW="7301323" imgH="36615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520825"/>
                        <a:ext cx="7300912" cy="3660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177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976773"/>
              </p:ext>
            </p:extLst>
          </p:nvPr>
        </p:nvGraphicFramePr>
        <p:xfrm>
          <a:off x="995363" y="1065213"/>
          <a:ext cx="7243762" cy="438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Document" r:id="rId4" imgW="7301323" imgH="4420529" progId="Word.Document.12">
                  <p:embed/>
                </p:oleObj>
              </mc:Choice>
              <mc:Fallback>
                <p:oleObj name="Document" r:id="rId4" imgW="7301323" imgH="442052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5363" y="1065213"/>
                        <a:ext cx="7243762" cy="438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code for the Future Value application </a:t>
            </a:r>
            <a:br>
              <a:rPr lang="en-US" dirty="0"/>
            </a:br>
            <a:r>
              <a:rPr lang="en-US" dirty="0"/>
              <a:t>with exception handling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4271013"/>
              </p:ext>
            </p:extLst>
          </p:nvPr>
        </p:nvGraphicFramePr>
        <p:xfrm>
          <a:off x="990600" y="1524000"/>
          <a:ext cx="7300912" cy="386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Document" r:id="rId4" imgW="7301323" imgH="3863147" progId="Word.Document.12">
                  <p:embed/>
                </p:oleObj>
              </mc:Choice>
              <mc:Fallback>
                <p:oleObj name="Document" r:id="rId4" imgW="7301323" imgH="386314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524000"/>
                        <a:ext cx="7300912" cy="3862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475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code for the Future Value application </a:t>
            </a:r>
            <a:br>
              <a:rPr lang="en-US" dirty="0"/>
            </a:br>
            <a:r>
              <a:rPr lang="en-US" dirty="0"/>
              <a:t>with exception handling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6638577"/>
              </p:ext>
            </p:extLst>
          </p:nvPr>
        </p:nvGraphicFramePr>
        <p:xfrm>
          <a:off x="990600" y="1524000"/>
          <a:ext cx="7300912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Document" r:id="rId4" imgW="7301323" imgH="2453129" progId="Word.Document.12">
                  <p:embed/>
                </p:oleObj>
              </mc:Choice>
              <mc:Fallback>
                <p:oleObj name="Document" r:id="rId4" imgW="7301323" imgH="245312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524000"/>
                        <a:ext cx="7300912" cy="2452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297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Code that checks that an entry has been made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9313318"/>
              </p:ext>
            </p:extLst>
          </p:nvPr>
        </p:nvGraphicFramePr>
        <p:xfrm>
          <a:off x="914400" y="1066800"/>
          <a:ext cx="7301323" cy="4727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Document" r:id="rId4" imgW="7301323" imgH="4727666" progId="Word.Document.12">
                  <p:embed/>
                </p:oleObj>
              </mc:Choice>
              <mc:Fallback>
                <p:oleObj name="Document" r:id="rId4" imgW="7301323" imgH="472766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4727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183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Code that checks an entry for a valid range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859158"/>
              </p:ext>
            </p:extLst>
          </p:nvPr>
        </p:nvGraphicFramePr>
        <p:xfrm>
          <a:off x="995363" y="1146175"/>
          <a:ext cx="7243762" cy="371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Document" r:id="rId4" imgW="7301323" imgH="3759808" progId="Word.Document.12">
                  <p:embed/>
                </p:oleObj>
              </mc:Choice>
              <mc:Fallback>
                <p:oleObj name="Document" r:id="rId4" imgW="7301323" imgH="375980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5363" y="1146175"/>
                        <a:ext cx="7243762" cy="3717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970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method that checks for a required field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641450"/>
              </p:ext>
            </p:extLst>
          </p:nvPr>
        </p:nvGraphicFramePr>
        <p:xfrm>
          <a:off x="990600" y="1119187"/>
          <a:ext cx="7300912" cy="253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Document" r:id="rId4" imgW="7301323" imgH="2538825" progId="Word.Document.12">
                  <p:embed/>
                </p:oleObj>
              </mc:Choice>
              <mc:Fallback>
                <p:oleObj name="Document" r:id="rId4" imgW="7301323" imgH="25388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19187"/>
                        <a:ext cx="7300912" cy="2538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940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A method that checks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a valid numeric format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6168827"/>
              </p:ext>
            </p:extLst>
          </p:nvPr>
        </p:nvGraphicFramePr>
        <p:xfrm>
          <a:off x="990600" y="1524000"/>
          <a:ext cx="7301323" cy="3759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Document" r:id="rId4" imgW="7301323" imgH="3759808" progId="Word.Document.12">
                  <p:embed/>
                </p:oleObj>
              </mc:Choice>
              <mc:Fallback>
                <p:oleObj name="Document" r:id="rId4" imgW="7301323" imgH="375980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524000"/>
                        <a:ext cx="7301323" cy="37598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83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696200" cy="800219"/>
          </a:xfrm>
        </p:spPr>
        <p:txBody>
          <a:bodyPr/>
          <a:lstStyle/>
          <a:p>
            <a:r>
              <a:rPr lang="en-US" dirty="0"/>
              <a:t>A method that checks for a valid numeric range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0666489"/>
              </p:ext>
            </p:extLst>
          </p:nvPr>
        </p:nvGraphicFramePr>
        <p:xfrm>
          <a:off x="990600" y="1143000"/>
          <a:ext cx="7300912" cy="322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name="Document" r:id="rId4" imgW="7301323" imgH="3223310" progId="Word.Document.12">
                  <p:embed/>
                </p:oleObj>
              </mc:Choice>
              <mc:Fallback>
                <p:oleObj name="Document" r:id="rId4" imgW="7301323" imgH="32233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3222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705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Code that checks the validity of one entry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0218195"/>
              </p:ext>
            </p:extLst>
          </p:nvPr>
        </p:nvGraphicFramePr>
        <p:xfrm>
          <a:off x="990600" y="1119187"/>
          <a:ext cx="7300912" cy="230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Document" r:id="rId4" imgW="7301323" imgH="2310183" progId="Word.Document.12">
                  <p:embed/>
                </p:oleObj>
              </mc:Choice>
              <mc:Fallback>
                <p:oleObj name="Document" r:id="rId4" imgW="7301323" imgH="23101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19187"/>
                        <a:ext cx="7300912" cy="2309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732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620000" cy="800219"/>
          </a:xfrm>
        </p:spPr>
        <p:txBody>
          <a:bodyPr/>
          <a:lstStyle/>
          <a:p>
            <a:r>
              <a:rPr lang="en-US" dirty="0"/>
              <a:t>Code that uses a series of simple if statements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429134"/>
              </p:ext>
            </p:extLst>
          </p:nvPr>
        </p:nvGraphicFramePr>
        <p:xfrm>
          <a:off x="990600" y="1117600"/>
          <a:ext cx="7300912" cy="429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Document" r:id="rId4" imgW="7301323" imgH="4293426" progId="Word.Document.12">
                  <p:embed/>
                </p:oleObj>
              </mc:Choice>
              <mc:Fallback>
                <p:oleObj name="Document" r:id="rId4" imgW="7301323" imgH="42934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17600"/>
                        <a:ext cx="7300912" cy="429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83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Compound conditions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a single return statement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0883273"/>
              </p:ext>
            </p:extLst>
          </p:nvPr>
        </p:nvGraphicFramePr>
        <p:xfrm>
          <a:off x="990600" y="1543050"/>
          <a:ext cx="7300912" cy="348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Document" r:id="rId4" imgW="7301323" imgH="3486879" progId="Word.Document.12">
                  <p:embed/>
                </p:oleObj>
              </mc:Choice>
              <mc:Fallback>
                <p:oleObj name="Document" r:id="rId4" imgW="7301323" imgH="348687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543050"/>
                        <a:ext cx="7300912" cy="3486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254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Objectives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7812614"/>
              </p:ext>
            </p:extLst>
          </p:nvPr>
        </p:nvGraphicFramePr>
        <p:xfrm>
          <a:off x="995363" y="1216025"/>
          <a:ext cx="7243762" cy="232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Document" r:id="rId4" imgW="7301323" imgH="2349790" progId="Word.Document.12">
                  <p:embed/>
                </p:oleObj>
              </mc:Choice>
              <mc:Fallback>
                <p:oleObj name="Document" r:id="rId4" imgW="7301323" imgH="23497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5363" y="1216025"/>
                        <a:ext cx="7243762" cy="2320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393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Future Value form with a dialog box </a:t>
            </a:r>
            <a:br>
              <a:rPr lang="en-US" dirty="0"/>
            </a:br>
            <a:r>
              <a:rPr lang="en-US" dirty="0"/>
              <a:t>for required fields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7-11a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370965" y="1600200"/>
            <a:ext cx="2943860" cy="22580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7-11b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3096895" y="3721735"/>
            <a:ext cx="2999105" cy="1764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372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dialog box for invalid decimals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593736"/>
              </p:ext>
            </p:extLst>
          </p:nvPr>
        </p:nvGraphicFramePr>
        <p:xfrm>
          <a:off x="914400" y="1143000"/>
          <a:ext cx="7300912" cy="368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Document" r:id="rId4" imgW="7301323" imgH="3682034" progId="Word.Document.12">
                  <p:embed/>
                </p:oleObj>
              </mc:Choice>
              <mc:Fallback>
                <p:oleObj name="Document" r:id="rId4" imgW="7301323" imgH="368203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3681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419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dialog box for an unanticipated exception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520" y="1175150"/>
            <a:ext cx="4805680" cy="2101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411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code for the Future Value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218195"/>
              </p:ext>
            </p:extLst>
          </p:nvPr>
        </p:nvGraphicFramePr>
        <p:xfrm>
          <a:off x="990600" y="1108075"/>
          <a:ext cx="7300912" cy="483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Document" r:id="rId4" imgW="7301323" imgH="4836406" progId="Word.Document.12">
                  <p:embed/>
                </p:oleObj>
              </mc:Choice>
              <mc:Fallback>
                <p:oleObj name="Document" r:id="rId4" imgW="7301323" imgH="48364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08075"/>
                        <a:ext cx="7300912" cy="4835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518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696200" cy="800219"/>
          </a:xfrm>
        </p:spPr>
        <p:txBody>
          <a:bodyPr/>
          <a:lstStyle/>
          <a:p>
            <a:r>
              <a:rPr lang="en-US" dirty="0"/>
              <a:t>The code for the Future Value application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653795"/>
              </p:ext>
            </p:extLst>
          </p:nvPr>
        </p:nvGraphicFramePr>
        <p:xfrm>
          <a:off x="990600" y="1143000"/>
          <a:ext cx="7300912" cy="455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" name="Document" r:id="rId4" imgW="7301323" imgH="4555194" progId="Word.Document.12">
                  <p:embed/>
                </p:oleObj>
              </mc:Choice>
              <mc:Fallback>
                <p:oleObj name="Document" r:id="rId4" imgW="7301323" imgH="45551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4554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14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772400" cy="800219"/>
          </a:xfrm>
        </p:spPr>
        <p:txBody>
          <a:bodyPr/>
          <a:lstStyle/>
          <a:p>
            <a:r>
              <a:rPr lang="en-US" dirty="0"/>
              <a:t>The code for the Future Value application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5418671"/>
              </p:ext>
            </p:extLst>
          </p:nvPr>
        </p:nvGraphicFramePr>
        <p:xfrm>
          <a:off x="990600" y="1108075"/>
          <a:ext cx="7300912" cy="483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Document" r:id="rId4" imgW="7301323" imgH="4836406" progId="Word.Document.12">
                  <p:embed/>
                </p:oleObj>
              </mc:Choice>
              <mc:Fallback>
                <p:oleObj name="Document" r:id="rId4" imgW="7301323" imgH="48364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08075"/>
                        <a:ext cx="7300912" cy="4835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624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848600" cy="800219"/>
          </a:xfrm>
        </p:spPr>
        <p:txBody>
          <a:bodyPr/>
          <a:lstStyle/>
          <a:p>
            <a:r>
              <a:rPr lang="en-US" dirty="0"/>
              <a:t>The code for the Future Value application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3929084"/>
              </p:ext>
            </p:extLst>
          </p:nvPr>
        </p:nvGraphicFramePr>
        <p:xfrm>
          <a:off x="990600" y="1143000"/>
          <a:ext cx="7300912" cy="455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" name="Document" r:id="rId4" imgW="7301323" imgH="4555194" progId="Word.Document.12">
                  <p:embed/>
                </p:oleObj>
              </mc:Choice>
              <mc:Fallback>
                <p:oleObj name="Document" r:id="rId4" imgW="7301323" imgH="45551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4554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654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Extra 7-1	Add exception handling to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simple </a:t>
            </a:r>
            <a:r>
              <a:rPr lang="en-US" dirty="0"/>
              <a:t>calculator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220" y="1562735"/>
            <a:ext cx="2550795" cy="2349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445" y="3191510"/>
            <a:ext cx="4288155" cy="16090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6637702"/>
              </p:ext>
            </p:extLst>
          </p:nvPr>
        </p:nvGraphicFramePr>
        <p:xfrm>
          <a:off x="990600" y="4737011"/>
          <a:ext cx="7301323" cy="596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6" name="Document" r:id="rId5" imgW="7301323" imgH="596989" progId="Word.Document.12">
                  <p:embed/>
                </p:oleObj>
              </mc:Choice>
              <mc:Fallback>
                <p:oleObj name="Document" r:id="rId5" imgW="7301323" imgH="5969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0600" y="4737011"/>
                        <a:ext cx="7301323" cy="5969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05518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Extra 7-2	Add data validation to the simple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calculator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960" y="1569085"/>
            <a:ext cx="2779395" cy="25603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935" y="3274060"/>
            <a:ext cx="1993265" cy="17551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2762889"/>
              </p:ext>
            </p:extLst>
          </p:nvPr>
        </p:nvGraphicFramePr>
        <p:xfrm>
          <a:off x="990600" y="5105400"/>
          <a:ext cx="7301323" cy="48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0" name="Document" r:id="rId5" imgW="7301323" imgH="482488" progId="Word.Document.12">
                  <p:embed/>
                </p:oleObj>
              </mc:Choice>
              <mc:Fallback>
                <p:oleObj name="Document" r:id="rId5" imgW="7301323" imgH="4824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0600" y="5105400"/>
                        <a:ext cx="7301323" cy="482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3400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dialog box for an unhandled exception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615" y="1209675"/>
            <a:ext cx="6483985" cy="46577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96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Exception hierarchy </a:t>
            </a:r>
            <a:br>
              <a:rPr lang="en-US" dirty="0"/>
            </a:br>
            <a:r>
              <a:rPr lang="en-US" dirty="0"/>
              <a:t>for five common exceptions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645" y="1600200"/>
            <a:ext cx="6878955" cy="294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0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Methods that might throw exceptions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8891816"/>
              </p:ext>
            </p:extLst>
          </p:nvPr>
        </p:nvGraphicFramePr>
        <p:xfrm>
          <a:off x="990600" y="1106081"/>
          <a:ext cx="7301323" cy="2399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Document" r:id="rId4" imgW="7301323" imgH="2399119" progId="Word.Document.12">
                  <p:embed/>
                </p:oleObj>
              </mc:Choice>
              <mc:Fallback>
                <p:oleObj name="Document" r:id="rId4" imgW="7301323" imgH="239911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06081"/>
                        <a:ext cx="7301323" cy="23991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191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syntax to display a dialog box </a:t>
            </a:r>
            <a:br>
              <a:rPr lang="en-US" dirty="0"/>
            </a:br>
            <a:r>
              <a:rPr lang="en-US" dirty="0"/>
              <a:t>with an OK button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42788"/>
              </p:ext>
            </p:extLst>
          </p:nvPr>
        </p:nvGraphicFramePr>
        <p:xfrm>
          <a:off x="914400" y="1447800"/>
          <a:ext cx="7300912" cy="395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Document" r:id="rId4" imgW="7301323" imgH="3956765" progId="Word.Document.12">
                  <p:embed/>
                </p:oleObj>
              </mc:Choice>
              <mc:Fallback>
                <p:oleObj name="Document" r:id="rId4" imgW="7301323" imgH="395676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300912" cy="3956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269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syntax for a simple try-catch statement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9133006"/>
              </p:ext>
            </p:extLst>
          </p:nvPr>
        </p:nvGraphicFramePr>
        <p:xfrm>
          <a:off x="914400" y="1100137"/>
          <a:ext cx="7300912" cy="370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Document" r:id="rId4" imgW="7301323" imgH="3701118" progId="Word.Document.12">
                  <p:embed/>
                </p:oleObj>
              </mc:Choice>
              <mc:Fallback>
                <p:oleObj name="Document" r:id="rId4" imgW="7301323" imgH="37011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00137"/>
                        <a:ext cx="7300912" cy="3700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431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848600" cy="800219"/>
          </a:xfrm>
        </p:spPr>
        <p:txBody>
          <a:bodyPr/>
          <a:lstStyle/>
          <a:p>
            <a:r>
              <a:rPr lang="en-US" dirty="0"/>
              <a:t>The dialog box that’s displayed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an exception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7-03a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324610" y="1600200"/>
            <a:ext cx="2698115" cy="24193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7-03b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2746375" y="3401060"/>
            <a:ext cx="3730625" cy="17551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943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Words>918</Words>
  <Application>Microsoft Office PowerPoint</Application>
  <PresentationFormat>On-screen Show (4:3)</PresentationFormat>
  <Paragraphs>190</Paragraphs>
  <Slides>38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Master slides_with_titles</vt:lpstr>
      <vt:lpstr>Document</vt:lpstr>
      <vt:lpstr>Microsoft Word Document</vt:lpstr>
      <vt:lpstr>Chapter 7</vt:lpstr>
      <vt:lpstr>Objectives</vt:lpstr>
      <vt:lpstr>Objectives (cont.)</vt:lpstr>
      <vt:lpstr>The dialog box for an unhandled exception</vt:lpstr>
      <vt:lpstr>The Exception hierarchy  for five common exceptions</vt:lpstr>
      <vt:lpstr>Methods that might throw exceptions</vt:lpstr>
      <vt:lpstr>The syntax to display a dialog box  with an OK button</vt:lpstr>
      <vt:lpstr>The syntax for a simple try-catch statement</vt:lpstr>
      <vt:lpstr>The dialog box that’s displayed  for an exception</vt:lpstr>
      <vt:lpstr>The syntax for a try-catch statement  that accesses the exception</vt:lpstr>
      <vt:lpstr>A try-catch statement  that accesses an exception</vt:lpstr>
      <vt:lpstr>The dialog box that’s displayed  for an exception</vt:lpstr>
      <vt:lpstr>The syntax for a try-catch statement  that catches specific types of exceptions</vt:lpstr>
      <vt:lpstr>A statement that catches two specific exceptions</vt:lpstr>
      <vt:lpstr>The syntax for throwing a new exception</vt:lpstr>
      <vt:lpstr>A method that throws an exception  when an exceptional condition occurs</vt:lpstr>
      <vt:lpstr>Code that throws an exception for testing</vt:lpstr>
      <vt:lpstr>Code that rethrows an exception</vt:lpstr>
      <vt:lpstr>The code for the Future Value application  with exception handling</vt:lpstr>
      <vt:lpstr>The code for the Future Value application  with exception handling (cont.)</vt:lpstr>
      <vt:lpstr>The code for the Future Value application  with exception handling (cont.)</vt:lpstr>
      <vt:lpstr>Code that checks that an entry has been made</vt:lpstr>
      <vt:lpstr>Code that checks an entry for a valid range</vt:lpstr>
      <vt:lpstr>A method that checks for a required field</vt:lpstr>
      <vt:lpstr>A method that checks  for a valid numeric format</vt:lpstr>
      <vt:lpstr>A method that checks for a valid numeric range</vt:lpstr>
      <vt:lpstr>Code that checks the validity of one entry</vt:lpstr>
      <vt:lpstr>Code that uses a series of simple if statements</vt:lpstr>
      <vt:lpstr>Compound conditions  in a single return statement</vt:lpstr>
      <vt:lpstr>The Future Value form with a dialog box  for required fields</vt:lpstr>
      <vt:lpstr>The dialog box for invalid decimals</vt:lpstr>
      <vt:lpstr>The dialog box for an unanticipated exception</vt:lpstr>
      <vt:lpstr>The code for the Future Value application</vt:lpstr>
      <vt:lpstr>The code for the Future Value application (cont.)</vt:lpstr>
      <vt:lpstr>The code for the Future Value application (cont.)</vt:lpstr>
      <vt:lpstr>The code for the Future Value application (cont.)</vt:lpstr>
      <vt:lpstr>Extra 7-1 Add exception handling to the                      simple calculator</vt:lpstr>
      <vt:lpstr>Extra 7-2 Add data validation to the simple                      calculator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Maria David</cp:lastModifiedBy>
  <cp:revision>11</cp:revision>
  <cp:lastPrinted>2016-01-14T23:03:16Z</cp:lastPrinted>
  <dcterms:created xsi:type="dcterms:W3CDTF">2016-01-14T22:50:19Z</dcterms:created>
  <dcterms:modified xsi:type="dcterms:W3CDTF">2016-02-10T17:54:03Z</dcterms:modified>
</cp:coreProperties>
</file>