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70"/>
  </p:notesMasterIdLst>
  <p:handoutMasterIdLst>
    <p:handoutMasterId r:id="rId71"/>
  </p:handoutMasterIdLst>
  <p:sldIdLst>
    <p:sldId id="323" r:id="rId2"/>
    <p:sldId id="324" r:id="rId3"/>
    <p:sldId id="386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376" r:id="rId56"/>
    <p:sldId id="377" r:id="rId57"/>
    <p:sldId id="378" r:id="rId58"/>
    <p:sldId id="379" r:id="rId59"/>
    <p:sldId id="380" r:id="rId60"/>
    <p:sldId id="381" r:id="rId61"/>
    <p:sldId id="382" r:id="rId62"/>
    <p:sldId id="383" r:id="rId63"/>
    <p:sldId id="384" r:id="rId64"/>
    <p:sldId id="385" r:id="rId65"/>
    <p:sldId id="387" r:id="rId66"/>
    <p:sldId id="388" r:id="rId67"/>
    <p:sldId id="389" r:id="rId68"/>
    <p:sldId id="390" r:id="rId6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79" d="100"/>
          <a:sy n="79" d="100"/>
        </p:scale>
        <p:origin x="-96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2/10/2016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8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9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20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1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2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3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4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5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6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7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8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9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30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1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2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3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4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5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6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7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8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9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4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40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41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42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43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4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5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6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7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8.doc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9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50.docx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51.docx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52.docx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53.docx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54.docx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55.docx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56.docx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58.emf"/><Relationship Id="rId4" Type="http://schemas.openxmlformats.org/officeDocument/2006/relationships/package" Target="../embeddings/Microsoft_Word_Document57.docx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58.docx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59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60.docx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62.emf"/><Relationship Id="rId4" Type="http://schemas.openxmlformats.org/officeDocument/2006/relationships/package" Target="../embeddings/Microsoft_Word_Document61.docx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63.emf"/><Relationship Id="rId4" Type="http://schemas.openxmlformats.org/officeDocument/2006/relationships/package" Target="../embeddings/Microsoft_Word_Document62.docx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5" Type="http://schemas.openxmlformats.org/officeDocument/2006/relationships/image" Target="../media/image64.emf"/><Relationship Id="rId4" Type="http://schemas.openxmlformats.org/officeDocument/2006/relationships/package" Target="../embeddings/Microsoft_Word_Document63.docx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5" Type="http://schemas.openxmlformats.org/officeDocument/2006/relationships/image" Target="../media/image65.emf"/><Relationship Id="rId4" Type="http://schemas.openxmlformats.org/officeDocument/2006/relationships/package" Target="../embeddings/Microsoft_Word_Document64.docx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4" Type="http://schemas.openxmlformats.org/officeDocument/2006/relationships/image" Target="../media/image66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4" Type="http://schemas.openxmlformats.org/officeDocument/2006/relationships/image" Target="../media/image67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4" Type="http://schemas.openxmlformats.org/officeDocument/2006/relationships/image" Target="../media/image68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4" Type="http://schemas.openxmlformats.org/officeDocument/2006/relationships/image" Target="../media/image6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8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524772"/>
              </p:ext>
            </p:extLst>
          </p:nvPr>
        </p:nvGraphicFramePr>
        <p:xfrm>
          <a:off x="914400" y="16764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4" imgW="7301323" imgH="1783407" progId="Word.Document.12">
                  <p:embed/>
                </p:oleObj>
              </mc:Choice>
              <mc:Fallback>
                <p:oleObj name="Document" r:id="rId4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displays the numbers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364892"/>
              </p:ext>
            </p:extLst>
          </p:nvPr>
        </p:nvGraphicFramePr>
        <p:xfrm>
          <a:off x="914400" y="1117600"/>
          <a:ext cx="7300912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Document" r:id="rId4" imgW="7301323" imgH="3016632" progId="Word.Document.12">
                  <p:embed/>
                </p:oleObj>
              </mc:Choice>
              <mc:Fallback>
                <p:oleObj name="Document" r:id="rId4" imgW="7301323" imgH="30166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7600"/>
                        <a:ext cx="7300912" cy="292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814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800219"/>
          </a:xfrm>
        </p:spPr>
        <p:txBody>
          <a:bodyPr/>
          <a:lstStyle/>
          <a:p>
            <a:r>
              <a:rPr lang="en-US" dirty="0"/>
              <a:t>A for loop that computes the average </a:t>
            </a:r>
            <a:br>
              <a:rPr lang="en-US" dirty="0"/>
            </a:br>
            <a:r>
              <a:rPr lang="en-US" dirty="0"/>
              <a:t>of the totals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829921"/>
              </p:ext>
            </p:extLst>
          </p:nvPr>
        </p:nvGraphicFramePr>
        <p:xfrm>
          <a:off x="990600" y="1447800"/>
          <a:ext cx="7301323" cy="997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Document" r:id="rId4" imgW="7301323" imgH="997023" progId="Word.Document.12">
                  <p:embed/>
                </p:oleObj>
              </mc:Choice>
              <mc:Fallback>
                <p:oleObj name="Document" r:id="rId4" imgW="7301323" imgH="9970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7301323" cy="997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058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displays the totals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43812"/>
              </p:ext>
            </p:extLst>
          </p:nvPr>
        </p:nvGraphicFramePr>
        <p:xfrm>
          <a:off x="990600" y="1143000"/>
          <a:ext cx="7301323" cy="4622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Document" r:id="rId4" imgW="7301323" imgH="4622166" progId="Word.Document.12">
                  <p:embed/>
                </p:oleObj>
              </mc:Choice>
              <mc:Fallback>
                <p:oleObj name="Document" r:id="rId4" imgW="7301323" imgH="46221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4622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38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of a </a:t>
            </a:r>
            <a:r>
              <a:rPr lang="en-US" dirty="0" err="1"/>
              <a:t>foreach</a:t>
            </a:r>
            <a:r>
              <a:rPr lang="en-US" dirty="0"/>
              <a:t> loop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619314"/>
              </p:ext>
            </p:extLst>
          </p:nvPr>
        </p:nvGraphicFramePr>
        <p:xfrm>
          <a:off x="914400" y="1152672"/>
          <a:ext cx="7301323" cy="2885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Document" r:id="rId4" imgW="7301323" imgH="2885928" progId="Word.Document.12">
                  <p:embed/>
                </p:oleObj>
              </mc:Choice>
              <mc:Fallback>
                <p:oleObj name="Document" r:id="rId4" imgW="7301323" imgH="28859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52672"/>
                        <a:ext cx="7301323" cy="2885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82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displays the numbers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50696"/>
              </p:ext>
            </p:extLst>
          </p:nvPr>
        </p:nvGraphicFramePr>
        <p:xfrm>
          <a:off x="990600" y="1132876"/>
          <a:ext cx="7301323" cy="3515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Document" r:id="rId4" imgW="7301323" imgH="3515324" progId="Word.Document.12">
                  <p:embed/>
                </p:oleObj>
              </mc:Choice>
              <mc:Fallback>
                <p:oleObj name="Document" r:id="rId4" imgW="7301323" imgH="35153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32876"/>
                        <a:ext cx="7301323" cy="3515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898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displays the totals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376330"/>
              </p:ext>
            </p:extLst>
          </p:nvPr>
        </p:nvGraphicFramePr>
        <p:xfrm>
          <a:off x="990600" y="1091527"/>
          <a:ext cx="7301323" cy="4547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Document" r:id="rId4" imgW="7301323" imgH="4547273" progId="Word.Document.12">
                  <p:embed/>
                </p:oleObj>
              </mc:Choice>
              <mc:Fallback>
                <p:oleObj name="Document" r:id="rId4" imgW="7301323" imgH="45472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91527"/>
                        <a:ext cx="7301323" cy="4547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894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for creating a rectangular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925653"/>
              </p:ext>
            </p:extLst>
          </p:nvPr>
        </p:nvGraphicFramePr>
        <p:xfrm>
          <a:off x="914400" y="1125537"/>
          <a:ext cx="7300912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Document" r:id="rId4" imgW="7301323" imgH="1084519" progId="Word.Document.12">
                  <p:embed/>
                </p:oleObj>
              </mc:Choice>
              <mc:Fallback>
                <p:oleObj name="Document" r:id="rId4" imgW="7301323" imgH="10845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5537"/>
                        <a:ext cx="7300912" cy="1084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07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syntax for referring to an element </a:t>
            </a:r>
            <a:br>
              <a:rPr lang="en-US" dirty="0"/>
            </a:br>
            <a:r>
              <a:rPr lang="en-US" dirty="0"/>
              <a:t>of a rectangular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676439"/>
              </p:ext>
            </p:extLst>
          </p:nvPr>
        </p:nvGraphicFramePr>
        <p:xfrm>
          <a:off x="914400" y="1447800"/>
          <a:ext cx="7301323" cy="4194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Document" r:id="rId4" imgW="7301323" imgH="4194048" progId="Word.Document.12">
                  <p:embed/>
                </p:oleObj>
              </mc:Choice>
              <mc:Fallback>
                <p:oleObj name="Document" r:id="rId4" imgW="7301323" imgH="41940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4194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54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creates a 3x2 array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assigns values with one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151281"/>
              </p:ext>
            </p:extLst>
          </p:nvPr>
        </p:nvGraphicFramePr>
        <p:xfrm>
          <a:off x="914400" y="1516063"/>
          <a:ext cx="7300912" cy="389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Document" r:id="rId4" imgW="7301323" imgH="3894833" progId="Word.Document.12">
                  <p:embed/>
                </p:oleObj>
              </mc:Choice>
              <mc:Fallback>
                <p:oleObj name="Document" r:id="rId4" imgW="7301323" imgH="38948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16063"/>
                        <a:ext cx="7300912" cy="3894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987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for using the </a:t>
            </a:r>
            <a:r>
              <a:rPr lang="en-US" dirty="0" err="1"/>
              <a:t>GetLength</a:t>
            </a:r>
            <a:r>
              <a:rPr lang="en-US" dirty="0"/>
              <a:t>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069968"/>
              </p:ext>
            </p:extLst>
          </p:nvPr>
        </p:nvGraphicFramePr>
        <p:xfrm>
          <a:off x="914400" y="1066800"/>
          <a:ext cx="7301323" cy="3418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Document" r:id="rId4" imgW="7301323" imgH="3418466" progId="Word.Document.12">
                  <p:embed/>
                </p:oleObj>
              </mc:Choice>
              <mc:Fallback>
                <p:oleObj name="Document" r:id="rId4" imgW="7301323" imgH="34184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418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178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636616"/>
              </p:ext>
            </p:extLst>
          </p:nvPr>
        </p:nvGraphicFramePr>
        <p:xfrm>
          <a:off x="985838" y="1074738"/>
          <a:ext cx="7243762" cy="532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ocument" r:id="rId4" imgW="7301323" imgH="5376144" progId="Word.Document.12">
                  <p:embed/>
                </p:oleObj>
              </mc:Choice>
              <mc:Fallback>
                <p:oleObj name="Document" r:id="rId4" imgW="7301323" imgH="53761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5838" y="1074738"/>
                        <a:ext cx="7243762" cy="532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displays the numbers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612494"/>
              </p:ext>
            </p:extLst>
          </p:nvPr>
        </p:nvGraphicFramePr>
        <p:xfrm>
          <a:off x="990600" y="1143000"/>
          <a:ext cx="7301323" cy="4263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Document" r:id="rId4" imgW="7301323" imgH="4263181" progId="Word.Document.12">
                  <p:embed/>
                </p:oleObj>
              </mc:Choice>
              <mc:Fallback>
                <p:oleObj name="Document" r:id="rId4" imgW="7301323" imgH="42631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4263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865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displays the products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393844"/>
              </p:ext>
            </p:extLst>
          </p:nvPr>
        </p:nvGraphicFramePr>
        <p:xfrm>
          <a:off x="989013" y="1065213"/>
          <a:ext cx="7302500" cy="402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Document" r:id="rId4" imgW="7301323" imgH="4034539" progId="Word.Document.12">
                  <p:embed/>
                </p:oleObj>
              </mc:Choice>
              <mc:Fallback>
                <p:oleObj name="Document" r:id="rId4" imgW="7301323" imgH="40345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9013" y="1065213"/>
                        <a:ext cx="7302500" cy="402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48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for creating a jagged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837438"/>
              </p:ext>
            </p:extLst>
          </p:nvPr>
        </p:nvGraphicFramePr>
        <p:xfrm>
          <a:off x="914400" y="1112837"/>
          <a:ext cx="7300912" cy="201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Document" r:id="rId4" imgW="7301323" imgH="2011688" progId="Word.Document.12">
                  <p:embed/>
                </p:oleObj>
              </mc:Choice>
              <mc:Fallback>
                <p:oleObj name="Document" r:id="rId4" imgW="7301323" imgH="20116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2837"/>
                        <a:ext cx="7300912" cy="201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811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syntax for referring to an element </a:t>
            </a:r>
            <a:br>
              <a:rPr lang="en-US" dirty="0"/>
            </a:br>
            <a:r>
              <a:rPr lang="en-US" dirty="0"/>
              <a:t>of a jagged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17641"/>
              </p:ext>
            </p:extLst>
          </p:nvPr>
        </p:nvGraphicFramePr>
        <p:xfrm>
          <a:off x="990600" y="1519237"/>
          <a:ext cx="7300912" cy="343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Document" r:id="rId4" imgW="7301323" imgH="3434309" progId="Word.Document.12">
                  <p:embed/>
                </p:oleObj>
              </mc:Choice>
              <mc:Fallback>
                <p:oleObj name="Document" r:id="rId4" imgW="7301323" imgH="34343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19237"/>
                        <a:ext cx="7300912" cy="3433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239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creates a jagged array of strings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529547"/>
              </p:ext>
            </p:extLst>
          </p:nvPr>
        </p:nvGraphicFramePr>
        <p:xfrm>
          <a:off x="914400" y="1085850"/>
          <a:ext cx="724535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Document" r:id="rId4" imgW="7301323" imgH="2038693" progId="Word.Document.12">
                  <p:embed/>
                </p:oleObj>
              </mc:Choice>
              <mc:Fallback>
                <p:oleObj name="Document" r:id="rId4" imgW="7301323" imgH="20386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85850"/>
                        <a:ext cx="7245350" cy="20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43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displays the numbers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372631"/>
              </p:ext>
            </p:extLst>
          </p:nvPr>
        </p:nvGraphicFramePr>
        <p:xfrm>
          <a:off x="990600" y="1091385"/>
          <a:ext cx="7301323" cy="401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Document" r:id="rId4" imgW="7301323" imgH="4014015" progId="Word.Document.12">
                  <p:embed/>
                </p:oleObj>
              </mc:Choice>
              <mc:Fallback>
                <p:oleObj name="Document" r:id="rId4" imgW="7301323" imgH="40140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91385"/>
                        <a:ext cx="7301323" cy="401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086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displays the titles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795374"/>
              </p:ext>
            </p:extLst>
          </p:nvPr>
        </p:nvGraphicFramePr>
        <p:xfrm>
          <a:off x="990600" y="1066800"/>
          <a:ext cx="7301323" cy="4129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Document" r:id="rId4" imgW="7301323" imgH="4129956" progId="Word.Document.12">
                  <p:embed/>
                </p:oleObj>
              </mc:Choice>
              <mc:Fallback>
                <p:oleObj name="Document" r:id="rId4" imgW="7301323" imgH="41299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4129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5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Common properties and methods </a:t>
            </a:r>
            <a:br>
              <a:rPr lang="en-US" dirty="0"/>
            </a:br>
            <a:r>
              <a:rPr lang="en-US" dirty="0"/>
              <a:t>of the Array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203890"/>
              </p:ext>
            </p:extLst>
          </p:nvPr>
        </p:nvGraphicFramePr>
        <p:xfrm>
          <a:off x="990600" y="1520825"/>
          <a:ext cx="7302500" cy="343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Document" r:id="rId4" imgW="7301323" imgH="3435029" progId="Word.Document.12">
                  <p:embed/>
                </p:oleObj>
              </mc:Choice>
              <mc:Fallback>
                <p:oleObj name="Document" r:id="rId4" imgW="7301323" imgH="34350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0825"/>
                        <a:ext cx="7302500" cy="343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871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Common properties and methods </a:t>
            </a:r>
            <a:br>
              <a:rPr lang="en-US" dirty="0"/>
            </a:br>
            <a:r>
              <a:rPr lang="en-US" dirty="0"/>
              <a:t>of the Array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541336"/>
              </p:ext>
            </p:extLst>
          </p:nvPr>
        </p:nvGraphicFramePr>
        <p:xfrm>
          <a:off x="990600" y="1476375"/>
          <a:ext cx="7302500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Document" r:id="rId4" imgW="7301323" imgH="3944162" progId="Word.Document.12">
                  <p:embed/>
                </p:oleObj>
              </mc:Choice>
              <mc:Fallback>
                <p:oleObj name="Document" r:id="rId4" imgW="7301323" imgH="39441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476375"/>
                        <a:ext cx="7302500" cy="393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850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uses the </a:t>
            </a:r>
            <a:r>
              <a:rPr lang="en-US" dirty="0" err="1"/>
              <a:t>GetLength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GetUpperBound</a:t>
            </a:r>
            <a:r>
              <a:rPr lang="en-US" dirty="0"/>
              <a:t>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167454"/>
              </p:ext>
            </p:extLst>
          </p:nvPr>
        </p:nvGraphicFramePr>
        <p:xfrm>
          <a:off x="990600" y="1524000"/>
          <a:ext cx="730091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Document" r:id="rId4" imgW="7301323" imgH="928970" progId="Word.Document.12">
                  <p:embed/>
                </p:oleObj>
              </mc:Choice>
              <mc:Fallback>
                <p:oleObj name="Document" r:id="rId4" imgW="7301323" imgH="9289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928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01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96293"/>
              </p:ext>
            </p:extLst>
          </p:nvPr>
        </p:nvGraphicFramePr>
        <p:xfrm>
          <a:off x="981075" y="1066800"/>
          <a:ext cx="7301323" cy="538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4" name="Document" r:id="rId4" imgW="7301323" imgH="5381185" progId="Word.Document.12">
                  <p:embed/>
                </p:oleObj>
              </mc:Choice>
              <mc:Fallback>
                <p:oleObj name="Document" r:id="rId4" imgW="7301323" imgH="5381185" progId="Word.Documen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1066800"/>
                        <a:ext cx="7301323" cy="5381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62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uses the Sort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466393"/>
              </p:ext>
            </p:extLst>
          </p:nvPr>
        </p:nvGraphicFramePr>
        <p:xfrm>
          <a:off x="990600" y="1143000"/>
          <a:ext cx="7301323" cy="3591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Document" r:id="rId4" imgW="7301323" imgH="3591658" progId="Word.Document.12">
                  <p:embed/>
                </p:oleObj>
              </mc:Choice>
              <mc:Fallback>
                <p:oleObj name="Document" r:id="rId4" imgW="7301323" imgH="35916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3591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769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uses the </a:t>
            </a:r>
            <a:r>
              <a:rPr lang="en-US" dirty="0" err="1"/>
              <a:t>BinarySearch</a:t>
            </a:r>
            <a:r>
              <a:rPr lang="en-US" dirty="0"/>
              <a:t>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994063"/>
              </p:ext>
            </p:extLst>
          </p:nvPr>
        </p:nvGraphicFramePr>
        <p:xfrm>
          <a:off x="990600" y="1131637"/>
          <a:ext cx="7301323" cy="176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Document" r:id="rId4" imgW="7301323" imgH="1763963" progId="Word.Document.12">
                  <p:embed/>
                </p:oleObj>
              </mc:Choice>
              <mc:Fallback>
                <p:oleObj name="Document" r:id="rId4" imgW="7301323" imgH="17639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31637"/>
                        <a:ext cx="7301323" cy="176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06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creates a reference to another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293637"/>
              </p:ext>
            </p:extLst>
          </p:nvPr>
        </p:nvGraphicFramePr>
        <p:xfrm>
          <a:off x="914400" y="1066800"/>
          <a:ext cx="7300912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Document" r:id="rId4" imgW="7301323" imgH="1748120" progId="Word.Document.12">
                  <p:embed/>
                </p:oleObj>
              </mc:Choice>
              <mc:Fallback>
                <p:oleObj name="Document" r:id="rId4" imgW="7301323" imgH="17481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174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542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for copying elements of an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216638"/>
              </p:ext>
            </p:extLst>
          </p:nvPr>
        </p:nvGraphicFramePr>
        <p:xfrm>
          <a:off x="914400" y="1084263"/>
          <a:ext cx="7300912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Document" r:id="rId4" imgW="7301323" imgH="1887826" progId="Word.Document.12">
                  <p:embed/>
                </p:oleObj>
              </mc:Choice>
              <mc:Fallback>
                <p:oleObj name="Document" r:id="rId4" imgW="7301323" imgH="18878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84263"/>
                        <a:ext cx="7300912" cy="188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91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syntax for copying selected elements </a:t>
            </a:r>
            <a:br>
              <a:rPr lang="en-US" dirty="0"/>
            </a:br>
            <a:r>
              <a:rPr lang="en-US" dirty="0"/>
              <a:t>from one array to another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972864"/>
              </p:ext>
            </p:extLst>
          </p:nvPr>
        </p:nvGraphicFramePr>
        <p:xfrm>
          <a:off x="914400" y="1524000"/>
          <a:ext cx="7243762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Document" r:id="rId4" imgW="7301323" imgH="1422981" progId="Word.Document.12">
                  <p:embed/>
                </p:oleObj>
              </mc:Choice>
              <mc:Fallback>
                <p:oleObj name="Document" r:id="rId4" imgW="7301323" imgH="14229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243762" cy="140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131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a method that returns an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792735"/>
              </p:ext>
            </p:extLst>
          </p:nvPr>
        </p:nvGraphicFramePr>
        <p:xfrm>
          <a:off x="914400" y="1066800"/>
          <a:ext cx="7300912" cy="246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Document" r:id="rId4" imgW="7301323" imgH="2465732" progId="Word.Document.12">
                  <p:embed/>
                </p:oleObj>
              </mc:Choice>
              <mc:Fallback>
                <p:oleObj name="Document" r:id="rId4" imgW="7301323" imgH="24657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2465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595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code for a method that accepts </a:t>
            </a:r>
            <a:br>
              <a:rPr lang="en-US" dirty="0"/>
            </a:br>
            <a:r>
              <a:rPr lang="en-US" dirty="0"/>
              <a:t>an array argument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353418"/>
              </p:ext>
            </p:extLst>
          </p:nvPr>
        </p:nvGraphicFramePr>
        <p:xfrm>
          <a:off x="914400" y="1447800"/>
          <a:ext cx="7300912" cy="258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Document" r:id="rId4" imgW="7301323" imgH="2586354" progId="Word.Document.12">
                  <p:embed/>
                </p:oleObj>
              </mc:Choice>
              <mc:Fallback>
                <p:oleObj name="Document" r:id="rId4" imgW="7301323" imgH="25863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2586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6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code for a method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uses </a:t>
            </a:r>
            <a:r>
              <a:rPr lang="en-US" dirty="0" smtClean="0"/>
              <a:t>the </a:t>
            </a:r>
            <a:r>
              <a:rPr lang="en-US" dirty="0" err="1"/>
              <a:t>params</a:t>
            </a:r>
            <a:r>
              <a:rPr lang="en-US" dirty="0"/>
              <a:t> keyword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744241"/>
              </p:ext>
            </p:extLst>
          </p:nvPr>
        </p:nvGraphicFramePr>
        <p:xfrm>
          <a:off x="914400" y="1497013"/>
          <a:ext cx="7300912" cy="246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Document" r:id="rId4" imgW="7301323" imgH="2465732" progId="Word.Document.12">
                  <p:embed/>
                </p:oleObj>
              </mc:Choice>
              <mc:Fallback>
                <p:oleObj name="Document" r:id="rId4" imgW="7301323" imgH="24657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97013"/>
                        <a:ext cx="7300912" cy="2465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43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statement that creates a null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840779"/>
              </p:ext>
            </p:extLst>
          </p:nvPr>
        </p:nvGraphicFramePr>
        <p:xfrm>
          <a:off x="914400" y="1079500"/>
          <a:ext cx="7300912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Document" r:id="rId4" imgW="7301323" imgH="1435223" progId="Word.Document.12">
                  <p:embed/>
                </p:oleObj>
              </mc:Choice>
              <mc:Fallback>
                <p:oleObj name="Document" r:id="rId4" imgW="7301323" imgH="14352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79500"/>
                        <a:ext cx="7300912" cy="143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16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uses if statements </a:t>
            </a:r>
            <a:br>
              <a:rPr lang="en-US" dirty="0"/>
            </a:br>
            <a:r>
              <a:rPr lang="en-US" dirty="0"/>
              <a:t>to prevent a </a:t>
            </a:r>
            <a:r>
              <a:rPr lang="en-US" dirty="0" err="1"/>
              <a:t>NullReferenceException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070332"/>
              </p:ext>
            </p:extLst>
          </p:nvPr>
        </p:nvGraphicFramePr>
        <p:xfrm>
          <a:off x="914400" y="1447800"/>
          <a:ext cx="7300912" cy="366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Document" r:id="rId4" imgW="7301323" imgH="3664751" progId="Word.Document.12">
                  <p:embed/>
                </p:oleObj>
              </mc:Choice>
              <mc:Fallback>
                <p:oleObj name="Document" r:id="rId4" imgW="7301323" imgH="36647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366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794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800219"/>
          </a:xfrm>
        </p:spPr>
        <p:txBody>
          <a:bodyPr/>
          <a:lstStyle/>
          <a:p>
            <a:r>
              <a:rPr lang="en-US" dirty="0"/>
              <a:t>The syntax for creating a one-dimensional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22102"/>
              </p:ext>
            </p:extLst>
          </p:nvPr>
        </p:nvGraphicFramePr>
        <p:xfrm>
          <a:off x="914400" y="1066800"/>
          <a:ext cx="7300912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r:id="rId4" imgW="7301323" imgH="3759808" progId="Word.Document.12">
                  <p:embed/>
                </p:oleObj>
              </mc:Choice>
              <mc:Fallback>
                <p:oleObj name="Document" r:id="rId4" imgW="7301323" imgH="37598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375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64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arrays and collections are similar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437982"/>
              </p:ext>
            </p:extLst>
          </p:nvPr>
        </p:nvGraphicFramePr>
        <p:xfrm>
          <a:off x="914400" y="1066800"/>
          <a:ext cx="7301323" cy="2963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Document" r:id="rId4" imgW="7301323" imgH="2963703" progId="Word.Document.12">
                  <p:embed/>
                </p:oleObj>
              </mc:Choice>
              <mc:Fallback>
                <p:oleObj name="Document" r:id="rId4" imgW="7301323" imgH="29637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963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511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Commonly used collection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501648"/>
              </p:ext>
            </p:extLst>
          </p:nvPr>
        </p:nvGraphicFramePr>
        <p:xfrm>
          <a:off x="990600" y="990600"/>
          <a:ext cx="7302500" cy="502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Document" r:id="rId4" imgW="7301323" imgH="5031561" progId="Word.Document.12">
                  <p:embed/>
                </p:oleObj>
              </mc:Choice>
              <mc:Fallback>
                <p:oleObj name="Document" r:id="rId4" imgW="7301323" imgH="50315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990600"/>
                        <a:ext cx="7302500" cy="502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342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Commonly used collection classes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355006"/>
              </p:ext>
            </p:extLst>
          </p:nvPr>
        </p:nvGraphicFramePr>
        <p:xfrm>
          <a:off x="992188" y="1149350"/>
          <a:ext cx="727075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Document" r:id="rId4" imgW="7301323" imgH="1830935" progId="Word.Document.12">
                  <p:embed/>
                </p:oleObj>
              </mc:Choice>
              <mc:Fallback>
                <p:oleObj name="Document" r:id="rId4" imgW="7301323" imgH="18309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2188" y="1149350"/>
                        <a:ext cx="7270750" cy="181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300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using directive for </a:t>
            </a:r>
            <a:r>
              <a:rPr lang="en-US" dirty="0" err="1"/>
              <a:t>untyped</a:t>
            </a:r>
            <a:r>
              <a:rPr lang="en-US" dirty="0"/>
              <a:t> collections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999920"/>
              </p:ext>
            </p:extLst>
          </p:nvPr>
        </p:nvGraphicFramePr>
        <p:xfrm>
          <a:off x="914400" y="1143000"/>
          <a:ext cx="7300912" cy="289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Document" r:id="rId4" imgW="7301323" imgH="2894570" progId="Word.Document.12">
                  <p:embed/>
                </p:oleObj>
              </mc:Choice>
              <mc:Fallback>
                <p:oleObj name="Document" r:id="rId4" imgW="7301323" imgH="28945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89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93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using directive for typed collections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439319"/>
              </p:ext>
            </p:extLst>
          </p:nvPr>
        </p:nvGraphicFramePr>
        <p:xfrm>
          <a:off x="914400" y="1117209"/>
          <a:ext cx="7301323" cy="3226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Document" r:id="rId4" imgW="7301323" imgH="3226191" progId="Word.Document.12">
                  <p:embed/>
                </p:oleObj>
              </mc:Choice>
              <mc:Fallback>
                <p:oleObj name="Document" r:id="rId4" imgW="7301323" imgH="32261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7209"/>
                        <a:ext cx="7301323" cy="3226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376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list of string elements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453610"/>
              </p:ext>
            </p:extLst>
          </p:nvPr>
        </p:nvGraphicFramePr>
        <p:xfrm>
          <a:off x="914400" y="1116013"/>
          <a:ext cx="7300912" cy="177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Document" r:id="rId4" imgW="7301323" imgH="1779806" progId="Word.Document.12">
                  <p:embed/>
                </p:oleObj>
              </mc:Choice>
              <mc:Fallback>
                <p:oleObj name="Document" r:id="rId4" imgW="7301323" imgH="17798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6013"/>
                        <a:ext cx="7300912" cy="177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177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Common properties and methods </a:t>
            </a:r>
            <a:br>
              <a:rPr lang="en-US" dirty="0"/>
            </a:br>
            <a:r>
              <a:rPr lang="en-US" dirty="0"/>
              <a:t>of the List&lt;&gt;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781240"/>
              </p:ext>
            </p:extLst>
          </p:nvPr>
        </p:nvGraphicFramePr>
        <p:xfrm>
          <a:off x="990600" y="1447800"/>
          <a:ext cx="7302500" cy="395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Document" r:id="rId4" imgW="7301323" imgH="3967927" progId="Word.Document.12">
                  <p:embed/>
                </p:oleObj>
              </mc:Choice>
              <mc:Fallback>
                <p:oleObj name="Document" r:id="rId4" imgW="7301323" imgH="39679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7302500" cy="395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82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Common properties and methods </a:t>
            </a:r>
            <a:br>
              <a:rPr lang="en-US" dirty="0"/>
            </a:br>
            <a:r>
              <a:rPr lang="en-US" dirty="0"/>
              <a:t>of the List&lt;&gt;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527396"/>
              </p:ext>
            </p:extLst>
          </p:nvPr>
        </p:nvGraphicFramePr>
        <p:xfrm>
          <a:off x="995363" y="1409819"/>
          <a:ext cx="7243762" cy="473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Document" r:id="rId4" imgW="7301323" imgH="4774114" progId="Word.Document.12">
                  <p:embed/>
                </p:oleObj>
              </mc:Choice>
              <mc:Fallback>
                <p:oleObj name="Document" r:id="rId4" imgW="7301323" imgH="47741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5363" y="1409819"/>
                        <a:ext cx="7243762" cy="473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19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causes the size of a list of names </a:t>
            </a:r>
            <a:br>
              <a:rPr lang="en-US" dirty="0"/>
            </a:br>
            <a:r>
              <a:rPr lang="en-US" dirty="0"/>
              <a:t>to be increased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857499"/>
              </p:ext>
            </p:extLst>
          </p:nvPr>
        </p:nvGraphicFramePr>
        <p:xfrm>
          <a:off x="990600" y="1492250"/>
          <a:ext cx="7300912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Document" r:id="rId4" imgW="7301323" imgH="1937155" progId="Word.Document.12">
                  <p:embed/>
                </p:oleObj>
              </mc:Choice>
              <mc:Fallback>
                <p:oleObj name="Document" r:id="rId4" imgW="7301323" imgH="19371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492250"/>
                        <a:ext cx="7300912" cy="193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693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for retrieving a value from a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763197"/>
              </p:ext>
            </p:extLst>
          </p:nvPr>
        </p:nvGraphicFramePr>
        <p:xfrm>
          <a:off x="914400" y="1114425"/>
          <a:ext cx="7300912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Document" r:id="rId4" imgW="7301323" imgH="2162556" progId="Word.Document.12">
                  <p:embed/>
                </p:oleObj>
              </mc:Choice>
              <mc:Fallback>
                <p:oleObj name="Document" r:id="rId4" imgW="7301323" imgH="21625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4425"/>
                        <a:ext cx="7300912" cy="216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156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An array of strings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356646"/>
              </p:ext>
            </p:extLst>
          </p:nvPr>
        </p:nvGraphicFramePr>
        <p:xfrm>
          <a:off x="914400" y="1128664"/>
          <a:ext cx="7301323" cy="161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Document" r:id="rId4" imgW="7301323" imgH="1614896" progId="Word.Document.12">
                  <p:embed/>
                </p:oleObj>
              </mc:Choice>
              <mc:Fallback>
                <p:oleObj name="Document" r:id="rId4" imgW="7301323" imgH="16148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8664"/>
                        <a:ext cx="7301323" cy="1614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056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inserts and removes an element </a:t>
            </a:r>
            <a:br>
              <a:rPr lang="en-US" dirty="0"/>
            </a:br>
            <a:r>
              <a:rPr lang="en-US" dirty="0"/>
              <a:t>from the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626503"/>
              </p:ext>
            </p:extLst>
          </p:nvPr>
        </p:nvGraphicFramePr>
        <p:xfrm>
          <a:off x="914400" y="1436253"/>
          <a:ext cx="7301323" cy="4735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Document" r:id="rId4" imgW="7301323" imgH="4736307" progId="Word.Document.12">
                  <p:embed/>
                </p:oleObj>
              </mc:Choice>
              <mc:Fallback>
                <p:oleObj name="Document" r:id="rId4" imgW="7301323" imgH="47363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36253"/>
                        <a:ext cx="7301323" cy="4735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7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checks for an element in the list </a:t>
            </a:r>
            <a:br>
              <a:rPr lang="en-US" dirty="0"/>
            </a:br>
            <a:r>
              <a:rPr lang="en-US" dirty="0"/>
              <a:t>and removes it if it exists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329771"/>
              </p:ext>
            </p:extLst>
          </p:nvPr>
        </p:nvGraphicFramePr>
        <p:xfrm>
          <a:off x="914400" y="1463073"/>
          <a:ext cx="7301323" cy="440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Document" r:id="rId4" imgW="7301323" imgH="4404327" progId="Word.Document.12">
                  <p:embed/>
                </p:oleObj>
              </mc:Choice>
              <mc:Fallback>
                <p:oleObj name="Document" r:id="rId4" imgW="7301323" imgH="44043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63073"/>
                        <a:ext cx="7301323" cy="4404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37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properties of the </a:t>
            </a:r>
            <a:r>
              <a:rPr lang="en-US" dirty="0" err="1"/>
              <a:t>SortedList</a:t>
            </a:r>
            <a:r>
              <a:rPr lang="en-US" dirty="0"/>
              <a:t>&lt;&gt;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792995"/>
              </p:ext>
            </p:extLst>
          </p:nvPr>
        </p:nvGraphicFramePr>
        <p:xfrm>
          <a:off x="990600" y="1112394"/>
          <a:ext cx="7301323" cy="3307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Document" r:id="rId4" imgW="7301323" imgH="3307206" progId="Word.Document.12">
                  <p:embed/>
                </p:oleObj>
              </mc:Choice>
              <mc:Fallback>
                <p:oleObj name="Document" r:id="rId4" imgW="7301323" imgH="33072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12394"/>
                        <a:ext cx="7301323" cy="3307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91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methods of the </a:t>
            </a:r>
            <a:r>
              <a:rPr lang="en-US" dirty="0" err="1"/>
              <a:t>SortedList</a:t>
            </a:r>
            <a:r>
              <a:rPr lang="en-US" dirty="0"/>
              <a:t>&lt;&gt;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645408"/>
              </p:ext>
            </p:extLst>
          </p:nvPr>
        </p:nvGraphicFramePr>
        <p:xfrm>
          <a:off x="990600" y="990600"/>
          <a:ext cx="7302500" cy="506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Document" r:id="rId4" imgW="7301323" imgH="5066488" progId="Word.Document.12">
                  <p:embed/>
                </p:oleObj>
              </mc:Choice>
              <mc:Fallback>
                <p:oleObj name="Document" r:id="rId4" imgW="7301323" imgH="50664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990600"/>
                        <a:ext cx="7302500" cy="506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18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543800" cy="800219"/>
          </a:xfrm>
        </p:spPr>
        <p:txBody>
          <a:bodyPr/>
          <a:lstStyle/>
          <a:p>
            <a:r>
              <a:rPr lang="en-US" dirty="0"/>
              <a:t>Properties of the </a:t>
            </a:r>
            <a:r>
              <a:rPr lang="en-US" dirty="0" err="1"/>
              <a:t>KeyValuePair</a:t>
            </a:r>
            <a:r>
              <a:rPr lang="en-US" dirty="0"/>
              <a:t>&lt;K, V&gt;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145445"/>
              </p:ext>
            </p:extLst>
          </p:nvPr>
        </p:nvGraphicFramePr>
        <p:xfrm>
          <a:off x="990600" y="1130300"/>
          <a:ext cx="7300912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Document" r:id="rId4" imgW="7301323" imgH="1232146" progId="Word.Document.12">
                  <p:embed/>
                </p:oleObj>
              </mc:Choice>
              <mc:Fallback>
                <p:oleObj name="Document" r:id="rId4" imgW="7301323" imgH="12321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30300"/>
                        <a:ext cx="7300912" cy="123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595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create and load a sorted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61427"/>
              </p:ext>
            </p:extLst>
          </p:nvPr>
        </p:nvGraphicFramePr>
        <p:xfrm>
          <a:off x="990600" y="1036638"/>
          <a:ext cx="7300912" cy="467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Document" r:id="rId4" imgW="7301323" imgH="4679057" progId="Word.Document.12">
                  <p:embed/>
                </p:oleObj>
              </mc:Choice>
              <mc:Fallback>
                <p:oleObj name="Document" r:id="rId4" imgW="7301323" imgH="46790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36638"/>
                        <a:ext cx="7300912" cy="467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697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looks up a value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sorted list </a:t>
            </a:r>
            <a:r>
              <a:rPr lang="en-US" dirty="0" smtClean="0"/>
              <a:t>based </a:t>
            </a:r>
            <a:r>
              <a:rPr lang="en-US" dirty="0"/>
              <a:t>on a key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383084"/>
              </p:ext>
            </p:extLst>
          </p:nvPr>
        </p:nvGraphicFramePr>
        <p:xfrm>
          <a:off x="914400" y="1447800"/>
          <a:ext cx="7301323" cy="4729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Document" r:id="rId4" imgW="7301323" imgH="4729106" progId="Word.Document.12">
                  <p:embed/>
                </p:oleObj>
              </mc:Choice>
              <mc:Fallback>
                <p:oleObj name="Document" r:id="rId4" imgW="7301323" imgH="47291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4729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37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Properties and methods of the Queue&lt;&gt;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066816"/>
              </p:ext>
            </p:extLst>
          </p:nvPr>
        </p:nvGraphicFramePr>
        <p:xfrm>
          <a:off x="990600" y="1130300"/>
          <a:ext cx="7302500" cy="35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name="Document" r:id="rId4" imgW="7301323" imgH="3599579" progId="Word.Document.12">
                  <p:embed/>
                </p:oleObj>
              </mc:Choice>
              <mc:Fallback>
                <p:oleObj name="Document" r:id="rId4" imgW="7301323" imgH="35995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30300"/>
                        <a:ext cx="7302500" cy="359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193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uses a queue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060828"/>
              </p:ext>
            </p:extLst>
          </p:nvPr>
        </p:nvGraphicFramePr>
        <p:xfrm>
          <a:off x="990600" y="1066800"/>
          <a:ext cx="7301323" cy="4166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Document" r:id="rId4" imgW="7301323" imgH="4166323" progId="Word.Document.12">
                  <p:embed/>
                </p:oleObj>
              </mc:Choice>
              <mc:Fallback>
                <p:oleObj name="Document" r:id="rId4" imgW="7301323" imgH="41663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4166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44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Properties and methods of the Stack&lt;&gt;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073841"/>
              </p:ext>
            </p:extLst>
          </p:nvPr>
        </p:nvGraphicFramePr>
        <p:xfrm>
          <a:off x="990600" y="1112394"/>
          <a:ext cx="7301323" cy="3307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2" name="Document" r:id="rId4" imgW="7301323" imgH="3307206" progId="Word.Document.12">
                  <p:embed/>
                </p:oleObj>
              </mc:Choice>
              <mc:Fallback>
                <p:oleObj name="Document" r:id="rId4" imgW="7301323" imgH="33072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12394"/>
                        <a:ext cx="7301323" cy="3307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602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Default values for array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209943"/>
              </p:ext>
            </p:extLst>
          </p:nvPr>
        </p:nvGraphicFramePr>
        <p:xfrm>
          <a:off x="990600" y="1066800"/>
          <a:ext cx="7300912" cy="235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Document" r:id="rId4" imgW="7301323" imgH="2354831" progId="Word.Document.12">
                  <p:embed/>
                </p:oleObj>
              </mc:Choice>
              <mc:Fallback>
                <p:oleObj name="Document" r:id="rId4" imgW="7301323" imgH="23548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0912" cy="2354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71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uses a stack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701254"/>
              </p:ext>
            </p:extLst>
          </p:nvPr>
        </p:nvGraphicFramePr>
        <p:xfrm>
          <a:off x="995363" y="1065213"/>
          <a:ext cx="7243762" cy="415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Document" r:id="rId4" imgW="7301323" imgH="4204490" progId="Word.Document.12">
                  <p:embed/>
                </p:oleObj>
              </mc:Choice>
              <mc:Fallback>
                <p:oleObj name="Document" r:id="rId4" imgW="7301323" imgH="42044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5363" y="1065213"/>
                        <a:ext cx="7243762" cy="415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83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syntax for retrieving a value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an array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719968"/>
              </p:ext>
            </p:extLst>
          </p:nvPr>
        </p:nvGraphicFramePr>
        <p:xfrm>
          <a:off x="914400" y="1447800"/>
          <a:ext cx="7300912" cy="459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0" name="Document" r:id="rId4" imgW="7301323" imgH="4596602" progId="Word.Document.12">
                  <p:embed/>
                </p:oleObj>
              </mc:Choice>
              <mc:Fallback>
                <p:oleObj name="Document" r:id="rId4" imgW="7301323" imgH="45966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4595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21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inserts and removes an element </a:t>
            </a:r>
            <a:br>
              <a:rPr lang="en-US" dirty="0"/>
            </a:br>
            <a:r>
              <a:rPr lang="en-US" dirty="0"/>
              <a:t>from the array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041154"/>
              </p:ext>
            </p:extLst>
          </p:nvPr>
        </p:nvGraphicFramePr>
        <p:xfrm>
          <a:off x="990600" y="1503363"/>
          <a:ext cx="7300912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4" name="Document" r:id="rId4" imgW="7301323" imgH="2078301" progId="Word.Document.12">
                  <p:embed/>
                </p:oleObj>
              </mc:Choice>
              <mc:Fallback>
                <p:oleObj name="Document" r:id="rId4" imgW="7301323" imgH="2078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03363"/>
                        <a:ext cx="7300912" cy="207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149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displays the array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241877"/>
              </p:ext>
            </p:extLst>
          </p:nvPr>
        </p:nvGraphicFramePr>
        <p:xfrm>
          <a:off x="990600" y="1117117"/>
          <a:ext cx="7301323" cy="307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8" name="Document" r:id="rId4" imgW="7301323" imgH="3073883" progId="Word.Document.12">
                  <p:embed/>
                </p:oleObj>
              </mc:Choice>
              <mc:Fallback>
                <p:oleObj name="Document" r:id="rId4" imgW="7301323" imgH="30738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17117"/>
                        <a:ext cx="7301323" cy="3073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596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checks for an element in the array list and removes it if it exists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147395"/>
              </p:ext>
            </p:extLst>
          </p:nvPr>
        </p:nvGraphicFramePr>
        <p:xfrm>
          <a:off x="914400" y="1514475"/>
          <a:ext cx="7300912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2" name="Document" r:id="rId4" imgW="7301323" imgH="1686189" progId="Word.Document.12">
                  <p:embed/>
                </p:oleObj>
              </mc:Choice>
              <mc:Fallback>
                <p:oleObj name="Document" r:id="rId4" imgW="7301323" imgH="16861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14475"/>
                        <a:ext cx="7300912" cy="168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19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Exercise 8-1	Use an array and a list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390438"/>
              </p:ext>
            </p:extLst>
          </p:nvPr>
        </p:nvGraphicFramePr>
        <p:xfrm>
          <a:off x="990600" y="1143000"/>
          <a:ext cx="7301323" cy="3118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2" name="Document" r:id="rId3" imgW="7301323" imgH="3118531" progId="Word.Document.12">
                  <p:embed/>
                </p:oleObj>
              </mc:Choice>
              <mc:Fallback>
                <p:oleObj name="Document" r:id="rId3" imgW="7301323" imgH="31185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3118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08391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Exercise 8-2	Use a rectangular array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652484"/>
              </p:ext>
            </p:extLst>
          </p:nvPr>
        </p:nvGraphicFramePr>
        <p:xfrm>
          <a:off x="990600" y="1143000"/>
          <a:ext cx="7301323" cy="3118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6" name="Document" r:id="rId3" imgW="7301323" imgH="3118531" progId="Word.Document.12">
                  <p:embed/>
                </p:oleObj>
              </mc:Choice>
              <mc:Fallback>
                <p:oleObj name="Document" r:id="rId3" imgW="7301323" imgH="31185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3118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34508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Extra 8-1	Display a test scores array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486129"/>
              </p:ext>
            </p:extLst>
          </p:nvPr>
        </p:nvGraphicFramePr>
        <p:xfrm>
          <a:off x="990600" y="1143000"/>
          <a:ext cx="7301323" cy="3715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0" name="Document" r:id="rId3" imgW="7301323" imgH="3715520" progId="Word.Document.12">
                  <p:embed/>
                </p:oleObj>
              </mc:Choice>
              <mc:Fallback>
                <p:oleObj name="Document" r:id="rId3" imgW="7301323" imgH="37155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3715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43774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Extra 8-2	Display a test scores list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9347"/>
              </p:ext>
            </p:extLst>
          </p:nvPr>
        </p:nvGraphicFramePr>
        <p:xfrm>
          <a:off x="990600" y="1143000"/>
          <a:ext cx="7301323" cy="3423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4" name="Document" r:id="rId3" imgW="7301323" imgH="3423147" progId="Word.Document.12">
                  <p:embed/>
                </p:oleObj>
              </mc:Choice>
              <mc:Fallback>
                <p:oleObj name="Document" r:id="rId3" imgW="7301323" imgH="34231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3423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835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syntax for referring to an element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an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316417"/>
              </p:ext>
            </p:extLst>
          </p:nvPr>
        </p:nvGraphicFramePr>
        <p:xfrm>
          <a:off x="914400" y="1447800"/>
          <a:ext cx="7300912" cy="372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Document" r:id="rId4" imgW="7301323" imgH="3723442" progId="Word.Document.12">
                  <p:embed/>
                </p:oleObj>
              </mc:Choice>
              <mc:Fallback>
                <p:oleObj name="Document" r:id="rId4" imgW="7301323" imgH="37234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3722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07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syntax for creating an array </a:t>
            </a:r>
            <a:br>
              <a:rPr lang="en-US" dirty="0"/>
            </a:br>
            <a:r>
              <a:rPr lang="en-US" dirty="0"/>
              <a:t>and assigning values in one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412922"/>
              </p:ext>
            </p:extLst>
          </p:nvPr>
        </p:nvGraphicFramePr>
        <p:xfrm>
          <a:off x="914400" y="1517376"/>
          <a:ext cx="7301323" cy="2749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Document" r:id="rId4" imgW="7301323" imgH="2749824" progId="Word.Document.12">
                  <p:embed/>
                </p:oleObj>
              </mc:Choice>
              <mc:Fallback>
                <p:oleObj name="Document" r:id="rId4" imgW="7301323" imgH="27498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17376"/>
                        <a:ext cx="7301323" cy="2749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202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for using the Length property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442246"/>
              </p:ext>
            </p:extLst>
          </p:nvPr>
        </p:nvGraphicFramePr>
        <p:xfrm>
          <a:off x="914400" y="1099214"/>
          <a:ext cx="7301323" cy="3853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Document" r:id="rId4" imgW="7301323" imgH="3855226" progId="Word.Document.12">
                  <p:embed/>
                </p:oleObj>
              </mc:Choice>
              <mc:Fallback>
                <p:oleObj name="Document" r:id="rId4" imgW="7301323" imgH="38552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99214"/>
                        <a:ext cx="7301323" cy="3853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192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1638</Words>
  <Application>Microsoft Office PowerPoint</Application>
  <PresentationFormat>On-screen Show (4:3)</PresentationFormat>
  <Paragraphs>340</Paragraphs>
  <Slides>68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1" baseType="lpstr">
      <vt:lpstr>Master slides_with_titles</vt:lpstr>
      <vt:lpstr>Document</vt:lpstr>
      <vt:lpstr>Microsoft Word Document</vt:lpstr>
      <vt:lpstr>Chapter 8</vt:lpstr>
      <vt:lpstr>Objectives</vt:lpstr>
      <vt:lpstr>Objectives (cont.)</vt:lpstr>
      <vt:lpstr>The syntax for creating a one-dimensional array</vt:lpstr>
      <vt:lpstr>An array of strings</vt:lpstr>
      <vt:lpstr>Default values for array elements</vt:lpstr>
      <vt:lpstr>The syntax for referring to an element  of an array</vt:lpstr>
      <vt:lpstr>The syntax for creating an array  and assigning values in one statement</vt:lpstr>
      <vt:lpstr>The syntax for using the Length property</vt:lpstr>
      <vt:lpstr>Code that displays the numbers array</vt:lpstr>
      <vt:lpstr>A for loop that computes the average  of the totals array</vt:lpstr>
      <vt:lpstr>Code that displays the totals array</vt:lpstr>
      <vt:lpstr>The syntax of a foreach loop</vt:lpstr>
      <vt:lpstr>Code that displays the numbers array</vt:lpstr>
      <vt:lpstr>Code that displays the totals array</vt:lpstr>
      <vt:lpstr>The syntax for creating a rectangular array</vt:lpstr>
      <vt:lpstr>The syntax for referring to an element  of a rectangular array</vt:lpstr>
      <vt:lpstr>Code that creates a 3x2 array  and assigns values with one statement</vt:lpstr>
      <vt:lpstr>The syntax for using the GetLength method</vt:lpstr>
      <vt:lpstr>Code that displays the numbers array</vt:lpstr>
      <vt:lpstr>Code that displays the products array</vt:lpstr>
      <vt:lpstr>The syntax for creating a jagged array</vt:lpstr>
      <vt:lpstr>The syntax for referring to an element  of a jagged array</vt:lpstr>
      <vt:lpstr>Code that creates a jagged array of strings</vt:lpstr>
      <vt:lpstr>Code that displays the numbers</vt:lpstr>
      <vt:lpstr>Code that displays the titles array</vt:lpstr>
      <vt:lpstr>Common properties and methods  of the Array class</vt:lpstr>
      <vt:lpstr>Common properties and methods  of the Array class</vt:lpstr>
      <vt:lpstr>Code that uses the GetLength  and GetUpperBound methods</vt:lpstr>
      <vt:lpstr>Code that uses the Sort method</vt:lpstr>
      <vt:lpstr>Code that uses the BinarySearch method</vt:lpstr>
      <vt:lpstr>Code that creates a reference to another array</vt:lpstr>
      <vt:lpstr>The syntax for copying elements of an array</vt:lpstr>
      <vt:lpstr>The syntax for copying selected elements  from one array to another</vt:lpstr>
      <vt:lpstr>The code for a method that returns an array</vt:lpstr>
      <vt:lpstr>The code for a method that accepts  an array argument</vt:lpstr>
      <vt:lpstr>The code for a method  that uses the params keyword</vt:lpstr>
      <vt:lpstr>A statement that creates a null array</vt:lpstr>
      <vt:lpstr>Code that uses if statements  to prevent a NullReferenceException</vt:lpstr>
      <vt:lpstr>How arrays and collections are similar</vt:lpstr>
      <vt:lpstr>Commonly used collection classes</vt:lpstr>
      <vt:lpstr>Commonly used collection classes (cont.)</vt:lpstr>
      <vt:lpstr>The using directive for untyped collections</vt:lpstr>
      <vt:lpstr>The using directive for typed collections</vt:lpstr>
      <vt:lpstr>A list of string elements</vt:lpstr>
      <vt:lpstr>Common properties and methods  of the List&lt;&gt; class</vt:lpstr>
      <vt:lpstr>Common properties and methods  of the List&lt;&gt; class (cont.)</vt:lpstr>
      <vt:lpstr>Code that causes the size of a list of names  to be increased</vt:lpstr>
      <vt:lpstr>The syntax for retrieving a value from a list</vt:lpstr>
      <vt:lpstr>Code that inserts and removes an element  from the list</vt:lpstr>
      <vt:lpstr>Code that checks for an element in the list  and removes it if it exists</vt:lpstr>
      <vt:lpstr>Common properties of the SortedList&lt;&gt; class</vt:lpstr>
      <vt:lpstr>Common methods of the SortedList&lt;&gt; class</vt:lpstr>
      <vt:lpstr>Properties of the KeyValuePair&lt;K, V&gt; structure</vt:lpstr>
      <vt:lpstr>How to create and load a sorted list</vt:lpstr>
      <vt:lpstr>Code that looks up a value  in the sorted list based on a key</vt:lpstr>
      <vt:lpstr>Properties and methods of the Queue&lt;&gt; class</vt:lpstr>
      <vt:lpstr>Code that uses a queue</vt:lpstr>
      <vt:lpstr>Properties and methods of the Stack&lt;&gt; class</vt:lpstr>
      <vt:lpstr>Code that uses a stack</vt:lpstr>
      <vt:lpstr>The syntax for retrieving a value  from an array list</vt:lpstr>
      <vt:lpstr>Code that inserts and removes an element  from the array list</vt:lpstr>
      <vt:lpstr>Code that displays the array list</vt:lpstr>
      <vt:lpstr>Code that checks for an element in the array list and removes it if it exists</vt:lpstr>
      <vt:lpstr>Exercise 8-1 Use an array and a list</vt:lpstr>
      <vt:lpstr>Exercise 8-2 Use a rectangular array</vt:lpstr>
      <vt:lpstr>Extra 8-1 Display a test scores array</vt:lpstr>
      <vt:lpstr>Extra 8-2 Display a test scores list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18</cp:revision>
  <cp:lastPrinted>2016-01-14T23:03:16Z</cp:lastPrinted>
  <dcterms:created xsi:type="dcterms:W3CDTF">2016-01-14T22:50:19Z</dcterms:created>
  <dcterms:modified xsi:type="dcterms:W3CDTF">2016-02-10T17:58:45Z</dcterms:modified>
</cp:coreProperties>
</file>