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9"/>
  </p:notesMasterIdLst>
  <p:handoutMasterIdLst>
    <p:handoutMasterId r:id="rId50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79" d="100"/>
          <a:sy n="79" d="100"/>
        </p:scale>
        <p:origin x="-96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2/10/2016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4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4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4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9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168120"/>
              </p:ext>
            </p:extLst>
          </p:nvPr>
        </p:nvGraphicFramePr>
        <p:xfrm>
          <a:off x="914400" y="16764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3" imgW="7301323" imgH="1783407" progId="Word.Document.12">
                  <p:embed/>
                </p:oleObj>
              </mc:Choice>
              <mc:Fallback>
                <p:oleObj name="Document" r:id="rId3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Statements that get information </a:t>
            </a:r>
            <a:br>
              <a:rPr lang="en-US" dirty="0"/>
            </a:br>
            <a:r>
              <a:rPr lang="en-US" dirty="0"/>
              <a:t>about a date or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2781"/>
              </p:ext>
            </p:extLst>
          </p:nvPr>
        </p:nvGraphicFramePr>
        <p:xfrm>
          <a:off x="990600" y="1498600"/>
          <a:ext cx="730091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Document" r:id="rId3" imgW="7301323" imgH="1244748" progId="Word.Document.12">
                  <p:embed/>
                </p:oleObj>
              </mc:Choice>
              <mc:Fallback>
                <p:oleObj name="Document" r:id="rId3" imgW="7301323" imgH="12447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498600"/>
                        <a:ext cx="7300912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72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uses the </a:t>
            </a:r>
            <a:r>
              <a:rPr lang="en-US" dirty="0" err="1"/>
              <a:t>DayOfWeek</a:t>
            </a:r>
            <a:r>
              <a:rPr lang="en-US" dirty="0"/>
              <a:t> property </a:t>
            </a:r>
            <a:br>
              <a:rPr lang="en-US" dirty="0"/>
            </a:br>
            <a:r>
              <a:rPr lang="en-US" dirty="0"/>
              <a:t>and enumeration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00551"/>
              </p:ext>
            </p:extLst>
          </p:nvPr>
        </p:nvGraphicFramePr>
        <p:xfrm>
          <a:off x="990600" y="1524000"/>
          <a:ext cx="7301323" cy="2608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Document" r:id="rId3" imgW="7301323" imgH="2608678" progId="Word.Document.12">
                  <p:embed/>
                </p:oleObj>
              </mc:Choice>
              <mc:Fallback>
                <p:oleObj name="Document" r:id="rId3" imgW="7301323" imgH="2608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2608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147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Methods for performing operations </a:t>
            </a:r>
            <a:br>
              <a:rPr lang="en-US" dirty="0"/>
            </a:br>
            <a:r>
              <a:rPr lang="en-US" dirty="0"/>
              <a:t>on dates and times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837155"/>
              </p:ext>
            </p:extLst>
          </p:nvPr>
        </p:nvGraphicFramePr>
        <p:xfrm>
          <a:off x="990600" y="1524000"/>
          <a:ext cx="7301323" cy="2451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Document" r:id="rId3" imgW="7301323" imgH="2451689" progId="Word.Document.12">
                  <p:embed/>
                </p:oleObj>
              </mc:Choice>
              <mc:Fallback>
                <p:oleObj name="Document" r:id="rId3" imgW="7301323" imgH="24516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2451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182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Statements that perform operations </a:t>
            </a:r>
            <a:br>
              <a:rPr lang="en-US" dirty="0"/>
            </a:br>
            <a:r>
              <a:rPr lang="en-US" dirty="0"/>
              <a:t>on dates and times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546612"/>
              </p:ext>
            </p:extLst>
          </p:nvPr>
        </p:nvGraphicFramePr>
        <p:xfrm>
          <a:off x="990600" y="1498600"/>
          <a:ext cx="730091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Document" r:id="rId3" imgW="7301323" imgH="1244748" progId="Word.Document.12">
                  <p:embed/>
                </p:oleObj>
              </mc:Choice>
              <mc:Fallback>
                <p:oleObj name="Document" r:id="rId3" imgW="7301323" imgH="12447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498600"/>
                        <a:ext cx="7300912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53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results in a </a:t>
            </a:r>
            <a:r>
              <a:rPr lang="en-US" dirty="0" err="1"/>
              <a:t>TimeSpan</a:t>
            </a:r>
            <a:r>
              <a:rPr lang="en-US" dirty="0"/>
              <a:t>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985798"/>
              </p:ext>
            </p:extLst>
          </p:nvPr>
        </p:nvGraphicFramePr>
        <p:xfrm>
          <a:off x="914400" y="1087583"/>
          <a:ext cx="7301323" cy="2493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Document" r:id="rId3" imgW="7301323" imgH="2493817" progId="Word.Document.12">
                  <p:embed/>
                </p:oleObj>
              </mc:Choice>
              <mc:Fallback>
                <p:oleObj name="Document" r:id="rId3" imgW="7301323" imgH="24938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87583"/>
                        <a:ext cx="7301323" cy="2493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26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statement that uses the – operator </a:t>
            </a:r>
            <a:br>
              <a:rPr lang="en-US" dirty="0"/>
            </a:br>
            <a:r>
              <a:rPr lang="en-US" dirty="0"/>
              <a:t>to subtract two dates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716419"/>
              </p:ext>
            </p:extLst>
          </p:nvPr>
        </p:nvGraphicFramePr>
        <p:xfrm>
          <a:off x="914400" y="1447800"/>
          <a:ext cx="7300912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Document" r:id="rId3" imgW="7301323" imgH="1733717" progId="Word.Document.12">
                  <p:embed/>
                </p:oleObj>
              </mc:Choice>
              <mc:Fallback>
                <p:oleObj name="Document" r:id="rId3" imgW="7301323" imgH="17337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173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89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properties of the String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081152"/>
              </p:ext>
            </p:extLst>
          </p:nvPr>
        </p:nvGraphicFramePr>
        <p:xfrm>
          <a:off x="914400" y="1074737"/>
          <a:ext cx="7300912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Document" r:id="rId3" imgW="7301323" imgH="2202163" progId="Word.Document.12">
                  <p:embed/>
                </p:oleObj>
              </mc:Choice>
              <mc:Fallback>
                <p:oleObj name="Document" r:id="rId3" imgW="7301323" imgH="22021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74737"/>
                        <a:ext cx="7300912" cy="220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494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uses a for loop </a:t>
            </a:r>
            <a:br>
              <a:rPr lang="en-US" dirty="0"/>
            </a:br>
            <a:r>
              <a:rPr lang="en-US" dirty="0"/>
              <a:t>to access each character in the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560669"/>
              </p:ext>
            </p:extLst>
          </p:nvPr>
        </p:nvGraphicFramePr>
        <p:xfrm>
          <a:off x="914400" y="1476262"/>
          <a:ext cx="7301323" cy="446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Document" r:id="rId3" imgW="7301323" imgH="4467338" progId="Word.Document.12">
                  <p:embed/>
                </p:oleObj>
              </mc:Choice>
              <mc:Fallback>
                <p:oleObj name="Document" r:id="rId3" imgW="7301323" imgH="44673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76262"/>
                        <a:ext cx="7301323" cy="446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31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methods of the String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109770"/>
              </p:ext>
            </p:extLst>
          </p:nvPr>
        </p:nvGraphicFramePr>
        <p:xfrm>
          <a:off x="990600" y="1066800"/>
          <a:ext cx="7301323" cy="4290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Document" r:id="rId3" imgW="7301323" imgH="4290186" progId="Word.Document.12">
                  <p:embed/>
                </p:oleObj>
              </mc:Choice>
              <mc:Fallback>
                <p:oleObj name="Document" r:id="rId3" imgW="7301323" imgH="42901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4290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2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uses the </a:t>
            </a:r>
            <a:r>
              <a:rPr lang="en-US" dirty="0" err="1"/>
              <a:t>StartsWith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EndsWith</a:t>
            </a:r>
            <a:r>
              <a:rPr lang="en-US" dirty="0"/>
              <a:t>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013766"/>
              </p:ext>
            </p:extLst>
          </p:nvPr>
        </p:nvGraphicFramePr>
        <p:xfrm>
          <a:off x="914400" y="1447800"/>
          <a:ext cx="7300912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Document" r:id="rId3" imgW="7301323" imgH="2159315" progId="Word.Document.12">
                  <p:embed/>
                </p:oleObj>
              </mc:Choice>
              <mc:Fallback>
                <p:oleObj name="Document" r:id="rId3" imgW="7301323" imgH="21593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215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304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321820"/>
              </p:ext>
            </p:extLst>
          </p:nvPr>
        </p:nvGraphicFramePr>
        <p:xfrm>
          <a:off x="990600" y="1053578"/>
          <a:ext cx="7301323" cy="405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r:id="rId3" imgW="7301323" imgH="4051822" progId="Word.Document.12">
                  <p:embed/>
                </p:oleObj>
              </mc:Choice>
              <mc:Fallback>
                <p:oleObj name="Document" r:id="rId3" imgW="7301323" imgH="40518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53578"/>
                        <a:ext cx="7301323" cy="4051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uses the Remove, Insert, </a:t>
            </a:r>
            <a:br>
              <a:rPr lang="en-US" dirty="0"/>
            </a:br>
            <a:r>
              <a:rPr lang="en-US" dirty="0"/>
              <a:t>and Replace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071900"/>
              </p:ext>
            </p:extLst>
          </p:nvPr>
        </p:nvGraphicFramePr>
        <p:xfrm>
          <a:off x="914400" y="1447800"/>
          <a:ext cx="7300912" cy="368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Document" r:id="rId3" imgW="7301323" imgH="3685275" progId="Word.Document.12">
                  <p:embed/>
                </p:oleObj>
              </mc:Choice>
              <mc:Fallback>
                <p:oleObj name="Document" r:id="rId3" imgW="7301323" imgH="36852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368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236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parses a first name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a name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519089"/>
              </p:ext>
            </p:extLst>
          </p:nvPr>
        </p:nvGraphicFramePr>
        <p:xfrm>
          <a:off x="990600" y="1524000"/>
          <a:ext cx="7300912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Document" r:id="rId3" imgW="7301323" imgH="1646582" progId="Word.Document.12">
                  <p:embed/>
                </p:oleObj>
              </mc:Choice>
              <mc:Fallback>
                <p:oleObj name="Document" r:id="rId3" imgW="7301323" imgH="16465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164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2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parses a string </a:t>
            </a:r>
            <a:br>
              <a:rPr lang="en-US" dirty="0"/>
            </a:br>
            <a:r>
              <a:rPr lang="en-US" dirty="0"/>
              <a:t>that contains an address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234373"/>
              </p:ext>
            </p:extLst>
          </p:nvPr>
        </p:nvGraphicFramePr>
        <p:xfrm>
          <a:off x="914400" y="1524000"/>
          <a:ext cx="7243762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Document" r:id="rId3" imgW="7301323" imgH="3058040" progId="Word.Document.12">
                  <p:embed/>
                </p:oleObj>
              </mc:Choice>
              <mc:Fallback>
                <p:oleObj name="Document" r:id="rId3" imgW="7301323" imgH="30580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243762" cy="302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184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uses the Split method </a:t>
            </a:r>
            <a:br>
              <a:rPr lang="en-US" dirty="0"/>
            </a:br>
            <a:r>
              <a:rPr lang="en-US" dirty="0"/>
              <a:t>to parse the name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755255"/>
              </p:ext>
            </p:extLst>
          </p:nvPr>
        </p:nvGraphicFramePr>
        <p:xfrm>
          <a:off x="914400" y="1489075"/>
          <a:ext cx="7300912" cy="384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Document" r:id="rId3" imgW="7301323" imgH="3845504" progId="Word.Document.12">
                  <p:embed/>
                </p:oleObj>
              </mc:Choice>
              <mc:Fallback>
                <p:oleObj name="Document" r:id="rId3" imgW="7301323" imgH="38455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89075"/>
                        <a:ext cx="7300912" cy="3844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07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adds hyphens to a phone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193135"/>
              </p:ext>
            </p:extLst>
          </p:nvPr>
        </p:nvGraphicFramePr>
        <p:xfrm>
          <a:off x="914400" y="1066800"/>
          <a:ext cx="7300912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Document" r:id="rId3" imgW="7301323" imgH="2233849" progId="Word.Document.12">
                  <p:embed/>
                </p:oleObj>
              </mc:Choice>
              <mc:Fallback>
                <p:oleObj name="Document" r:id="rId3" imgW="7301323" imgH="22338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2233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173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syntax of the Parse and </a:t>
            </a:r>
            <a:r>
              <a:rPr lang="en-US" dirty="0" err="1"/>
              <a:t>TryParse</a:t>
            </a:r>
            <a:r>
              <a:rPr lang="en-US" dirty="0"/>
              <a:t> methods </a:t>
            </a:r>
            <a:r>
              <a:rPr lang="en-US" dirty="0" smtClean="0"/>
              <a:t>for </a:t>
            </a:r>
            <a:r>
              <a:rPr lang="en-US" dirty="0"/>
              <a:t>validating decimal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2745"/>
              </p:ext>
            </p:extLst>
          </p:nvPr>
        </p:nvGraphicFramePr>
        <p:xfrm>
          <a:off x="914400" y="1447800"/>
          <a:ext cx="7301323" cy="4100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Document" r:id="rId3" imgW="7301323" imgH="4101151" progId="Word.Document.12">
                  <p:embed/>
                </p:oleObj>
              </mc:Choice>
              <mc:Fallback>
                <p:oleObj name="Document" r:id="rId3" imgW="7301323" imgH="41011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4100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439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Common members of the </a:t>
            </a:r>
            <a:r>
              <a:rPr lang="en-US" dirty="0" err="1"/>
              <a:t>NumberStyles</a:t>
            </a:r>
            <a:r>
              <a:rPr lang="en-US" dirty="0"/>
              <a:t> enumeration for decimal values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388516"/>
              </p:ext>
            </p:extLst>
          </p:nvPr>
        </p:nvGraphicFramePr>
        <p:xfrm>
          <a:off x="995363" y="1446213"/>
          <a:ext cx="7243762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Document" r:id="rId3" imgW="7301323" imgH="3815259" progId="Word.Document.12">
                  <p:embed/>
                </p:oleObj>
              </mc:Choice>
              <mc:Fallback>
                <p:oleObj name="Document" r:id="rId3" imgW="7301323" imgH="38152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5363" y="1446213"/>
                        <a:ext cx="7243762" cy="377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348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Parse method that allows entries </a:t>
            </a:r>
            <a:br>
              <a:rPr lang="en-US" dirty="0"/>
            </a:br>
            <a:r>
              <a:rPr lang="en-US" dirty="0"/>
              <a:t>with any decimal characters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721865"/>
              </p:ext>
            </p:extLst>
          </p:nvPr>
        </p:nvGraphicFramePr>
        <p:xfrm>
          <a:off x="914400" y="1535288"/>
          <a:ext cx="7301323" cy="25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Document" r:id="rId3" imgW="7301323" imgH="2579512" progId="Word.Document.12">
                  <p:embed/>
                </p:oleObj>
              </mc:Choice>
              <mc:Fallback>
                <p:oleObj name="Document" r:id="rId3" imgW="7301323" imgH="25795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535288"/>
                        <a:ext cx="7301323" cy="2579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88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for creating a </a:t>
            </a:r>
            <a:r>
              <a:rPr lang="en-US" dirty="0" err="1"/>
              <a:t>StringBuilder</a:t>
            </a:r>
            <a:r>
              <a:rPr lang="en-US" dirty="0"/>
              <a:t>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629337"/>
              </p:ext>
            </p:extLst>
          </p:nvPr>
        </p:nvGraphicFramePr>
        <p:xfrm>
          <a:off x="914400" y="1066800"/>
          <a:ext cx="7292975" cy="379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Document" r:id="rId3" imgW="7301323" imgH="3817059" progId="Word.Document.12">
                  <p:embed/>
                </p:oleObj>
              </mc:Choice>
              <mc:Fallback>
                <p:oleObj name="Document" r:id="rId3" imgW="7301323" imgH="38170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292975" cy="3798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839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properties of the </a:t>
            </a:r>
            <a:r>
              <a:rPr lang="en-US" dirty="0" err="1"/>
              <a:t>StringBuilder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059093"/>
              </p:ext>
            </p:extLst>
          </p:nvPr>
        </p:nvGraphicFramePr>
        <p:xfrm>
          <a:off x="914400" y="1066800"/>
          <a:ext cx="7301323" cy="2992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Document" r:id="rId3" imgW="7301323" imgH="2992508" progId="Word.Document.12">
                  <p:embed/>
                </p:oleObj>
              </mc:Choice>
              <mc:Fallback>
                <p:oleObj name="Document" r:id="rId3" imgW="7301323" imgH="29925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992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6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for creating a </a:t>
            </a:r>
            <a:r>
              <a:rPr lang="en-US" dirty="0" err="1"/>
              <a:t>DateTime</a:t>
            </a:r>
            <a:r>
              <a:rPr lang="en-US" dirty="0"/>
              <a:t>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303132"/>
              </p:ext>
            </p:extLst>
          </p:nvPr>
        </p:nvGraphicFramePr>
        <p:xfrm>
          <a:off x="914400" y="1096963"/>
          <a:ext cx="7453312" cy="309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r:id="rId3" imgW="7454871" imgH="3094767" progId="Word.Document.12">
                  <p:embed/>
                </p:oleObj>
              </mc:Choice>
              <mc:Fallback>
                <p:oleObj name="Document" r:id="rId3" imgW="7454871" imgH="30947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96963"/>
                        <a:ext cx="7453312" cy="3094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640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creates a phone number </a:t>
            </a:r>
            <a:br>
              <a:rPr lang="en-US" dirty="0"/>
            </a:br>
            <a:r>
              <a:rPr lang="en-US" dirty="0"/>
              <a:t>and inserts dashes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867853"/>
              </p:ext>
            </p:extLst>
          </p:nvPr>
        </p:nvGraphicFramePr>
        <p:xfrm>
          <a:off x="990600" y="1447800"/>
          <a:ext cx="7300912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Document" r:id="rId3" imgW="7301323" imgH="1446385" progId="Word.Document.12">
                  <p:embed/>
                </p:oleObj>
              </mc:Choice>
              <mc:Fallback>
                <p:oleObj name="Document" r:id="rId3" imgW="7301323" imgH="14463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7300912" cy="144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921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syntax of the Format method </a:t>
            </a:r>
            <a:br>
              <a:rPr lang="en-US" dirty="0"/>
            </a:br>
            <a:r>
              <a:rPr lang="en-US" dirty="0"/>
              <a:t>of the String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301937"/>
              </p:ext>
            </p:extLst>
          </p:nvPr>
        </p:nvGraphicFramePr>
        <p:xfrm>
          <a:off x="914400" y="1447800"/>
          <a:ext cx="7375415" cy="4758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Document" r:id="rId3" imgW="7375415" imgH="4758631" progId="Word.Document.12">
                  <p:embed/>
                </p:oleObj>
              </mc:Choice>
              <mc:Fallback>
                <p:oleObj name="Document" r:id="rId3" imgW="7375415" imgH="47586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75415" cy="4758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378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Standard numeric formatting codes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271454"/>
              </p:ext>
            </p:extLst>
          </p:nvPr>
        </p:nvGraphicFramePr>
        <p:xfrm>
          <a:off x="990600" y="1066800"/>
          <a:ext cx="7301323" cy="4856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Document" r:id="rId3" imgW="7301323" imgH="4856209" progId="Word.Document.12">
                  <p:embed/>
                </p:oleObj>
              </mc:Choice>
              <mc:Fallback>
                <p:oleObj name="Document" r:id="rId3" imgW="7301323" imgH="48562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4856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53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Custom numeric formatting codes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414458"/>
              </p:ext>
            </p:extLst>
          </p:nvPr>
        </p:nvGraphicFramePr>
        <p:xfrm>
          <a:off x="990600" y="1066800"/>
          <a:ext cx="7301323" cy="272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Document" r:id="rId3" imgW="7301323" imgH="2729300" progId="Word.Document.12">
                  <p:embed/>
                </p:oleObj>
              </mc:Choice>
              <mc:Fallback>
                <p:oleObj name="Document" r:id="rId3" imgW="7301323" imgH="2729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272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617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Statements that format a single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341412"/>
              </p:ext>
            </p:extLst>
          </p:nvPr>
        </p:nvGraphicFramePr>
        <p:xfrm>
          <a:off x="914400" y="1066800"/>
          <a:ext cx="730091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Document" r:id="rId3" imgW="7301323" imgH="2667368" progId="Word.Document.12">
                  <p:embed/>
                </p:oleObj>
              </mc:Choice>
              <mc:Fallback>
                <p:oleObj name="Document" r:id="rId3" imgW="7301323" imgH="26673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01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Standard </a:t>
            </a:r>
            <a:r>
              <a:rPr lang="en-US" dirty="0" err="1"/>
              <a:t>DateTime</a:t>
            </a:r>
            <a:r>
              <a:rPr lang="en-US" dirty="0"/>
              <a:t> formatting codes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327158"/>
              </p:ext>
            </p:extLst>
          </p:nvPr>
        </p:nvGraphicFramePr>
        <p:xfrm>
          <a:off x="990600" y="1109112"/>
          <a:ext cx="7301323" cy="353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Document" r:id="rId3" imgW="7301323" imgH="3539088" progId="Word.Document.12">
                  <p:embed/>
                </p:oleObj>
              </mc:Choice>
              <mc:Fallback>
                <p:oleObj name="Document" r:id="rId3" imgW="7301323" imgH="35390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09112"/>
                        <a:ext cx="7301323" cy="3539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287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Custom </a:t>
            </a:r>
            <a:r>
              <a:rPr lang="en-US" dirty="0" err="1"/>
              <a:t>DateTime</a:t>
            </a:r>
            <a:r>
              <a:rPr lang="en-US" dirty="0"/>
              <a:t> formatting codes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543441"/>
              </p:ext>
            </p:extLst>
          </p:nvPr>
        </p:nvGraphicFramePr>
        <p:xfrm>
          <a:off x="990600" y="1028792"/>
          <a:ext cx="7301323" cy="5067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Document" r:id="rId3" imgW="7301323" imgH="5067208" progId="Word.Document.12">
                  <p:embed/>
                </p:oleObj>
              </mc:Choice>
              <mc:Fallback>
                <p:oleObj name="Document" r:id="rId3" imgW="7301323" imgH="50672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28792"/>
                        <a:ext cx="7301323" cy="5067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12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 err="1" smtClean="0"/>
              <a:t>DateTime</a:t>
            </a:r>
            <a:r>
              <a:rPr lang="en-US" dirty="0" smtClean="0"/>
              <a:t> formatting codes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827977"/>
              </p:ext>
            </p:extLst>
          </p:nvPr>
        </p:nvGraphicFramePr>
        <p:xfrm>
          <a:off x="990600" y="1028792"/>
          <a:ext cx="7301323" cy="5067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Document" r:id="rId3" imgW="7301323" imgH="5067208" progId="Word.Document.12">
                  <p:embed/>
                </p:oleObj>
              </mc:Choice>
              <mc:Fallback>
                <p:oleObj name="Document" r:id="rId3" imgW="7301323" imgH="50672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28792"/>
                        <a:ext cx="7301323" cy="5067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49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Statements that format dates and times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491981"/>
              </p:ext>
            </p:extLst>
          </p:nvPr>
        </p:nvGraphicFramePr>
        <p:xfrm>
          <a:off x="990600" y="1123950"/>
          <a:ext cx="73009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Document" r:id="rId3" imgW="7301323" imgH="1848218" progId="Word.Document.12">
                  <p:embed/>
                </p:oleObj>
              </mc:Choice>
              <mc:Fallback>
                <p:oleObj name="Document" r:id="rId3" imgW="7301323" imgH="1848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23950"/>
                        <a:ext cx="73009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7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basic syntax of an interpolated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327967"/>
              </p:ext>
            </p:extLst>
          </p:nvPr>
        </p:nvGraphicFramePr>
        <p:xfrm>
          <a:off x="914400" y="1065213"/>
          <a:ext cx="7173913" cy="414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Document" r:id="rId3" imgW="7301323" imgH="4240857" progId="Word.Document.12">
                  <p:embed/>
                </p:oleObj>
              </mc:Choice>
              <mc:Fallback>
                <p:oleObj name="Document" r:id="rId3" imgW="7301323" imgH="42408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5213"/>
                        <a:ext cx="7173913" cy="414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22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Statements that create </a:t>
            </a:r>
            <a:r>
              <a:rPr lang="en-US" dirty="0" err="1"/>
              <a:t>DateTime</a:t>
            </a:r>
            <a:r>
              <a:rPr lang="en-US" dirty="0"/>
              <a:t>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831179"/>
              </p:ext>
            </p:extLst>
          </p:nvPr>
        </p:nvGraphicFramePr>
        <p:xfrm>
          <a:off x="990600" y="1079500"/>
          <a:ext cx="7300912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Document" r:id="rId3" imgW="7301323" imgH="2654766" progId="Word.Document.12">
                  <p:embed/>
                </p:oleObj>
              </mc:Choice>
              <mc:Fallback>
                <p:oleObj name="Document" r:id="rId3" imgW="7301323" imgH="26547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79500"/>
                        <a:ext cx="7300912" cy="265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778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Statements that format numbers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298861"/>
              </p:ext>
            </p:extLst>
          </p:nvPr>
        </p:nvGraphicFramePr>
        <p:xfrm>
          <a:off x="914400" y="1065213"/>
          <a:ext cx="724535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Document" r:id="rId3" imgW="7301323" imgH="1921312" progId="Word.Document.12">
                  <p:embed/>
                </p:oleObj>
              </mc:Choice>
              <mc:Fallback>
                <p:oleObj name="Document" r:id="rId3" imgW="7301323" imgH="19213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5213"/>
                        <a:ext cx="7245350" cy="189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8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formats a number and a date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684385"/>
              </p:ext>
            </p:extLst>
          </p:nvPr>
        </p:nvGraphicFramePr>
        <p:xfrm>
          <a:off x="984250" y="1146175"/>
          <a:ext cx="7245350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Document" r:id="rId3" imgW="7301323" imgH="3035716" progId="Word.Document.12">
                  <p:embed/>
                </p:oleObj>
              </mc:Choice>
              <mc:Fallback>
                <p:oleObj name="Document" r:id="rId3" imgW="7301323" imgH="30357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0" y="1146175"/>
                        <a:ext cx="7245350" cy="300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96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Exercise 9-1	Work with dates and times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966070"/>
              </p:ext>
            </p:extLst>
          </p:nvPr>
        </p:nvGraphicFramePr>
        <p:xfrm>
          <a:off x="985838" y="1046163"/>
          <a:ext cx="7291387" cy="510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Document" r:id="rId3" imgW="7301323" imgH="5119057" progId="Word.Document.12">
                  <p:embed/>
                </p:oleObj>
              </mc:Choice>
              <mc:Fallback>
                <p:oleObj name="Document" r:id="rId3" imgW="7301323" imgH="51190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5838" y="1046163"/>
                        <a:ext cx="7291387" cy="510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7878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Exercise 9-2	Work with strings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58663"/>
              </p:ext>
            </p:extLst>
          </p:nvPr>
        </p:nvGraphicFramePr>
        <p:xfrm>
          <a:off x="990600" y="1055688"/>
          <a:ext cx="7289800" cy="504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Document" r:id="rId3" imgW="7301323" imgH="5061807" progId="Word.Document.12">
                  <p:embed/>
                </p:oleObj>
              </mc:Choice>
              <mc:Fallback>
                <p:oleObj name="Document" r:id="rId3" imgW="7301323" imgH="50618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55688"/>
                        <a:ext cx="7289800" cy="5040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84812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Exercise 9-3	Enhance the Future Value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808416"/>
              </p:ext>
            </p:extLst>
          </p:nvPr>
        </p:nvGraphicFramePr>
        <p:xfrm>
          <a:off x="990600" y="1524000"/>
          <a:ext cx="7289800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Document" r:id="rId3" imgW="7301323" imgH="2864325" progId="Word.Document.12">
                  <p:embed/>
                </p:oleObj>
              </mc:Choice>
              <mc:Fallback>
                <p:oleObj name="Document" r:id="rId3" imgW="7301323" imgH="28643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289800" cy="285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9439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Extra 9-1	Calculate reservation totals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045529"/>
              </p:ext>
            </p:extLst>
          </p:nvPr>
        </p:nvGraphicFramePr>
        <p:xfrm>
          <a:off x="990600" y="1123431"/>
          <a:ext cx="7301323" cy="3981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Document" r:id="rId3" imgW="7301323" imgH="3981969" progId="Word.Document.12">
                  <p:embed/>
                </p:oleObj>
              </mc:Choice>
              <mc:Fallback>
                <p:oleObj name="Document" r:id="rId3" imgW="7301323" imgH="39819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23431"/>
                        <a:ext cx="7301323" cy="3981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7857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Extra 9-2	Work with strings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269100"/>
              </p:ext>
            </p:extLst>
          </p:nvPr>
        </p:nvGraphicFramePr>
        <p:xfrm>
          <a:off x="985838" y="1071563"/>
          <a:ext cx="7291387" cy="501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Document" r:id="rId3" imgW="7301323" imgH="5031921" progId="Word.Document.12">
                  <p:embed/>
                </p:oleObj>
              </mc:Choice>
              <mc:Fallback>
                <p:oleObj name="Document" r:id="rId3" imgW="7301323" imgH="50319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5838" y="1071563"/>
                        <a:ext cx="7291387" cy="501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60787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Project 2-1	Translate English to Pig Latin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80291"/>
              </p:ext>
            </p:extLst>
          </p:nvPr>
        </p:nvGraphicFramePr>
        <p:xfrm>
          <a:off x="990600" y="1110477"/>
          <a:ext cx="7301323" cy="4604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Document" r:id="rId3" imgW="7301323" imgH="4604523" progId="Word.Document.12">
                  <p:embed/>
                </p:oleObj>
              </mc:Choice>
              <mc:Fallback>
                <p:oleObj name="Document" r:id="rId3" imgW="7301323" imgH="46045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10477"/>
                        <a:ext cx="7301323" cy="4604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635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Valid date formats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859627"/>
              </p:ext>
            </p:extLst>
          </p:nvPr>
        </p:nvGraphicFramePr>
        <p:xfrm>
          <a:off x="914400" y="1131887"/>
          <a:ext cx="7300912" cy="290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Document" r:id="rId3" imgW="7301323" imgH="2907172" progId="Word.Document.12">
                  <p:embed/>
                </p:oleObj>
              </mc:Choice>
              <mc:Fallback>
                <p:oleObj name="Document" r:id="rId3" imgW="7301323" imgH="29071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31887"/>
                        <a:ext cx="7300912" cy="290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572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 err="1"/>
              <a:t>DateTime</a:t>
            </a:r>
            <a:r>
              <a:rPr lang="en-US" dirty="0"/>
              <a:t> properties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getting the current date and time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950520"/>
              </p:ext>
            </p:extLst>
          </p:nvPr>
        </p:nvGraphicFramePr>
        <p:xfrm>
          <a:off x="914400" y="1447800"/>
          <a:ext cx="7300912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Document" r:id="rId3" imgW="7301323" imgH="2500658" progId="Word.Document.12">
                  <p:embed/>
                </p:oleObj>
              </mc:Choice>
              <mc:Fallback>
                <p:oleObj name="Document" r:id="rId3" imgW="7301323" imgH="25006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2500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020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 err="1"/>
              <a:t>DateTime</a:t>
            </a:r>
            <a:r>
              <a:rPr lang="en-US" dirty="0"/>
              <a:t> methods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formatting a date </a:t>
            </a:r>
            <a:r>
              <a:rPr lang="en-US" dirty="0" smtClean="0"/>
              <a:t>or </a:t>
            </a:r>
            <a:r>
              <a:rPr lang="en-US" dirty="0"/>
              <a:t>time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794149"/>
              </p:ext>
            </p:extLst>
          </p:nvPr>
        </p:nvGraphicFramePr>
        <p:xfrm>
          <a:off x="990600" y="1447800"/>
          <a:ext cx="7291388" cy="430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Document" r:id="rId3" imgW="7301323" imgH="4317551" progId="Word.Document.12">
                  <p:embed/>
                </p:oleObj>
              </mc:Choice>
              <mc:Fallback>
                <p:oleObj name="Document" r:id="rId3" imgW="7301323" imgH="43175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7291388" cy="430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65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Statements that format dates and times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816997"/>
              </p:ext>
            </p:extLst>
          </p:nvPr>
        </p:nvGraphicFramePr>
        <p:xfrm>
          <a:off x="914400" y="1065213"/>
          <a:ext cx="7245350" cy="265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Document" r:id="rId3" imgW="7301323" imgH="2678530" progId="Word.Document.12">
                  <p:embed/>
                </p:oleObj>
              </mc:Choice>
              <mc:Fallback>
                <p:oleObj name="Document" r:id="rId3" imgW="7301323" imgH="26785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5213"/>
                        <a:ext cx="7245350" cy="265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770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Properties for working with dates and times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143504"/>
              </p:ext>
            </p:extLst>
          </p:nvPr>
        </p:nvGraphicFramePr>
        <p:xfrm>
          <a:off x="914400" y="1066800"/>
          <a:ext cx="7301323" cy="4218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Document" r:id="rId3" imgW="7301323" imgH="4218532" progId="Word.Document.12">
                  <p:embed/>
                </p:oleObj>
              </mc:Choice>
              <mc:Fallback>
                <p:oleObj name="Document" r:id="rId3" imgW="7301323" imgH="42185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218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67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1090</Words>
  <Application>Microsoft Office PowerPoint</Application>
  <PresentationFormat>On-screen Show (4:3)</PresentationFormat>
  <Paragraphs>235</Paragraphs>
  <Slides>47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Master slides_with_titles</vt:lpstr>
      <vt:lpstr>Document</vt:lpstr>
      <vt:lpstr>Microsoft Word Document</vt:lpstr>
      <vt:lpstr>Chapter 9</vt:lpstr>
      <vt:lpstr>Objectives</vt:lpstr>
      <vt:lpstr>The syntax for creating a DateTime value</vt:lpstr>
      <vt:lpstr>Statements that create DateTime values</vt:lpstr>
      <vt:lpstr>Valid date formats</vt:lpstr>
      <vt:lpstr>DateTime properties  for getting the current date and time</vt:lpstr>
      <vt:lpstr>DateTime methods  for formatting a date or time</vt:lpstr>
      <vt:lpstr>Statements that format dates and times</vt:lpstr>
      <vt:lpstr>Properties for working with dates and times</vt:lpstr>
      <vt:lpstr>Statements that get information  about a date or time</vt:lpstr>
      <vt:lpstr>Code that uses the DayOfWeek property  and enumeration</vt:lpstr>
      <vt:lpstr>Methods for performing operations  on dates and times</vt:lpstr>
      <vt:lpstr>Statements that perform operations  on dates and times</vt:lpstr>
      <vt:lpstr>Code that results in a TimeSpan value</vt:lpstr>
      <vt:lpstr>A statement that uses the – operator  to subtract two dates</vt:lpstr>
      <vt:lpstr>Common properties of the String class</vt:lpstr>
      <vt:lpstr>Code that uses a for loop  to access each character in the string</vt:lpstr>
      <vt:lpstr>Common methods of the String class</vt:lpstr>
      <vt:lpstr>Code that uses the StartsWith  and EndsWith methods</vt:lpstr>
      <vt:lpstr>Code that uses the Remove, Insert,  and Replace methods</vt:lpstr>
      <vt:lpstr>Code that parses a first name  from a name string</vt:lpstr>
      <vt:lpstr>Code that parses a string  that contains an address</vt:lpstr>
      <vt:lpstr>Code that uses the Split method  to parse the name string</vt:lpstr>
      <vt:lpstr>Code that adds hyphens to a phone number</vt:lpstr>
      <vt:lpstr>The syntax of the Parse and TryParse methods for validating decimal values</vt:lpstr>
      <vt:lpstr>Common members of the NumberStyles enumeration for decimal values (cont.)</vt:lpstr>
      <vt:lpstr>A Parse method that allows entries  with any decimal characters</vt:lpstr>
      <vt:lpstr>The syntax for creating a StringBuilder object</vt:lpstr>
      <vt:lpstr>Common properties of the StringBuilder class</vt:lpstr>
      <vt:lpstr>Code that creates a phone number  and inserts dashes</vt:lpstr>
      <vt:lpstr>The syntax of the Format method  of the String class</vt:lpstr>
      <vt:lpstr>Standard numeric formatting codes</vt:lpstr>
      <vt:lpstr>Custom numeric formatting codes</vt:lpstr>
      <vt:lpstr>Statements that format a single number</vt:lpstr>
      <vt:lpstr>Standard DateTime formatting codes</vt:lpstr>
      <vt:lpstr>Custom DateTime formatting codes</vt:lpstr>
      <vt:lpstr>Custom DateTime formatting codes (cont.)</vt:lpstr>
      <vt:lpstr>Statements that format dates and times</vt:lpstr>
      <vt:lpstr>The basic syntax of an interpolated string</vt:lpstr>
      <vt:lpstr>Statements that format numbers</vt:lpstr>
      <vt:lpstr>Code that formats a number and a date</vt:lpstr>
      <vt:lpstr>Exercise 9-1 Work with dates and times</vt:lpstr>
      <vt:lpstr>Exercise 9-2 Work with strings</vt:lpstr>
      <vt:lpstr>Exercise 9-3 Enhance the Future Value                                application</vt:lpstr>
      <vt:lpstr>Extra 9-1 Calculate reservation totals</vt:lpstr>
      <vt:lpstr>Extra 9-2 Work with strings</vt:lpstr>
      <vt:lpstr>Project 2-1 Translate English to Pig Latin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16</cp:revision>
  <cp:lastPrinted>2016-01-14T23:03:16Z</cp:lastPrinted>
  <dcterms:created xsi:type="dcterms:W3CDTF">2016-01-14T22:50:19Z</dcterms:created>
  <dcterms:modified xsi:type="dcterms:W3CDTF">2016-02-10T18:14:50Z</dcterms:modified>
</cp:coreProperties>
</file>