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9"/>
  </p:notesMasterIdLst>
  <p:sldIdLst>
    <p:sldId id="257" r:id="rId5"/>
    <p:sldId id="263" r:id="rId6"/>
    <p:sldId id="266" r:id="rId7"/>
    <p:sldId id="267" r:id="rId8"/>
    <p:sldId id="268" r:id="rId9"/>
    <p:sldId id="269" r:id="rId10"/>
    <p:sldId id="270" r:id="rId11"/>
    <p:sldId id="273" r:id="rId12"/>
    <p:sldId id="274" r:id="rId13"/>
    <p:sldId id="271" r:id="rId14"/>
    <p:sldId id="275" r:id="rId15"/>
    <p:sldId id="277" r:id="rId16"/>
    <p:sldId id="278" r:id="rId17"/>
    <p:sldId id="279" r:id="rId18"/>
    <p:sldId id="280" r:id="rId19"/>
    <p:sldId id="281" r:id="rId20"/>
    <p:sldId id="282" r:id="rId21"/>
    <p:sldId id="283" r:id="rId22"/>
    <p:sldId id="284" r:id="rId23"/>
    <p:sldId id="285" r:id="rId24"/>
    <p:sldId id="286" r:id="rId25"/>
    <p:sldId id="291" r:id="rId26"/>
    <p:sldId id="292" r:id="rId27"/>
    <p:sldId id="287" r:id="rId28"/>
    <p:sldId id="293" r:id="rId29"/>
    <p:sldId id="290" r:id="rId30"/>
    <p:sldId id="295" r:id="rId31"/>
    <p:sldId id="296" r:id="rId32"/>
    <p:sldId id="289" r:id="rId33"/>
    <p:sldId id="288" r:id="rId34"/>
    <p:sldId id="297" r:id="rId35"/>
    <p:sldId id="298" r:id="rId36"/>
    <p:sldId id="299"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3" d="100"/>
          <a:sy n="113"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7/7/2020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F58A06-DD4F-4924-BE66-8F95ED766CC7}" type="slidenum">
              <a:rPr lang="en-US" smtClean="0"/>
              <a:t>3</a:t>
            </a:fld>
            <a:endParaRPr lang="en-US" dirty="0"/>
          </a:p>
        </p:txBody>
      </p:sp>
    </p:spTree>
    <p:extLst>
      <p:ext uri="{BB962C8B-B14F-4D97-AF65-F5344CB8AC3E}">
        <p14:creationId xmlns:p14="http://schemas.microsoft.com/office/powerpoint/2010/main" val="422430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7/7/2020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7/7/2020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7/7/2020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7/7/2020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7/7/2020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nodejs/nodejs_http.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ckoverflow.com/questions/18864677/what-is-process-env-port-in-node-j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es6-template-literal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Learn/JavaScript/Asynchronous/Concep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Learn/JavaScript/Asynchronous/Concep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sradar.com/how-to-install-node-js-on-windows-1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dingthesmartway.com/async-programming-with-javascript-callbacks-promises-and-async-awai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avascript.info/promise-basic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odingthesmartway.com/async-programming-with-javascript-callbacks-promises-and-async-awai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dingthesmartway.com/async-programming-with-javascript-callbacks-promises-and-async-awa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smtClean="0">
                <a:solidFill>
                  <a:schemeClr val="tx1"/>
                </a:solidFill>
              </a:rPr>
              <a:t>Unit01 Intro to node.js Part I</a:t>
            </a:r>
            <a:endParaRPr lang="en-US" sz="4400" b="1"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Web Server</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smtClean="0"/>
              <a:t>Save the main.js file</a:t>
            </a:r>
          </a:p>
          <a:p>
            <a:r>
              <a:rPr lang="en-US" sz="1800" dirty="0" smtClean="0"/>
              <a:t>From the Git command line, enter in the following command and hit &lt;enter&gt;</a:t>
            </a:r>
          </a:p>
          <a:p>
            <a:pPr marL="169863" indent="0">
              <a:buNone/>
            </a:pPr>
            <a:r>
              <a:rPr lang="en-US" sz="1800" dirty="0">
                <a:latin typeface="Consolas" panose="020B0609020204030204" pitchFamily="49" charset="0"/>
              </a:rPr>
              <a:t>n</a:t>
            </a:r>
            <a:r>
              <a:rPr lang="en-US" sz="1800" dirty="0" smtClean="0">
                <a:latin typeface="Consolas" panose="020B0609020204030204" pitchFamily="49" charset="0"/>
              </a:rPr>
              <a:t>ode main.js</a:t>
            </a:r>
          </a:p>
          <a:p>
            <a:pPr marL="169863" indent="0">
              <a:buNone/>
            </a:pPr>
            <a:r>
              <a:rPr lang="en-US" sz="1800" dirty="0" smtClean="0"/>
              <a:t>An associated screenshot of the terminal is shown on the next page, followed by a screenshot of the associated server up and running on the page after that</a:t>
            </a:r>
          </a:p>
          <a:p>
            <a:pPr marL="169863" indent="0">
              <a:buNone/>
            </a:pPr>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1354561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Web Server</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marL="169863" indent="0">
              <a:buNone/>
            </a:pPr>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pic>
        <p:nvPicPr>
          <p:cNvPr id="4" name="Picture 3"/>
          <p:cNvPicPr>
            <a:picLocks noChangeAspect="1"/>
          </p:cNvPicPr>
          <p:nvPr/>
        </p:nvPicPr>
        <p:blipFill>
          <a:blip r:embed="rId2"/>
          <a:stretch>
            <a:fillRect/>
          </a:stretch>
        </p:blipFill>
        <p:spPr>
          <a:xfrm>
            <a:off x="1131887" y="2733472"/>
            <a:ext cx="6372225" cy="1704975"/>
          </a:xfrm>
          <a:prstGeom prst="rect">
            <a:avLst/>
          </a:prstGeom>
        </p:spPr>
      </p:pic>
    </p:spTree>
    <p:extLst>
      <p:ext uri="{BB962C8B-B14F-4D97-AF65-F5344CB8AC3E}">
        <p14:creationId xmlns:p14="http://schemas.microsoft.com/office/powerpoint/2010/main" val="2597043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Web Server</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marL="169863" indent="0">
              <a:buNone/>
            </a:pPr>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pic>
        <p:nvPicPr>
          <p:cNvPr id="7" name="Picture 6"/>
          <p:cNvPicPr>
            <a:picLocks noChangeAspect="1"/>
          </p:cNvPicPr>
          <p:nvPr/>
        </p:nvPicPr>
        <p:blipFill>
          <a:blip r:embed="rId2"/>
          <a:stretch>
            <a:fillRect/>
          </a:stretch>
        </p:blipFill>
        <p:spPr>
          <a:xfrm>
            <a:off x="1066800" y="2733472"/>
            <a:ext cx="2762250" cy="1514475"/>
          </a:xfrm>
          <a:prstGeom prst="rect">
            <a:avLst/>
          </a:prstGeom>
        </p:spPr>
      </p:pic>
    </p:spTree>
    <p:extLst>
      <p:ext uri="{BB962C8B-B14F-4D97-AF65-F5344CB8AC3E}">
        <p14:creationId xmlns:p14="http://schemas.microsoft.com/office/powerpoint/2010/main" val="2773600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Web Server</a:t>
            </a:r>
            <a:br>
              <a:rPr lang="en-US" u="sng" dirty="0" smtClean="0"/>
            </a:br>
            <a:r>
              <a:rPr lang="en-US" sz="2400" dirty="0" smtClean="0"/>
              <a:t>(each statement explained)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08072"/>
            <a:ext cx="10058400" cy="1919267"/>
          </a:xfrm>
        </p:spPr>
        <p:txBody>
          <a:bodyPr>
            <a:normAutofit/>
          </a:bodyPr>
          <a:lstStyle/>
          <a:p>
            <a:pPr marL="0" indent="0">
              <a:buNone/>
            </a:pPr>
            <a:r>
              <a:rPr lang="en-US" sz="1800" dirty="0">
                <a:latin typeface="Consolas" panose="020B0609020204030204" pitchFamily="49" charset="0"/>
              </a:rPr>
              <a:t>const http = require("http");</a:t>
            </a:r>
          </a:p>
          <a:p>
            <a:r>
              <a:rPr lang="en-US" sz="1800" dirty="0"/>
              <a:t>Node.js has a built-in module called HTTP, which allows Node.js to transfer data over the Hyper Text Transfer Protocol (HTTP</a:t>
            </a:r>
            <a:r>
              <a:rPr lang="en-US" sz="1800" dirty="0" smtClean="0"/>
              <a:t>).</a:t>
            </a:r>
            <a:endParaRPr lang="en-US" sz="1800" dirty="0"/>
          </a:p>
          <a:p>
            <a:r>
              <a:rPr lang="en-US" sz="1800" dirty="0"/>
              <a:t>To include the HTTP </a:t>
            </a:r>
            <a:r>
              <a:rPr lang="en-US" sz="1800" dirty="0" smtClean="0"/>
              <a:t>module (i.e. make it program available), the </a:t>
            </a:r>
            <a:r>
              <a:rPr lang="en-US" sz="1800" dirty="0"/>
              <a:t>require() </a:t>
            </a:r>
            <a:r>
              <a:rPr lang="en-US" sz="1800" dirty="0" smtClean="0"/>
              <a:t>method is used</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https://www.w3schools.com/nodejs/nodejs_http.asp</a:t>
            </a:r>
            <a:endParaRPr lang="en-US" sz="1600" dirty="0">
              <a:solidFill>
                <a:srgbClr val="00B0F0"/>
              </a:solidFill>
            </a:endParaRPr>
          </a:p>
        </p:txBody>
      </p:sp>
    </p:spTree>
    <p:extLst>
      <p:ext uri="{BB962C8B-B14F-4D97-AF65-F5344CB8AC3E}">
        <p14:creationId xmlns:p14="http://schemas.microsoft.com/office/powerpoint/2010/main" val="2900754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Web Server</a:t>
            </a:r>
            <a:br>
              <a:rPr lang="en-US" u="sng" dirty="0" smtClean="0"/>
            </a:br>
            <a:r>
              <a:rPr lang="en-US" sz="2400" dirty="0" smtClean="0"/>
              <a:t>(each </a:t>
            </a:r>
            <a:r>
              <a:rPr lang="en-US" sz="2400" dirty="0"/>
              <a:t>statement</a:t>
            </a:r>
            <a:r>
              <a:rPr lang="en-US" sz="2400" dirty="0" smtClean="0"/>
              <a:t> explained)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pPr marL="0" indent="0">
              <a:buNone/>
            </a:pPr>
            <a:r>
              <a:rPr lang="en-US" sz="1800" dirty="0">
                <a:latin typeface="Consolas" panose="020B0609020204030204" pitchFamily="49" charset="0"/>
              </a:rPr>
              <a:t>const PORT = process.env.PORT || 3000;</a:t>
            </a:r>
          </a:p>
          <a:p>
            <a:r>
              <a:rPr lang="en-US" sz="1800" dirty="0"/>
              <a:t>In many environments, you can set the environment variable PORT to tell </a:t>
            </a:r>
            <a:r>
              <a:rPr lang="en-US" sz="1800" dirty="0" smtClean="0"/>
              <a:t>the web </a:t>
            </a:r>
            <a:r>
              <a:rPr lang="en-US" sz="1800" dirty="0"/>
              <a:t>server what port to listen on</a:t>
            </a:r>
          </a:p>
          <a:p>
            <a:r>
              <a:rPr lang="en-US" sz="1800" dirty="0" smtClean="0"/>
              <a:t>So, process.env.PORT </a:t>
            </a:r>
            <a:r>
              <a:rPr lang="en-US" sz="1800" dirty="0"/>
              <a:t>|| 3000 </a:t>
            </a:r>
            <a:r>
              <a:rPr lang="en-US" sz="1800" dirty="0" smtClean="0"/>
              <a:t>means set PORT to whatever </a:t>
            </a:r>
            <a:r>
              <a:rPr lang="en-US" sz="1800" dirty="0"/>
              <a:t>is in the environment variable PORT, or </a:t>
            </a:r>
            <a:r>
              <a:rPr lang="en-US" sz="1800" dirty="0" smtClean="0"/>
              <a:t>use port 3000 </a:t>
            </a:r>
            <a:r>
              <a:rPr lang="en-US" sz="1800" dirty="0"/>
              <a:t>if </a:t>
            </a:r>
            <a:r>
              <a:rPr lang="en-US" sz="1800" dirty="0" smtClean="0"/>
              <a:t>the environment variable has not been set</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https://stackoverflow.com/questions/18864677/what-is-process-env-port-in-node-js</a:t>
            </a:r>
            <a:endParaRPr lang="en-US" sz="1600" dirty="0">
              <a:solidFill>
                <a:srgbClr val="00B0F0"/>
              </a:solidFill>
            </a:endParaRPr>
          </a:p>
        </p:txBody>
      </p:sp>
    </p:spTree>
    <p:extLst>
      <p:ext uri="{BB962C8B-B14F-4D97-AF65-F5344CB8AC3E}">
        <p14:creationId xmlns:p14="http://schemas.microsoft.com/office/powerpoint/2010/main" val="3979713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Web Server</a:t>
            </a:r>
            <a:br>
              <a:rPr lang="en-US" u="sng" dirty="0" smtClean="0"/>
            </a:br>
            <a:r>
              <a:rPr lang="en-US" sz="2400" dirty="0" smtClean="0"/>
              <a:t>(each </a:t>
            </a:r>
            <a:r>
              <a:rPr lang="en-US" sz="2400" dirty="0"/>
              <a:t>statement</a:t>
            </a:r>
            <a:r>
              <a:rPr lang="en-US" sz="2400" dirty="0" smtClean="0"/>
              <a:t> explained)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pPr marL="0" indent="0">
              <a:buNone/>
            </a:pPr>
            <a:r>
              <a:rPr lang="en-US" sz="1800" dirty="0">
                <a:latin typeface="Consolas" panose="020B0609020204030204" pitchFamily="49" charset="0"/>
              </a:rPr>
              <a:t>const server = http.createServer(function (req, res) {</a:t>
            </a:r>
          </a:p>
          <a:p>
            <a:pPr marL="0" indent="0">
              <a:buNone/>
            </a:pPr>
            <a:r>
              <a:rPr lang="en-US" sz="1800" dirty="0">
                <a:latin typeface="Consolas" panose="020B0609020204030204" pitchFamily="49" charset="0"/>
              </a:rPr>
              <a:t>  res.writeHead(200, {"Content-Type": "text/plain"});</a:t>
            </a:r>
          </a:p>
          <a:p>
            <a:pPr marL="0" indent="0">
              <a:buNone/>
            </a:pPr>
            <a:r>
              <a:rPr lang="en-US" sz="1800" dirty="0">
                <a:latin typeface="Consolas" panose="020B0609020204030204" pitchFamily="49" charset="0"/>
              </a:rPr>
              <a:t>  res.end("Hello World!");</a:t>
            </a:r>
          </a:p>
          <a:p>
            <a:pPr marL="0" indent="0">
              <a:buNone/>
            </a:pPr>
            <a:r>
              <a:rPr lang="en-US" sz="1800" dirty="0" smtClean="0">
                <a:latin typeface="Consolas" panose="020B0609020204030204" pitchFamily="49" charset="0"/>
              </a:rPr>
              <a:t>});</a:t>
            </a:r>
          </a:p>
          <a:p>
            <a:r>
              <a:rPr lang="en-US" sz="1800" dirty="0" smtClean="0"/>
              <a:t>This code actually creates the server.  The server is told (via the writeHead) to return 200 (OK), expect plain text input, and output the text Hello World! </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1650954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Web Server</a:t>
            </a:r>
            <a:br>
              <a:rPr lang="en-US" u="sng" dirty="0" smtClean="0"/>
            </a:br>
            <a:r>
              <a:rPr lang="en-US" sz="2400" dirty="0" smtClean="0"/>
              <a:t>(each </a:t>
            </a:r>
            <a:r>
              <a:rPr lang="en-US" sz="2400" dirty="0"/>
              <a:t>statement</a:t>
            </a:r>
            <a:r>
              <a:rPr lang="en-US" sz="2400" dirty="0" smtClean="0"/>
              <a:t> explained)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pPr marL="0" indent="0">
              <a:buNone/>
            </a:pPr>
            <a:r>
              <a:rPr lang="en-US" sz="1800" dirty="0">
                <a:latin typeface="Consolas" panose="020B0609020204030204" pitchFamily="49" charset="0"/>
              </a:rPr>
              <a:t>console.log(`App is up and running on Port ${PORT}`);</a:t>
            </a:r>
          </a:p>
          <a:p>
            <a:r>
              <a:rPr lang="en-US" sz="1800" dirty="0" smtClean="0"/>
              <a:t>This code will write the text App is up and running on the port number set by the </a:t>
            </a:r>
            <a:r>
              <a:rPr lang="en-US" sz="1800" dirty="0" smtClean="0">
                <a:latin typeface="Consolas" panose="020B0609020204030204" pitchFamily="49" charset="0"/>
              </a:rPr>
              <a:t>process.env.PORT </a:t>
            </a:r>
            <a:r>
              <a:rPr lang="en-US" sz="1800" dirty="0" smtClean="0"/>
              <a:t>variable (if it has been set) or 3000 if it has not been set</a:t>
            </a:r>
          </a:p>
          <a:p>
            <a:r>
              <a:rPr lang="en-US" sz="1800" dirty="0" smtClean="0"/>
              <a:t>Note the use of `` in this line of code.  </a:t>
            </a:r>
            <a:r>
              <a:rPr lang="en-US" sz="1800" dirty="0"/>
              <a:t>These represent </a:t>
            </a:r>
            <a:r>
              <a:rPr lang="en-US" sz="1800" dirty="0" smtClean="0"/>
              <a:t>Java ES6 template literals.  These literals </a:t>
            </a:r>
            <a:r>
              <a:rPr lang="en-US" sz="1800" dirty="0"/>
              <a:t>contain placeholders, which are indicated by the dollar sign and curly braces ($(expression</a:t>
            </a:r>
            <a:r>
              <a:rPr lang="en-US" sz="1800" dirty="0" smtClean="0"/>
              <a:t>})</a:t>
            </a:r>
          </a:p>
          <a:p>
            <a:r>
              <a:rPr lang="en-US" sz="1800" dirty="0" smtClean="0"/>
              <a:t>When the program runs, this is replaced with the value of the variable</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https://www.javatpoint.com/es6-template-literals</a:t>
            </a:r>
            <a:endParaRPr lang="en-US" sz="1600" dirty="0">
              <a:solidFill>
                <a:srgbClr val="00B0F0"/>
              </a:solidFill>
            </a:endParaRPr>
          </a:p>
        </p:txBody>
      </p:sp>
    </p:spTree>
    <p:extLst>
      <p:ext uri="{BB962C8B-B14F-4D97-AF65-F5344CB8AC3E}">
        <p14:creationId xmlns:p14="http://schemas.microsoft.com/office/powerpoint/2010/main" val="395114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JavaScript</a:t>
            </a:r>
            <a:br>
              <a:rPr lang="en-US" u="sng" dirty="0" smtClean="0"/>
            </a:b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a:t>Normally, </a:t>
            </a:r>
            <a:r>
              <a:rPr lang="en-US" sz="1800" dirty="0" smtClean="0"/>
              <a:t>program </a:t>
            </a:r>
            <a:r>
              <a:rPr lang="en-US" sz="1800" dirty="0"/>
              <a:t>code runs straight along, with only one thing happening at once. If a function relies on the result of another function, it has to wait for the other function to finish and return, and until that happens, the entire program is essentially stopped from the perspective of the </a:t>
            </a:r>
            <a:r>
              <a:rPr lang="en-US" sz="1800" dirty="0" smtClean="0"/>
              <a:t>user.  This is a.k.a. </a:t>
            </a:r>
            <a:r>
              <a:rPr lang="en-US" sz="1800" i="1" dirty="0" smtClean="0"/>
              <a:t>synchronous</a:t>
            </a:r>
            <a:r>
              <a:rPr lang="en-US" sz="1800" dirty="0" smtClean="0"/>
              <a:t> programming</a:t>
            </a: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https://developer.mozilla.org/en-US/docs/Learn/JavaScript/Asynchronous/Concepts</a:t>
            </a:r>
            <a:endParaRPr lang="en-US" sz="1600" dirty="0">
              <a:solidFill>
                <a:srgbClr val="00B0F0"/>
              </a:solidFill>
            </a:endParaRPr>
          </a:p>
        </p:txBody>
      </p:sp>
    </p:spTree>
    <p:extLst>
      <p:ext uri="{BB962C8B-B14F-4D97-AF65-F5344CB8AC3E}">
        <p14:creationId xmlns:p14="http://schemas.microsoft.com/office/powerpoint/2010/main" val="4061567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JavaScript</a:t>
            </a:r>
            <a:br>
              <a:rPr lang="en-US" u="sng" dirty="0" smtClean="0"/>
            </a:b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a:t>This is not a good use of computer processing </a:t>
            </a:r>
            <a:r>
              <a:rPr lang="en-US" sz="1800" dirty="0" smtClean="0"/>
              <a:t>power. </a:t>
            </a:r>
            <a:r>
              <a:rPr lang="en-US" sz="1800" dirty="0"/>
              <a:t>There's no sense </a:t>
            </a:r>
            <a:r>
              <a:rPr lang="en-US" sz="1800" dirty="0" smtClean="0"/>
              <a:t>waiting </a:t>
            </a:r>
            <a:r>
              <a:rPr lang="en-US" sz="1800" dirty="0"/>
              <a:t>for something when you could let </a:t>
            </a:r>
            <a:r>
              <a:rPr lang="en-US" sz="1800" dirty="0" smtClean="0"/>
              <a:t>another task begin and </a:t>
            </a:r>
            <a:r>
              <a:rPr lang="en-US" sz="1800" dirty="0"/>
              <a:t>let you know when it's done. This lets you get other work done in the meantime, which is the basis of asynchronous </a:t>
            </a:r>
            <a:r>
              <a:rPr lang="en-US" sz="1800" dirty="0" smtClean="0"/>
              <a:t>programming</a:t>
            </a:r>
          </a:p>
          <a:p>
            <a:r>
              <a:rPr lang="en-US" sz="1800" dirty="0" smtClean="0"/>
              <a:t>It </a:t>
            </a:r>
            <a:r>
              <a:rPr lang="en-US" sz="1800" dirty="0"/>
              <a:t>is up to the programming environment you are using (web browsers, in the case of web development) to provide </a:t>
            </a:r>
            <a:r>
              <a:rPr lang="en-US" sz="1800" dirty="0" smtClean="0"/>
              <a:t>APIs </a:t>
            </a:r>
            <a:r>
              <a:rPr lang="en-US" sz="1800" dirty="0"/>
              <a:t>that allow </a:t>
            </a:r>
            <a:r>
              <a:rPr lang="en-US" sz="1800" dirty="0" smtClean="0"/>
              <a:t>tasks to run </a:t>
            </a:r>
            <a:r>
              <a:rPr lang="en-US" sz="1800" i="1" dirty="0"/>
              <a:t>asynchronously</a:t>
            </a:r>
            <a:endParaRPr lang="en-US" sz="1800" i="1" dirty="0" smtClean="0"/>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https://developer.mozilla.org/en-US/docs/Learn/JavaScript/Asynchronous/Concepts</a:t>
            </a:r>
            <a:endParaRPr lang="en-US" sz="1600" dirty="0">
              <a:solidFill>
                <a:srgbClr val="00B0F0"/>
              </a:solidFill>
            </a:endParaRPr>
          </a:p>
        </p:txBody>
      </p:sp>
    </p:spTree>
    <p:extLst>
      <p:ext uri="{BB962C8B-B14F-4D97-AF65-F5344CB8AC3E}">
        <p14:creationId xmlns:p14="http://schemas.microsoft.com/office/powerpoint/2010/main" val="415048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JavaScript</a:t>
            </a:r>
            <a:br>
              <a:rPr lang="en-US" u="sng" dirty="0" smtClean="0"/>
            </a:b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smtClean="0"/>
              <a:t>JavaScript provides three ways to program asynchronously:</a:t>
            </a:r>
          </a:p>
          <a:p>
            <a:pPr marL="169863" indent="0">
              <a:buNone/>
            </a:pPr>
            <a:r>
              <a:rPr lang="en-US" sz="1800" dirty="0" smtClean="0"/>
              <a:t>Asynchronous JavaScript programming via the use of </a:t>
            </a:r>
            <a:r>
              <a:rPr lang="en-US" sz="1800" i="1" dirty="0" smtClean="0"/>
              <a:t>callbacks</a:t>
            </a:r>
            <a:endParaRPr lang="en-US" sz="1800" dirty="0" smtClean="0"/>
          </a:p>
          <a:p>
            <a:pPr marL="169863" indent="0">
              <a:buNone/>
            </a:pPr>
            <a:r>
              <a:rPr lang="en-US" sz="1800" dirty="0" smtClean="0"/>
              <a:t>Asynchronous JavaScript programming via the use of </a:t>
            </a:r>
            <a:r>
              <a:rPr lang="en-US" sz="1800" i="1" dirty="0" smtClean="0"/>
              <a:t>promises</a:t>
            </a:r>
            <a:endParaRPr lang="en-US" sz="1800" dirty="0" smtClean="0"/>
          </a:p>
          <a:p>
            <a:pPr marL="169863" indent="0">
              <a:buNone/>
            </a:pPr>
            <a:r>
              <a:rPr lang="en-US" sz="1800" dirty="0" smtClean="0"/>
              <a:t>Asynchronous JavaScript programming via the use of </a:t>
            </a:r>
            <a:r>
              <a:rPr lang="en-US" sz="1800" i="1" dirty="0" smtClean="0"/>
              <a:t>async-await</a:t>
            </a:r>
            <a:endParaRPr lang="en-US" sz="1800" dirty="0" smtClean="0"/>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2082898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r>
              <a:rPr lang="en-US" sz="1800" dirty="0" smtClean="0"/>
              <a:t>Go through installation instructions for Node.js</a:t>
            </a:r>
          </a:p>
          <a:p>
            <a:r>
              <a:rPr lang="en-US" sz="1800" dirty="0" smtClean="0"/>
              <a:t>Build and run a simple Node.js application</a:t>
            </a:r>
          </a:p>
          <a:p>
            <a:r>
              <a:rPr lang="en-US" sz="1800" dirty="0" smtClean="0"/>
              <a:t>Build and run a simple Node.js web server</a:t>
            </a:r>
          </a:p>
          <a:p>
            <a:r>
              <a:rPr lang="en-US" sz="1800" dirty="0" smtClean="0"/>
              <a:t>Understand basic JavaScript asynchronous methods</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https://www.osradar.com/how-to-install-node-js-on-windows-10/</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t>
            </a:r>
            <a:r>
              <a:rPr lang="en-US" u="sng" dirty="0" smtClean="0"/>
              <a:t>callbacks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a:t>Callbacks are simple functions which are used to notify the calling instance when an asynchronous code block has been executed and the result is </a:t>
            </a:r>
            <a:r>
              <a:rPr lang="en-US" sz="1800" dirty="0" smtClean="0"/>
              <a:t>available</a:t>
            </a:r>
          </a:p>
          <a:p>
            <a:r>
              <a:rPr lang="en-US" sz="1800" dirty="0" smtClean="0"/>
              <a:t>Shown on the following page is a simple code example that uses a callback</a:t>
            </a: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690096"/>
            <a:ext cx="10058400" cy="830997"/>
          </a:xfrm>
          <a:prstGeom prst="rect">
            <a:avLst/>
          </a:prstGeom>
        </p:spPr>
        <p:txBody>
          <a:bodyPr wrap="square">
            <a:spAutoFit/>
          </a:bodyPr>
          <a:lstStyle/>
          <a:p>
            <a:r>
              <a:rPr lang="en-US" sz="1600" b="1" dirty="0" smtClean="0"/>
              <a:t>Source</a:t>
            </a:r>
          </a:p>
          <a:p>
            <a:r>
              <a:rPr lang="en-US" sz="1600" dirty="0">
                <a:hlinkClick r:id="rId2"/>
              </a:rPr>
              <a:t>https://codingthesmartway.com/async-programming-with-javascript-callbacks-promises-and-async-await/</a:t>
            </a:r>
            <a:endParaRPr lang="en-US" sz="1600" dirty="0">
              <a:solidFill>
                <a:srgbClr val="00B0F0"/>
              </a:solidFill>
            </a:endParaRPr>
          </a:p>
        </p:txBody>
      </p:sp>
    </p:spTree>
    <p:extLst>
      <p:ext uri="{BB962C8B-B14F-4D97-AF65-F5344CB8AC3E}">
        <p14:creationId xmlns:p14="http://schemas.microsoft.com/office/powerpoint/2010/main" val="1277588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t>
            </a:r>
            <a:r>
              <a:rPr lang="en-US" u="sng" dirty="0" smtClean="0"/>
              <a:t>callbacks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Autofit/>
          </a:bodyPr>
          <a:lstStyle/>
          <a:p>
            <a:pPr marL="0" indent="0">
              <a:buNone/>
            </a:pPr>
            <a:r>
              <a:rPr lang="en-US" sz="1000" dirty="0">
                <a:latin typeface="Consolas" panose="020B0609020204030204" pitchFamily="49" charset="0"/>
              </a:rPr>
              <a:t>const getTodo = callback =&gt; {</a:t>
            </a:r>
          </a:p>
          <a:p>
            <a:pPr marL="0" indent="0">
              <a:buNone/>
            </a:pPr>
            <a:r>
              <a:rPr lang="en-US" sz="1000" dirty="0">
                <a:latin typeface="Consolas" panose="020B0609020204030204" pitchFamily="49" charset="0"/>
              </a:rPr>
              <a:t>    setTimeout(() =&gt; {</a:t>
            </a:r>
          </a:p>
          <a:p>
            <a:pPr marL="0" indent="0">
              <a:buNone/>
            </a:pPr>
            <a:r>
              <a:rPr lang="en-US" sz="1000" dirty="0">
                <a:latin typeface="Consolas" panose="020B0609020204030204" pitchFamily="49" charset="0"/>
              </a:rPr>
              <a:t>       callback ({ text: 'Complete Code Example' })</a:t>
            </a:r>
          </a:p>
          <a:p>
            <a:pPr marL="0" indent="0">
              <a:buNone/>
            </a:pPr>
            <a:r>
              <a:rPr lang="en-US" sz="1000" dirty="0">
                <a:latin typeface="Consolas" panose="020B0609020204030204" pitchFamily="49" charset="0"/>
              </a:rPr>
              <a:t>    }, 2000)</a:t>
            </a:r>
          </a:p>
          <a:p>
            <a:pPr marL="0" indent="0">
              <a:buNone/>
            </a:pPr>
            <a:r>
              <a:rPr lang="en-US" sz="1000" dirty="0">
                <a:latin typeface="Consolas" panose="020B0609020204030204" pitchFamily="49" charset="0"/>
              </a:rPr>
              <a:t>}</a:t>
            </a:r>
          </a:p>
          <a:p>
            <a:pPr marL="0" indent="0">
              <a:buNone/>
            </a:pPr>
            <a:r>
              <a:rPr lang="en-US" sz="1000" dirty="0" smtClean="0">
                <a:latin typeface="Consolas" panose="020B0609020204030204" pitchFamily="49" charset="0"/>
              </a:rPr>
              <a:t>getTodo(todo </a:t>
            </a:r>
            <a:r>
              <a:rPr lang="en-US" sz="1000" dirty="0">
                <a:latin typeface="Consolas" panose="020B0609020204030204" pitchFamily="49" charset="0"/>
              </a:rPr>
              <a:t>=&gt; {</a:t>
            </a:r>
          </a:p>
          <a:p>
            <a:pPr marL="0" indent="0">
              <a:buNone/>
            </a:pPr>
            <a:r>
              <a:rPr lang="en-US" sz="1000" dirty="0">
                <a:latin typeface="Consolas" panose="020B0609020204030204" pitchFamily="49" charset="0"/>
              </a:rPr>
              <a:t>    console.log(todo.text)</a:t>
            </a:r>
          </a:p>
          <a:p>
            <a:pPr marL="0" indent="0">
              <a:buNone/>
            </a:pPr>
            <a:r>
              <a:rPr lang="en-US" sz="1000" dirty="0">
                <a:latin typeface="Consolas" panose="020B0609020204030204" pitchFamily="49" charset="0"/>
              </a:rPr>
              <a:t>})</a:t>
            </a:r>
            <a:endParaRPr lang="en-US" sz="10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1009777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t>
            </a:r>
            <a:r>
              <a:rPr lang="en-US" u="sng" dirty="0" smtClean="0"/>
              <a:t>callbacks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a:t>The getTodo function is defined so that it takes a callback function as a parameter. Inside getTodo the getTimeout function is used to delay the execution of code for 2000 milliseconds (2 seconds). Instead of just returning the object now the callback function is run. As an argument </a:t>
            </a:r>
            <a:r>
              <a:rPr lang="en-US" sz="1800" dirty="0" smtClean="0"/>
              <a:t>the </a:t>
            </a:r>
            <a:r>
              <a:rPr lang="en-US" sz="1800" dirty="0"/>
              <a:t>object which should be </a:t>
            </a:r>
            <a:r>
              <a:rPr lang="en-US" sz="1800" dirty="0" smtClean="0"/>
              <a:t>returned is passed in</a:t>
            </a: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1169187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t>
            </a:r>
            <a:r>
              <a:rPr lang="en-US" u="sng" dirty="0" smtClean="0"/>
              <a:t>callbacks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a:t>When calling getTodo </a:t>
            </a:r>
            <a:r>
              <a:rPr lang="en-US" sz="1800" dirty="0" smtClean="0"/>
              <a:t>you must make </a:t>
            </a:r>
            <a:r>
              <a:rPr lang="en-US" sz="1800" dirty="0"/>
              <a:t>sure to pass in a callback function as a parameter. In the example </a:t>
            </a:r>
            <a:r>
              <a:rPr lang="en-US" sz="1800" dirty="0" smtClean="0"/>
              <a:t>this is being done using </a:t>
            </a:r>
            <a:r>
              <a:rPr lang="en-US" sz="1800" dirty="0"/>
              <a:t>the fat arrow syntax </a:t>
            </a:r>
            <a:r>
              <a:rPr lang="en-US" sz="1800" dirty="0" smtClean="0"/>
              <a:t>(=&gt;) to </a:t>
            </a:r>
            <a:r>
              <a:rPr lang="en-US" sz="1800" dirty="0"/>
              <a:t>define an anonymous function. Inside that functions </a:t>
            </a:r>
            <a:r>
              <a:rPr lang="en-US" sz="1800" dirty="0" smtClean="0"/>
              <a:t>the todo.text is output. </a:t>
            </a:r>
            <a:r>
              <a:rPr lang="en-US" sz="1800" dirty="0"/>
              <a:t>This function is invoked from inside of getTodo when the 2000 millisecond delay is passed</a:t>
            </a:r>
            <a:endParaRPr lang="en-US" sz="1800" dirty="0" smtClean="0"/>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759982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t>
            </a:r>
            <a:r>
              <a:rPr lang="en-US" u="sng" dirty="0" smtClean="0"/>
              <a:t>promises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08072"/>
            <a:ext cx="10058400" cy="3159328"/>
          </a:xfrm>
        </p:spPr>
        <p:txBody>
          <a:bodyPr>
            <a:normAutofit/>
          </a:bodyPr>
          <a:lstStyle/>
          <a:p>
            <a:r>
              <a:rPr lang="en-US" sz="1800" dirty="0" smtClean="0"/>
              <a:t>Promises include:</a:t>
            </a:r>
          </a:p>
          <a:p>
            <a:pPr marL="228600" indent="0">
              <a:buNone/>
            </a:pPr>
            <a:r>
              <a:rPr lang="en-US" sz="1800" dirty="0" smtClean="0"/>
              <a:t>Producing </a:t>
            </a:r>
            <a:r>
              <a:rPr lang="en-US" sz="1800" dirty="0"/>
              <a:t>code that does something and takes time. For instance, some code that loads </a:t>
            </a:r>
            <a:r>
              <a:rPr lang="en-US" sz="1800" dirty="0" smtClean="0"/>
              <a:t>data </a:t>
            </a:r>
            <a:r>
              <a:rPr lang="en-US" sz="1800" dirty="0"/>
              <a:t>over a network</a:t>
            </a:r>
          </a:p>
          <a:p>
            <a:pPr marL="228600" indent="0">
              <a:buNone/>
            </a:pPr>
            <a:r>
              <a:rPr lang="en-US" sz="1800" dirty="0"/>
              <a:t>Consuming code that wants the result of the producing code once it's ready. One or more functions may need this result</a:t>
            </a:r>
          </a:p>
          <a:p>
            <a:pPr marL="228600" indent="0">
              <a:buNone/>
            </a:pPr>
            <a:r>
              <a:rPr lang="en-US" sz="1800" dirty="0"/>
              <a:t>A promise is a special JavaScript object that links the producing code and the consuming code together</a:t>
            </a:r>
            <a:endParaRPr lang="en-US" sz="1800" dirty="0" smtClean="0"/>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https://javascript.info/promise-basics</a:t>
            </a:r>
            <a:endParaRPr lang="en-US" sz="1600" dirty="0">
              <a:solidFill>
                <a:srgbClr val="00B0F0"/>
              </a:solidFill>
            </a:endParaRPr>
          </a:p>
        </p:txBody>
      </p:sp>
    </p:spTree>
    <p:extLst>
      <p:ext uri="{BB962C8B-B14F-4D97-AF65-F5344CB8AC3E}">
        <p14:creationId xmlns:p14="http://schemas.microsoft.com/office/powerpoint/2010/main" val="1217545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t>
            </a:r>
            <a:r>
              <a:rPr lang="en-US" u="sng" dirty="0" smtClean="0"/>
              <a:t>promises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08072"/>
            <a:ext cx="10058400" cy="3159328"/>
          </a:xfrm>
        </p:spPr>
        <p:txBody>
          <a:bodyPr>
            <a:normAutofit/>
          </a:bodyPr>
          <a:lstStyle/>
          <a:p>
            <a:r>
              <a:rPr lang="en-US" sz="1800" dirty="0" smtClean="0"/>
              <a:t>Promises are a </a:t>
            </a:r>
            <a:r>
              <a:rPr lang="en-US" sz="1800" dirty="0"/>
              <a:t>built-in language feature of JavaScript </a:t>
            </a:r>
            <a:r>
              <a:rPr lang="en-US" sz="1800" dirty="0" smtClean="0"/>
              <a:t>that makes </a:t>
            </a:r>
            <a:r>
              <a:rPr lang="en-US" sz="1800" dirty="0"/>
              <a:t>handling asynchronous code easier and more </a:t>
            </a:r>
            <a:r>
              <a:rPr lang="en-US" sz="1800" dirty="0" smtClean="0"/>
              <a:t>readable</a:t>
            </a:r>
          </a:p>
          <a:p>
            <a:r>
              <a:rPr lang="en-US" sz="1800" dirty="0"/>
              <a:t>Shown on the following page is </a:t>
            </a:r>
            <a:r>
              <a:rPr lang="en-US" sz="1800" dirty="0" smtClean="0"/>
              <a:t>the </a:t>
            </a:r>
            <a:r>
              <a:rPr lang="en-US" sz="1800" dirty="0"/>
              <a:t>simple code example </a:t>
            </a:r>
            <a:r>
              <a:rPr lang="en-US" sz="1800" dirty="0" smtClean="0"/>
              <a:t>with the callback replaced by a promise</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49867" y="5700438"/>
            <a:ext cx="9482668" cy="830997"/>
          </a:xfrm>
          <a:prstGeom prst="rect">
            <a:avLst/>
          </a:prstGeom>
        </p:spPr>
        <p:txBody>
          <a:bodyPr wrap="square">
            <a:spAutoFit/>
          </a:bodyPr>
          <a:lstStyle/>
          <a:p>
            <a:r>
              <a:rPr lang="en-US" sz="1600" b="1" dirty="0" smtClean="0"/>
              <a:t>Source</a:t>
            </a:r>
          </a:p>
          <a:p>
            <a:r>
              <a:rPr lang="en-US" sz="1600" dirty="0">
                <a:hlinkClick r:id="rId2"/>
              </a:rPr>
              <a:t>https://codingthesmartway.com/async-programming-with-javascript-callbacks-promises-and-async-await/</a:t>
            </a:r>
            <a:endParaRPr lang="en-US" sz="1600" dirty="0">
              <a:solidFill>
                <a:srgbClr val="00B0F0"/>
              </a:solidFill>
            </a:endParaRPr>
          </a:p>
        </p:txBody>
      </p:sp>
    </p:spTree>
    <p:extLst>
      <p:ext uri="{BB962C8B-B14F-4D97-AF65-F5344CB8AC3E}">
        <p14:creationId xmlns:p14="http://schemas.microsoft.com/office/powerpoint/2010/main" val="549789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t>
            </a:r>
            <a:r>
              <a:rPr lang="en-US" u="sng" dirty="0" smtClean="0"/>
              <a:t>promises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Autofit/>
          </a:bodyPr>
          <a:lstStyle/>
          <a:p>
            <a:pPr marL="0" indent="0">
              <a:buNone/>
            </a:pPr>
            <a:r>
              <a:rPr lang="en-US" sz="1000" dirty="0">
                <a:latin typeface="Consolas" panose="020B0609020204030204" pitchFamily="49" charset="0"/>
              </a:rPr>
              <a:t>const getTodo = () =&gt; {</a:t>
            </a:r>
          </a:p>
          <a:p>
            <a:pPr marL="0" indent="0">
              <a:buNone/>
            </a:pPr>
            <a:r>
              <a:rPr lang="en-US" sz="1000" dirty="0">
                <a:latin typeface="Consolas" panose="020B0609020204030204" pitchFamily="49" charset="0"/>
              </a:rPr>
              <a:t>    return new Promise((resolve, reject) =&gt; {</a:t>
            </a:r>
          </a:p>
          <a:p>
            <a:pPr marL="0" indent="0">
              <a:buNone/>
            </a:pPr>
            <a:r>
              <a:rPr lang="en-US" sz="1000" dirty="0">
                <a:latin typeface="Consolas" panose="020B0609020204030204" pitchFamily="49" charset="0"/>
              </a:rPr>
              <a:t>        setTimeout(() =&gt; {</a:t>
            </a:r>
          </a:p>
          <a:p>
            <a:pPr marL="0" indent="0">
              <a:buNone/>
            </a:pPr>
            <a:r>
              <a:rPr lang="en-US" sz="1000" dirty="0">
                <a:latin typeface="Consolas" panose="020B0609020204030204" pitchFamily="49" charset="0"/>
              </a:rPr>
              <a:t>            let error = false;</a:t>
            </a:r>
          </a:p>
          <a:p>
            <a:pPr marL="0" indent="0">
              <a:buNone/>
            </a:pPr>
            <a:r>
              <a:rPr lang="en-US" sz="1000" dirty="0">
                <a:latin typeface="Consolas" panose="020B0609020204030204" pitchFamily="49" charset="0"/>
              </a:rPr>
              <a:t>            if(!error)</a:t>
            </a:r>
          </a:p>
          <a:p>
            <a:pPr marL="0" indent="0">
              <a:buNone/>
            </a:pPr>
            <a:r>
              <a:rPr lang="en-US" sz="1000" dirty="0">
                <a:latin typeface="Consolas" panose="020B0609020204030204" pitchFamily="49" charset="0"/>
              </a:rPr>
              <a:t>                resolve({ text: 'Complete Code Example' })</a:t>
            </a:r>
          </a:p>
          <a:p>
            <a:pPr marL="0" indent="0">
              <a:buNone/>
            </a:pPr>
            <a:r>
              <a:rPr lang="en-US" sz="1000" dirty="0">
                <a:latin typeface="Consolas" panose="020B0609020204030204" pitchFamily="49" charset="0"/>
              </a:rPr>
              <a:t>            else</a:t>
            </a:r>
          </a:p>
          <a:p>
            <a:pPr marL="0" indent="0">
              <a:buNone/>
            </a:pPr>
            <a:r>
              <a:rPr lang="en-US" sz="1000" dirty="0">
                <a:latin typeface="Consolas" panose="020B0609020204030204" pitchFamily="49" charset="0"/>
              </a:rPr>
              <a:t>                reject()</a:t>
            </a:r>
          </a:p>
          <a:p>
            <a:pPr marL="0" indent="0">
              <a:buNone/>
            </a:pPr>
            <a:r>
              <a:rPr lang="en-US" sz="1000" dirty="0">
                <a:latin typeface="Consolas" panose="020B0609020204030204" pitchFamily="49" charset="0"/>
              </a:rPr>
              <a:t>        }, 2000)     </a:t>
            </a:r>
          </a:p>
          <a:p>
            <a:pPr marL="0" indent="0">
              <a:buNone/>
            </a:pPr>
            <a:r>
              <a:rPr lang="en-US" sz="1000" dirty="0">
                <a:latin typeface="Consolas" panose="020B0609020204030204" pitchFamily="49" charset="0"/>
              </a:rPr>
              <a:t>    })</a:t>
            </a:r>
          </a:p>
          <a:p>
            <a:pPr marL="0" indent="0">
              <a:buNone/>
            </a:pPr>
            <a:r>
              <a:rPr lang="en-US" sz="1000" dirty="0" smtClean="0">
                <a:latin typeface="Consolas" panose="020B0609020204030204" pitchFamily="49" charset="0"/>
              </a:rPr>
              <a:t>}</a:t>
            </a:r>
            <a:endParaRPr lang="en-US" sz="1000" dirty="0">
              <a:latin typeface="Consolas" panose="020B0609020204030204" pitchFamily="49" charset="0"/>
            </a:endParaRPr>
          </a:p>
          <a:p>
            <a:pPr marL="0" indent="0">
              <a:buNone/>
            </a:pPr>
            <a:r>
              <a:rPr lang="en-US" sz="1000" dirty="0">
                <a:latin typeface="Consolas" panose="020B0609020204030204" pitchFamily="49" charset="0"/>
              </a:rPr>
              <a:t>getTodo().then(todo =&gt; {</a:t>
            </a:r>
          </a:p>
          <a:p>
            <a:pPr marL="0" indent="0">
              <a:buNone/>
            </a:pPr>
            <a:r>
              <a:rPr lang="en-US" sz="1000" dirty="0">
                <a:latin typeface="Consolas" panose="020B0609020204030204" pitchFamily="49" charset="0"/>
              </a:rPr>
              <a:t>    console.log(todo.text)</a:t>
            </a:r>
          </a:p>
          <a:p>
            <a:pPr marL="0" indent="0">
              <a:buNone/>
            </a:pPr>
            <a:r>
              <a:rPr lang="en-US" sz="1000" dirty="0">
                <a:latin typeface="Consolas" panose="020B0609020204030204" pitchFamily="49" charset="0"/>
              </a:rPr>
              <a:t>})</a:t>
            </a:r>
            <a:endParaRPr lang="en-US" sz="10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23042516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t>
            </a:r>
            <a:r>
              <a:rPr lang="en-US" u="sng" dirty="0" smtClean="0"/>
              <a:t>promises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a:t>This code is basically doing the same as seen before in </a:t>
            </a:r>
            <a:r>
              <a:rPr lang="en-US" sz="1800" dirty="0" smtClean="0"/>
              <a:t>the </a:t>
            </a:r>
            <a:r>
              <a:rPr lang="en-US" sz="1800" dirty="0"/>
              <a:t>callback example but with Promises.</a:t>
            </a:r>
          </a:p>
          <a:p>
            <a:r>
              <a:rPr lang="en-US" sz="1800" dirty="0"/>
              <a:t>Inside the getTodo function a new Promise is returned. The constructor of the Promise class is expecting to get a function which contains the asynchronous code as a </a:t>
            </a:r>
            <a:r>
              <a:rPr lang="en-US" sz="1800" dirty="0" smtClean="0"/>
              <a:t>parameter</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616597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t>
            </a:r>
            <a:r>
              <a:rPr lang="en-US" u="sng" dirty="0" smtClean="0"/>
              <a:t>promises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a:t>The function is also expecting to get two parameters, resolve and reject, </a:t>
            </a:r>
            <a:r>
              <a:rPr lang="en-US" sz="1800" dirty="0" smtClean="0"/>
              <a:t>which contain </a:t>
            </a:r>
            <a:r>
              <a:rPr lang="en-US" sz="1800" dirty="0"/>
              <a:t>the asynchronous code which needs to be executed</a:t>
            </a:r>
            <a:r>
              <a:rPr lang="en-US" sz="1800" dirty="0" smtClean="0"/>
              <a:t>.</a:t>
            </a:r>
          </a:p>
          <a:p>
            <a:pPr marL="169863" indent="0">
              <a:buNone/>
            </a:pPr>
            <a:r>
              <a:rPr lang="en-US" sz="1800" dirty="0" smtClean="0"/>
              <a:t>If </a:t>
            </a:r>
            <a:r>
              <a:rPr lang="en-US" sz="1800" dirty="0"/>
              <a:t>the asynchronous code </a:t>
            </a:r>
            <a:r>
              <a:rPr lang="en-US" sz="1800" dirty="0" smtClean="0"/>
              <a:t>executes </a:t>
            </a:r>
            <a:r>
              <a:rPr lang="en-US" sz="1800" dirty="0"/>
              <a:t>successfully </a:t>
            </a:r>
            <a:r>
              <a:rPr lang="en-US" sz="1800" dirty="0" smtClean="0"/>
              <a:t>the resolve function is called</a:t>
            </a:r>
          </a:p>
          <a:p>
            <a:pPr marL="169863" indent="0">
              <a:buNone/>
            </a:pPr>
            <a:r>
              <a:rPr lang="en-US" sz="1800" dirty="0" smtClean="0"/>
              <a:t>If the asynchronous code does not execute successfully the </a:t>
            </a:r>
            <a:r>
              <a:rPr lang="en-US" sz="1800" dirty="0"/>
              <a:t>reject </a:t>
            </a:r>
            <a:r>
              <a:rPr lang="en-US" sz="1800" dirty="0" smtClean="0"/>
              <a:t>function is called</a:t>
            </a:r>
            <a:endParaRPr lang="en-US" sz="1800" dirty="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3592713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async-await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a:t>Async functions </a:t>
            </a:r>
            <a:r>
              <a:rPr lang="en-US" sz="1800" dirty="0" smtClean="0"/>
              <a:t>let the programmer </a:t>
            </a:r>
            <a:r>
              <a:rPr lang="en-US" sz="1800" dirty="0"/>
              <a:t>write promise based code as if it were synchronous, but without blocking the execution thread. It operates asynchronously via the event-loop. Async functions will always return a </a:t>
            </a:r>
            <a:r>
              <a:rPr lang="en-US" sz="1800" dirty="0" smtClean="0"/>
              <a:t>value (promise)</a:t>
            </a:r>
          </a:p>
          <a:p>
            <a:r>
              <a:rPr lang="en-US" sz="1800" dirty="0"/>
              <a:t>The await operator is used to wait for a Promise. It can be used inside an Async block only. The keyword Await makes JavaScript wait until the promise returns a </a:t>
            </a:r>
            <a:r>
              <a:rPr lang="en-US" sz="1800" dirty="0" smtClean="0"/>
              <a:t>result</a:t>
            </a:r>
          </a:p>
          <a:p>
            <a:r>
              <a:rPr lang="en-US" sz="1800" dirty="0"/>
              <a:t>Shown on the following </a:t>
            </a:r>
            <a:r>
              <a:rPr lang="en-US" sz="1800" dirty="0" smtClean="0"/>
              <a:t>2 pages </a:t>
            </a:r>
            <a:r>
              <a:rPr lang="en-US" sz="1800" dirty="0"/>
              <a:t>is the simple code example with the callback replaced by </a:t>
            </a:r>
            <a:r>
              <a:rPr lang="en-US" sz="1800" dirty="0" smtClean="0"/>
              <a:t>async-await</a:t>
            </a: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
        <p:nvSpPr>
          <p:cNvPr id="6" name="Rectangle 5">
            <a:extLst>
              <a:ext uri="{FF2B5EF4-FFF2-40B4-BE49-F238E27FC236}">
                <a16:creationId xmlns:a16="http://schemas.microsoft.com/office/drawing/2014/main" xmlns="" id="{0C71533A-4A29-47E2-A4D4-85E44356516A}"/>
              </a:ext>
            </a:extLst>
          </p:cNvPr>
          <p:cNvSpPr/>
          <p:nvPr/>
        </p:nvSpPr>
        <p:spPr>
          <a:xfrm>
            <a:off x="1049867" y="5700438"/>
            <a:ext cx="9482668" cy="830997"/>
          </a:xfrm>
          <a:prstGeom prst="rect">
            <a:avLst/>
          </a:prstGeom>
        </p:spPr>
        <p:txBody>
          <a:bodyPr wrap="square">
            <a:spAutoFit/>
          </a:bodyPr>
          <a:lstStyle/>
          <a:p>
            <a:r>
              <a:rPr lang="en-US" sz="1600" b="1" dirty="0" smtClean="0"/>
              <a:t>Source</a:t>
            </a:r>
          </a:p>
          <a:p>
            <a:r>
              <a:rPr lang="en-US" sz="1600" dirty="0">
                <a:hlinkClick r:id="rId2"/>
              </a:rPr>
              <a:t>https://codingthesmartway.com/async-programming-with-javascript-callbacks-promises-and-async-await/</a:t>
            </a:r>
            <a:endParaRPr lang="en-US" sz="1600" dirty="0">
              <a:solidFill>
                <a:srgbClr val="00B0F0"/>
              </a:solidFill>
            </a:endParaRPr>
          </a:p>
        </p:txBody>
      </p:sp>
    </p:spTree>
    <p:extLst>
      <p:ext uri="{BB962C8B-B14F-4D97-AF65-F5344CB8AC3E}">
        <p14:creationId xmlns:p14="http://schemas.microsoft.com/office/powerpoint/2010/main" val="2821838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Node.js Installation</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r>
              <a:rPr lang="en-US" sz="1800" dirty="0" smtClean="0"/>
              <a:t>Go out to the official Node.js website and install Node.js LTS (long-term support) version</a:t>
            </a:r>
          </a:p>
          <a:p>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3"/>
              </a:rPr>
              <a:t>https://nodejs.org/en/</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pic>
        <p:nvPicPr>
          <p:cNvPr id="6" name="Picture 5"/>
          <p:cNvPicPr>
            <a:picLocks noChangeAspect="1"/>
          </p:cNvPicPr>
          <p:nvPr/>
        </p:nvPicPr>
        <p:blipFill>
          <a:blip r:embed="rId4"/>
          <a:stretch>
            <a:fillRect/>
          </a:stretch>
        </p:blipFill>
        <p:spPr>
          <a:xfrm>
            <a:off x="4280429" y="3271411"/>
            <a:ext cx="3898371" cy="2767439"/>
          </a:xfrm>
          <a:prstGeom prst="rect">
            <a:avLst/>
          </a:prstGeom>
        </p:spPr>
      </p:pic>
    </p:spTree>
    <p:extLst>
      <p:ext uri="{BB962C8B-B14F-4D97-AF65-F5344CB8AC3E}">
        <p14:creationId xmlns:p14="http://schemas.microsoft.com/office/powerpoint/2010/main" val="25209748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async-await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pPr marL="0" indent="0">
              <a:buNone/>
            </a:pPr>
            <a:r>
              <a:rPr lang="en-US" sz="1000" dirty="0">
                <a:latin typeface="Consolas" panose="020B0609020204030204" pitchFamily="49" charset="0"/>
              </a:rPr>
              <a:t>const getTodo = () =&gt; {</a:t>
            </a:r>
          </a:p>
          <a:p>
            <a:pPr marL="0" indent="0">
              <a:buNone/>
            </a:pPr>
            <a:r>
              <a:rPr lang="en-US" sz="1000" dirty="0">
                <a:latin typeface="Consolas" panose="020B0609020204030204" pitchFamily="49" charset="0"/>
              </a:rPr>
              <a:t>    return new Promise((resolve, reject) =&gt; {</a:t>
            </a:r>
          </a:p>
          <a:p>
            <a:pPr marL="0" indent="0">
              <a:buNone/>
            </a:pPr>
            <a:r>
              <a:rPr lang="en-US" sz="1000" dirty="0">
                <a:latin typeface="Consolas" panose="020B0609020204030204" pitchFamily="49" charset="0"/>
              </a:rPr>
              <a:t>        setTimeout(() =&gt; {</a:t>
            </a:r>
          </a:p>
          <a:p>
            <a:pPr marL="0" indent="0">
              <a:buNone/>
            </a:pPr>
            <a:r>
              <a:rPr lang="en-US" sz="1000" dirty="0">
                <a:latin typeface="Consolas" panose="020B0609020204030204" pitchFamily="49" charset="0"/>
              </a:rPr>
              <a:t>            let error = false;</a:t>
            </a:r>
          </a:p>
          <a:p>
            <a:pPr marL="0" indent="0">
              <a:buNone/>
            </a:pPr>
            <a:r>
              <a:rPr lang="en-US" sz="1000" dirty="0">
                <a:latin typeface="Consolas" panose="020B0609020204030204" pitchFamily="49" charset="0"/>
              </a:rPr>
              <a:t>            if(!error)</a:t>
            </a:r>
          </a:p>
          <a:p>
            <a:pPr marL="0" indent="0">
              <a:buNone/>
            </a:pPr>
            <a:r>
              <a:rPr lang="en-US" sz="1000" dirty="0">
                <a:latin typeface="Consolas" panose="020B0609020204030204" pitchFamily="49" charset="0"/>
              </a:rPr>
              <a:t>                resolve({ text: 'Complete Code Example' })</a:t>
            </a:r>
          </a:p>
          <a:p>
            <a:pPr marL="0" indent="0">
              <a:buNone/>
            </a:pPr>
            <a:r>
              <a:rPr lang="en-US" sz="1000" dirty="0">
                <a:latin typeface="Consolas" panose="020B0609020204030204" pitchFamily="49" charset="0"/>
              </a:rPr>
              <a:t>            else</a:t>
            </a:r>
          </a:p>
          <a:p>
            <a:pPr marL="0" indent="0">
              <a:buNone/>
            </a:pPr>
            <a:r>
              <a:rPr lang="en-US" sz="1000" dirty="0">
                <a:latin typeface="Consolas" panose="020B0609020204030204" pitchFamily="49" charset="0"/>
              </a:rPr>
              <a:t>                reject()</a:t>
            </a:r>
          </a:p>
          <a:p>
            <a:pPr marL="0" indent="0">
              <a:buNone/>
            </a:pPr>
            <a:r>
              <a:rPr lang="en-US" sz="1000" dirty="0">
                <a:latin typeface="Consolas" panose="020B0609020204030204" pitchFamily="49" charset="0"/>
              </a:rPr>
              <a:t>        }, 2000)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endParaRPr lang="en-US" sz="10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3771668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async-await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pPr marL="0" indent="0">
              <a:buNone/>
            </a:pPr>
            <a:r>
              <a:rPr lang="en-US" sz="1000" dirty="0">
                <a:latin typeface="Consolas" panose="020B0609020204030204" pitchFamily="49" charset="0"/>
              </a:rPr>
              <a:t>async function fetchTodo () {</a:t>
            </a:r>
          </a:p>
          <a:p>
            <a:pPr marL="0" indent="0">
              <a:buNone/>
            </a:pPr>
            <a:r>
              <a:rPr lang="en-US" sz="1000" dirty="0">
                <a:latin typeface="Consolas" panose="020B0609020204030204" pitchFamily="49" charset="0"/>
              </a:rPr>
              <a:t>    const todo = await getTodo()</a:t>
            </a:r>
          </a:p>
          <a:p>
            <a:pPr marL="0" indent="0">
              <a:buNone/>
            </a:pPr>
            <a:r>
              <a:rPr lang="en-US" sz="1000" dirty="0">
                <a:latin typeface="Consolas" panose="020B0609020204030204" pitchFamily="49" charset="0"/>
              </a:rPr>
              <a:t>    return todo</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fetchTodo().then(todo =&gt; console.log(todo.text))</a:t>
            </a:r>
            <a:endParaRPr lang="en-US" sz="1000" dirty="0" smtClean="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31</a:t>
            </a:fld>
            <a:endParaRPr lang="en-US" dirty="0"/>
          </a:p>
        </p:txBody>
      </p:sp>
    </p:spTree>
    <p:extLst>
      <p:ext uri="{BB962C8B-B14F-4D97-AF65-F5344CB8AC3E}">
        <p14:creationId xmlns:p14="http://schemas.microsoft.com/office/powerpoint/2010/main" val="2450963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async-await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a:t>The implementation of the getTodo function has not </a:t>
            </a:r>
            <a:r>
              <a:rPr lang="en-US" sz="1800" dirty="0" smtClean="0"/>
              <a:t>changed.  The Promise is still  created </a:t>
            </a:r>
            <a:r>
              <a:rPr lang="en-US" sz="1800" dirty="0"/>
              <a:t>and depending on the value of the error </a:t>
            </a:r>
            <a:r>
              <a:rPr lang="en-US" sz="1800" dirty="0" smtClean="0"/>
              <a:t>variable is </a:t>
            </a:r>
            <a:r>
              <a:rPr lang="en-US" sz="1800" dirty="0"/>
              <a:t>resolved or </a:t>
            </a:r>
            <a:r>
              <a:rPr lang="en-US" sz="1800" dirty="0" smtClean="0"/>
              <a:t>rejected</a:t>
            </a:r>
          </a:p>
          <a:p>
            <a:r>
              <a:rPr lang="en-US" sz="1800" dirty="0"/>
              <a:t>What has changed is the way the getTodo function is called. A new function fetchTodo is being </a:t>
            </a:r>
            <a:r>
              <a:rPr lang="en-US" sz="1800" dirty="0" smtClean="0"/>
              <a:t>implemented.  The async </a:t>
            </a:r>
            <a:r>
              <a:rPr lang="en-US" sz="1800" dirty="0"/>
              <a:t>keyword is used to indicate that this function is executing asynchronous code based on a </a:t>
            </a:r>
            <a:r>
              <a:rPr lang="en-US" sz="1800" dirty="0" smtClean="0"/>
              <a:t>Promise</a:t>
            </a:r>
            <a:endParaRPr lang="en-US" sz="1800" dirty="0"/>
          </a:p>
          <a:p>
            <a:endParaRPr lang="en-US" sz="1800" dirty="0" smtClean="0"/>
          </a:p>
        </p:txBody>
      </p:sp>
      <p:sp>
        <p:nvSpPr>
          <p:cNvPr id="5" name="Slide Number Placeholder 4"/>
          <p:cNvSpPr>
            <a:spLocks noGrp="1"/>
          </p:cNvSpPr>
          <p:nvPr>
            <p:ph type="sldNum" sz="quarter" idx="12"/>
          </p:nvPr>
        </p:nvSpPr>
        <p:spPr/>
        <p:txBody>
          <a:bodyPr/>
          <a:lstStyle/>
          <a:p>
            <a:fld id="{34B7E4EF-A1BD-40F4-AB7B-04F084DD991D}" type="slidenum">
              <a:rPr lang="en-US" smtClean="0"/>
              <a:t>32</a:t>
            </a:fld>
            <a:endParaRPr lang="en-US" dirty="0"/>
          </a:p>
        </p:txBody>
      </p:sp>
    </p:spTree>
    <p:extLst>
      <p:ext uri="{BB962C8B-B14F-4D97-AF65-F5344CB8AC3E}">
        <p14:creationId xmlns:p14="http://schemas.microsoft.com/office/powerpoint/2010/main" val="3848655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Asynchronous JS Via async-await</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59328"/>
          </a:xfrm>
        </p:spPr>
        <p:txBody>
          <a:bodyPr>
            <a:normAutofit/>
          </a:bodyPr>
          <a:lstStyle/>
          <a:p>
            <a:r>
              <a:rPr lang="en-US" sz="1800" dirty="0"/>
              <a:t>Inside of fetchTodo </a:t>
            </a:r>
            <a:r>
              <a:rPr lang="en-US" sz="1800" dirty="0" smtClean="0"/>
              <a:t>getTodo is called </a:t>
            </a:r>
            <a:r>
              <a:rPr lang="en-US" sz="1800" dirty="0"/>
              <a:t>using the keyword await. This indicates that getTodo is returning a Promise and we have to wait for the Promise to be resolved (or rejected). The result of what is being returned from the promise is stored in </a:t>
            </a:r>
            <a:r>
              <a:rPr lang="en-US" sz="1800" dirty="0" smtClean="0"/>
              <a:t>todo</a:t>
            </a:r>
          </a:p>
          <a:p>
            <a:r>
              <a:rPr lang="en-US" sz="1800" dirty="0" smtClean="0"/>
              <a:t>In </a:t>
            </a:r>
            <a:r>
              <a:rPr lang="en-US" sz="1800" dirty="0"/>
              <a:t>the next line of code the todo object is being returned. This is possible because by using the keyword await we’re making sure </a:t>
            </a:r>
            <a:r>
              <a:rPr lang="en-US" sz="1800" dirty="0" smtClean="0"/>
              <a:t>the </a:t>
            </a:r>
            <a:r>
              <a:rPr lang="en-US" sz="1800" dirty="0"/>
              <a:t>next line of code is being executed after the Promise (returned from getTodo) has been </a:t>
            </a:r>
            <a:r>
              <a:rPr lang="en-US" sz="1800" dirty="0" smtClean="0"/>
              <a:t>resolved</a:t>
            </a:r>
          </a:p>
        </p:txBody>
      </p:sp>
      <p:sp>
        <p:nvSpPr>
          <p:cNvPr id="5" name="Slide Number Placeholder 4"/>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2171276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smtClean="0"/>
              <a:t>What </a:t>
            </a:r>
            <a:r>
              <a:rPr lang="en-US" u="sng"/>
              <a:t>We've </a:t>
            </a:r>
            <a:r>
              <a:rPr lang="en-US" u="sng" dirty="0" smtClean="0"/>
              <a:t>Covered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301568"/>
          </a:xfrm>
        </p:spPr>
        <p:txBody>
          <a:bodyPr>
            <a:normAutofit/>
          </a:bodyPr>
          <a:lstStyle/>
          <a:p>
            <a:r>
              <a:rPr lang="en-US" sz="1800" dirty="0"/>
              <a:t>The Node.js installation process</a:t>
            </a:r>
          </a:p>
          <a:p>
            <a:r>
              <a:rPr lang="en-US" sz="1800" dirty="0"/>
              <a:t>How to create and run a simple Node.js </a:t>
            </a:r>
            <a:r>
              <a:rPr lang="en-US" sz="1800" dirty="0" smtClean="0"/>
              <a:t>application</a:t>
            </a:r>
            <a:endParaRPr lang="en-US" sz="1800" dirty="0"/>
          </a:p>
          <a:p>
            <a:r>
              <a:rPr lang="en-US" sz="1800" dirty="0"/>
              <a:t>How to create and run a simple Node.js web server</a:t>
            </a:r>
          </a:p>
          <a:p>
            <a:r>
              <a:rPr lang="en-US" sz="1800" dirty="0"/>
              <a:t>Asynchronous JavaScript </a:t>
            </a:r>
            <a:r>
              <a:rPr lang="en-US" sz="1800" dirty="0" smtClean="0"/>
              <a:t>using callbacks</a:t>
            </a:r>
            <a:endParaRPr lang="en-US" sz="1800" dirty="0"/>
          </a:p>
          <a:p>
            <a:r>
              <a:rPr lang="en-US" sz="1800" dirty="0"/>
              <a:t>Asynchronous JavaScript </a:t>
            </a:r>
            <a:r>
              <a:rPr lang="en-US" sz="1800" dirty="0" smtClean="0"/>
              <a:t>using promises</a:t>
            </a:r>
            <a:endParaRPr lang="en-US" sz="1800" dirty="0"/>
          </a:p>
          <a:p>
            <a:r>
              <a:rPr lang="en-US" sz="1800" dirty="0"/>
              <a:t>Asynchronous JavaScript </a:t>
            </a:r>
            <a:r>
              <a:rPr lang="en-US" sz="1800" dirty="0" smtClean="0"/>
              <a:t>using async-await</a:t>
            </a:r>
            <a:endParaRPr lang="en-US" sz="1800" dirty="0"/>
          </a:p>
          <a:p>
            <a:pPr marL="169863" indent="0">
              <a:buNone/>
            </a:pPr>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34</a:t>
            </a:fld>
            <a:endParaRPr lang="en-US" dirty="0"/>
          </a:p>
        </p:txBody>
      </p:sp>
    </p:spTree>
    <p:extLst>
      <p:ext uri="{BB962C8B-B14F-4D97-AF65-F5344CB8AC3E}">
        <p14:creationId xmlns:p14="http://schemas.microsoft.com/office/powerpoint/2010/main" val="452527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8505166" cy="1371600"/>
          </a:xfrm>
        </p:spPr>
        <p:txBody>
          <a:bodyPr>
            <a:normAutofit/>
          </a:bodyPr>
          <a:lstStyle/>
          <a:p>
            <a:r>
              <a:rPr lang="en-US" u="sng" dirty="0" smtClean="0"/>
              <a:t>Verifying Node.js/NPM Install</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r>
              <a:rPr lang="en-US" sz="1800" dirty="0" smtClean="0"/>
              <a:t>From command line, key in the following command to check Node.js install</a:t>
            </a:r>
          </a:p>
          <a:p>
            <a:pPr marL="169863" indent="0">
              <a:buNone/>
            </a:pPr>
            <a:r>
              <a:rPr lang="en-US" sz="1800" dirty="0">
                <a:latin typeface="Consolas" panose="020B0609020204030204" pitchFamily="49" charset="0"/>
              </a:rPr>
              <a:t>n</a:t>
            </a:r>
            <a:r>
              <a:rPr lang="en-US" sz="1800" dirty="0" smtClean="0">
                <a:latin typeface="Consolas" panose="020B0609020204030204" pitchFamily="49" charset="0"/>
              </a:rPr>
              <a:t>ode -v</a:t>
            </a:r>
          </a:p>
          <a:p>
            <a:r>
              <a:rPr lang="en-US" sz="1800" dirty="0"/>
              <a:t>From command line, key in the following command to check </a:t>
            </a:r>
            <a:r>
              <a:rPr lang="en-US" sz="1800" dirty="0" smtClean="0"/>
              <a:t>NPM install</a:t>
            </a:r>
          </a:p>
          <a:p>
            <a:pPr marL="169863" indent="0">
              <a:buNone/>
            </a:pPr>
            <a:r>
              <a:rPr lang="en-US" sz="1800" dirty="0">
                <a:latin typeface="Consolas" panose="020B0609020204030204" pitchFamily="49" charset="0"/>
              </a:rPr>
              <a:t>n</a:t>
            </a:r>
            <a:r>
              <a:rPr lang="en-US" sz="1800" dirty="0" smtClean="0">
                <a:latin typeface="Consolas" panose="020B0609020204030204" pitchFamily="49" charset="0"/>
              </a:rPr>
              <a:t>pm -v</a:t>
            </a:r>
            <a:endParaRPr lang="en-US" sz="1800" dirty="0">
              <a:latin typeface="Consolas" panose="020B0609020204030204" pitchFamily="49" charset="0"/>
            </a:endParaRPr>
          </a:p>
          <a:p>
            <a:endParaRPr lang="en-US" sz="1800" dirty="0"/>
          </a:p>
          <a:p>
            <a:endParaRPr lang="en-US" sz="1800" dirty="0" smtClean="0"/>
          </a:p>
          <a:p>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https://www.npmjs.com/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2279178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Command-Line App</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r>
              <a:rPr lang="en-US" sz="1800" dirty="0" smtClean="0"/>
              <a:t>From your desktop, create a new nodeone directory</a:t>
            </a:r>
          </a:p>
          <a:p>
            <a:r>
              <a:rPr lang="en-US" sz="1800" dirty="0" smtClean="0"/>
              <a:t>Do a </a:t>
            </a:r>
            <a:r>
              <a:rPr lang="en-US" sz="1800" dirty="0" smtClean="0">
                <a:latin typeface="Consolas" panose="020B0609020204030204" pitchFamily="49" charset="0"/>
              </a:rPr>
              <a:t>cd nodeone</a:t>
            </a:r>
            <a:r>
              <a:rPr lang="en-US" sz="1800" dirty="0" smtClean="0"/>
              <a:t> (change directory)</a:t>
            </a:r>
          </a:p>
          <a:p>
            <a:r>
              <a:rPr lang="en-US" sz="1800" dirty="0" smtClean="0"/>
              <a:t>Right mouse-click on the folder and choose Git Bash Here</a:t>
            </a:r>
          </a:p>
          <a:p>
            <a:r>
              <a:rPr lang="en-US" sz="1800" dirty="0" smtClean="0"/>
              <a:t>In Git, key in </a:t>
            </a:r>
            <a:r>
              <a:rPr lang="en-US" sz="1800" dirty="0" smtClean="0">
                <a:latin typeface="Consolas" panose="020B0609020204030204" pitchFamily="49" charset="0"/>
              </a:rPr>
              <a:t>touch simple.js</a:t>
            </a:r>
            <a:r>
              <a:rPr lang="en-US" sz="1800" dirty="0" smtClean="0"/>
              <a:t> to create the simple.js file</a:t>
            </a:r>
            <a:endParaRPr lang="en-US" sz="1800" dirty="0"/>
          </a:p>
          <a:p>
            <a:endParaRPr lang="en-US" sz="1800" dirty="0" smtClean="0"/>
          </a:p>
          <a:p>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https://www.npmjs.com/</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175786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Command-Line App</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smtClean="0"/>
              <a:t>Open this file with Visual Studio Code (VS Code)</a:t>
            </a:r>
          </a:p>
          <a:p>
            <a:r>
              <a:rPr lang="en-US" sz="1800" dirty="0" smtClean="0"/>
              <a:t>Enter the following line of code into the simple.js file:</a:t>
            </a:r>
          </a:p>
          <a:p>
            <a:pPr marL="169863" indent="0">
              <a:buNone/>
            </a:pPr>
            <a:r>
              <a:rPr lang="en-US" sz="1800" dirty="0" smtClean="0">
                <a:latin typeface="Consolas" panose="020B0609020204030204" pitchFamily="49" charset="0"/>
              </a:rPr>
              <a:t>console.log(</a:t>
            </a:r>
            <a:r>
              <a:rPr lang="en-US" sz="1800" dirty="0">
                <a:latin typeface="Consolas" panose="020B0609020204030204" pitchFamily="49" charset="0"/>
              </a:rPr>
              <a:t>"</a:t>
            </a:r>
            <a:r>
              <a:rPr lang="en-US" sz="1800" dirty="0" smtClean="0">
                <a:latin typeface="Consolas" panose="020B0609020204030204" pitchFamily="49" charset="0"/>
              </a:rPr>
              <a:t>My first Node.js Program!");</a:t>
            </a:r>
          </a:p>
          <a:p>
            <a:r>
              <a:rPr lang="en-US" sz="1800" dirty="0" smtClean="0"/>
              <a:t>Save the file.  From the Git Bash terminal, key in </a:t>
            </a:r>
            <a:r>
              <a:rPr lang="en-US" sz="1800" dirty="0" smtClean="0">
                <a:latin typeface="Consolas" panose="020B0609020204030204" pitchFamily="49" charset="0"/>
              </a:rPr>
              <a:t>node simple.js</a:t>
            </a:r>
            <a:r>
              <a:rPr lang="en-US" sz="1800" dirty="0" smtClean="0"/>
              <a:t> and hit &lt;enter&gt;  Your expected results are shown on the next page</a:t>
            </a:r>
            <a:endParaRPr lang="en-US" sz="1800" dirty="0"/>
          </a:p>
          <a:p>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3288527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Command-Line App</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pic>
        <p:nvPicPr>
          <p:cNvPr id="6" name="Picture 5"/>
          <p:cNvPicPr>
            <a:picLocks noChangeAspect="1"/>
          </p:cNvPicPr>
          <p:nvPr/>
        </p:nvPicPr>
        <p:blipFill>
          <a:blip r:embed="rId2"/>
          <a:stretch>
            <a:fillRect/>
          </a:stretch>
        </p:blipFill>
        <p:spPr>
          <a:xfrm>
            <a:off x="2801407" y="2825221"/>
            <a:ext cx="5962650" cy="2714625"/>
          </a:xfrm>
          <a:prstGeom prst="rect">
            <a:avLst/>
          </a:prstGeom>
        </p:spPr>
      </p:pic>
    </p:spTree>
    <p:extLst>
      <p:ext uri="{BB962C8B-B14F-4D97-AF65-F5344CB8AC3E}">
        <p14:creationId xmlns:p14="http://schemas.microsoft.com/office/powerpoint/2010/main" val="1266859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Web Server</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1919267"/>
          </a:xfrm>
        </p:spPr>
        <p:txBody>
          <a:bodyPr>
            <a:normAutofit/>
          </a:bodyPr>
          <a:lstStyle/>
          <a:p>
            <a:r>
              <a:rPr lang="en-US" sz="1800" dirty="0" smtClean="0"/>
              <a:t>Close the simple.js file</a:t>
            </a:r>
          </a:p>
          <a:p>
            <a:r>
              <a:rPr lang="en-US" sz="1800" dirty="0" smtClean="0"/>
              <a:t>Create a new JavaScript file via the command: </a:t>
            </a:r>
            <a:r>
              <a:rPr lang="en-US" sz="1800" dirty="0" smtClean="0">
                <a:latin typeface="Consolas" panose="020B0609020204030204" pitchFamily="49" charset="0"/>
              </a:rPr>
              <a:t>touch main.js</a:t>
            </a:r>
          </a:p>
          <a:p>
            <a:r>
              <a:rPr lang="en-US" sz="1800" dirty="0" smtClean="0"/>
              <a:t>Open this file up in VS code and add the code shown on the next page</a:t>
            </a:r>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3972152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Node.js Simple Web Server</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167795"/>
          </a:xfrm>
        </p:spPr>
        <p:txBody>
          <a:bodyPr>
            <a:normAutofit lnSpcReduction="10000"/>
          </a:bodyPr>
          <a:lstStyle/>
          <a:p>
            <a:pPr marL="0" indent="0">
              <a:buNone/>
            </a:pPr>
            <a:r>
              <a:rPr lang="en-US" sz="1800" dirty="0">
                <a:latin typeface="Consolas" panose="020B0609020204030204" pitchFamily="49" charset="0"/>
              </a:rPr>
              <a:t>const http = require("http</a:t>
            </a:r>
            <a:r>
              <a:rPr lang="en-US" sz="1800" dirty="0" smtClean="0">
                <a:latin typeface="Consolas" panose="020B0609020204030204" pitchFamily="49" charset="0"/>
              </a:rPr>
              <a:t>");</a:t>
            </a:r>
          </a:p>
          <a:p>
            <a:pPr marL="0" indent="0">
              <a:buNone/>
            </a:pPr>
            <a:r>
              <a:rPr lang="en-US" sz="1800" dirty="0" smtClean="0">
                <a:latin typeface="Consolas" panose="020B0609020204030204" pitchFamily="49" charset="0"/>
              </a:rPr>
              <a:t>const</a:t>
            </a:r>
            <a:r>
              <a:rPr lang="en-US" sz="1800" dirty="0">
                <a:latin typeface="Consolas" panose="020B0609020204030204" pitchFamily="49" charset="0"/>
              </a:rPr>
              <a:t> PORT = process.env.PORT || 3000;</a:t>
            </a:r>
          </a:p>
          <a:p>
            <a:pPr marL="0" indent="0">
              <a:buNone/>
            </a:pPr>
            <a:r>
              <a:rPr lang="en-US" sz="1800" dirty="0">
                <a:latin typeface="Consolas" panose="020B0609020204030204" pitchFamily="49" charset="0"/>
              </a:rPr>
              <a:t>const server = </a:t>
            </a:r>
            <a:r>
              <a:rPr lang="en-US" sz="1800" dirty="0" smtClean="0">
                <a:latin typeface="Consolas" panose="020B0609020204030204" pitchFamily="49" charset="0"/>
              </a:rPr>
              <a:t>http.createServer(function</a:t>
            </a:r>
            <a:r>
              <a:rPr lang="en-US" sz="1800" dirty="0">
                <a:latin typeface="Consolas" panose="020B0609020204030204" pitchFamily="49" charset="0"/>
              </a:rPr>
              <a:t> (req, res) </a:t>
            </a:r>
            <a:r>
              <a:rPr lang="en-US" sz="1800" dirty="0" smtClean="0">
                <a:latin typeface="Consolas" panose="020B0609020204030204" pitchFamily="49" charset="0"/>
              </a:rPr>
              <a:t>{</a:t>
            </a:r>
          </a:p>
          <a:p>
            <a:pPr marL="0" indent="0">
              <a:buNone/>
            </a:pPr>
            <a:r>
              <a:rPr lang="en-US" sz="1800" dirty="0" smtClean="0">
                <a:latin typeface="Consolas" panose="020B0609020204030204" pitchFamily="49" charset="0"/>
              </a:rPr>
              <a:t>  res.writeHead(200</a:t>
            </a:r>
            <a:r>
              <a:rPr lang="en-US" sz="1800" dirty="0">
                <a:latin typeface="Consolas" panose="020B0609020204030204" pitchFamily="49" charset="0"/>
              </a:rPr>
              <a:t>, {"Content-Type": "text/plain"});</a:t>
            </a:r>
          </a:p>
          <a:p>
            <a:pPr marL="0" indent="0">
              <a:buNone/>
            </a:pPr>
            <a:r>
              <a:rPr lang="en-US" sz="1800" dirty="0" smtClean="0">
                <a:latin typeface="Consolas" panose="020B0609020204030204" pitchFamily="49" charset="0"/>
              </a:rPr>
              <a:t>  res.end</a:t>
            </a:r>
            <a:r>
              <a:rPr lang="en-US" sz="1800" dirty="0">
                <a:latin typeface="Consolas" panose="020B0609020204030204" pitchFamily="49" charset="0"/>
              </a:rPr>
              <a:t>("Hello World!");</a:t>
            </a:r>
          </a:p>
          <a:p>
            <a:pPr marL="0" indent="0">
              <a:buNone/>
            </a:pPr>
            <a:r>
              <a:rPr lang="en-US" sz="1800" dirty="0" smtClean="0">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server.listen(PORT);</a:t>
            </a:r>
          </a:p>
          <a:p>
            <a:pPr marL="0" indent="0">
              <a:buNone/>
            </a:pPr>
            <a:r>
              <a:rPr lang="en-US" sz="1800" dirty="0">
                <a:latin typeface="Consolas" panose="020B0609020204030204" pitchFamily="49" charset="0"/>
              </a:rPr>
              <a:t>console.log(`App is up and running on Port ${PORT}`);</a:t>
            </a: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12629107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1464</Words>
  <Application>Microsoft Office PowerPoint</Application>
  <PresentationFormat>Widescreen</PresentationFormat>
  <Paragraphs>217</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Century Gothic</vt:lpstr>
      <vt:lpstr>Consolas</vt:lpstr>
      <vt:lpstr>Garamond</vt:lpstr>
      <vt:lpstr>SavonVTI</vt:lpstr>
      <vt:lpstr>Unit01 Intro to node.js Part I</vt:lpstr>
      <vt:lpstr>Objectives</vt:lpstr>
      <vt:lpstr>Node.js Installation</vt:lpstr>
      <vt:lpstr>Verifying Node.js/NPM Install</vt:lpstr>
      <vt:lpstr>Node.js Simple Command-Line App</vt:lpstr>
      <vt:lpstr>Node.js Simple Command-Line App</vt:lpstr>
      <vt:lpstr>Node.js Simple Command-Line App</vt:lpstr>
      <vt:lpstr>Node.js Simple Web Server</vt:lpstr>
      <vt:lpstr>Node.js Simple Web Server</vt:lpstr>
      <vt:lpstr>Node.js Simple Web Server</vt:lpstr>
      <vt:lpstr>Node.js Simple Web Server</vt:lpstr>
      <vt:lpstr>Node.js Simple Web Server</vt:lpstr>
      <vt:lpstr>Node.js Simple Web Server (each statement explained)</vt:lpstr>
      <vt:lpstr>Node.js Simple Web Server (each statement explained)</vt:lpstr>
      <vt:lpstr>Node.js Simple Web Server (each statement explained)</vt:lpstr>
      <vt:lpstr>Node.js Simple Web Server (each statement explained)</vt:lpstr>
      <vt:lpstr>Asynchronous JavaScript </vt:lpstr>
      <vt:lpstr>Asynchronous JavaScript </vt:lpstr>
      <vt:lpstr>Asynchronous JavaScript </vt:lpstr>
      <vt:lpstr>Asynchronous JS Via callbacks</vt:lpstr>
      <vt:lpstr>Asynchronous JS Via callbacks</vt:lpstr>
      <vt:lpstr>Asynchronous JS Via callbacks</vt:lpstr>
      <vt:lpstr>Asynchronous JS Via callbacks</vt:lpstr>
      <vt:lpstr>Asynchronous JS Via promises</vt:lpstr>
      <vt:lpstr>Asynchronous JS Via promises</vt:lpstr>
      <vt:lpstr>Asynchronous JS Via promises</vt:lpstr>
      <vt:lpstr>Asynchronous JS Via promises</vt:lpstr>
      <vt:lpstr>Asynchronous JS Via promises</vt:lpstr>
      <vt:lpstr>Asynchronous JS Via async-await</vt:lpstr>
      <vt:lpstr>Asynchronous JS Via async-await</vt:lpstr>
      <vt:lpstr>Asynchronous JS Via async-await</vt:lpstr>
      <vt:lpstr>Asynchronous JS Via async-await</vt:lpstr>
      <vt:lpstr>Asynchronous JS Via async-await</vt:lpstr>
      <vt:lpstr>What We've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2020-07-07T17:46:34Z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