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4"/>
  </p:notesMasterIdLst>
  <p:sldIdLst>
    <p:sldId id="257" r:id="rId5"/>
    <p:sldId id="263" r:id="rId6"/>
    <p:sldId id="300" r:id="rId7"/>
    <p:sldId id="266" r:id="rId8"/>
    <p:sldId id="302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22" r:id="rId22"/>
    <p:sldId id="323" r:id="rId23"/>
    <p:sldId id="324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9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dev/learn/the-package-json-gui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dev/learn/the-package-json-gui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dev/learn/the-package-json-gui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dev/learn/the-package-json-gui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8909986/when-should-i-use-npm-with-g-flag-and-wh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dev/learn/the-package-json-gui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dev/learn/the-package-json-gui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cli/run-scri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better-programming/npm-ci-vs-npm-install-which-should-you-use-in-your-node-js-projects-51e07cb71e2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better-programming/npm-ci-vs-npm-install-which-should-you-use-in-your-node-js-projects-51e07cb71e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better-programming/npm-ci-vs-npm-install-which-should-you-use-in-your-node-js-projects-51e07cb71e2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odem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otenv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serve-favic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helme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helme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a-beginners-guide-to-npm-the-node-package-manag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cli/in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cli/in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Unit01 Intro to node.js Part II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p</a:t>
            </a:r>
            <a:r>
              <a:rPr lang="en-US" u="sng" dirty="0" smtClean="0"/>
              <a:t>ackage.json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The package.json </a:t>
            </a:r>
            <a:r>
              <a:rPr lang="en-US" sz="1800" dirty="0" smtClean="0"/>
              <a:t>components (not all shown in previous slide):</a:t>
            </a:r>
          </a:p>
          <a:p>
            <a:pPr marL="169863" indent="0">
              <a:buNone/>
            </a:pPr>
            <a:r>
              <a:rPr lang="en-US" sz="1800" dirty="0"/>
              <a:t>name sets the application/package name</a:t>
            </a:r>
          </a:p>
          <a:p>
            <a:pPr marL="169863" indent="0">
              <a:buNone/>
            </a:pPr>
            <a:r>
              <a:rPr lang="en-US" sz="1800" dirty="0"/>
              <a:t>version indicates the current version</a:t>
            </a:r>
          </a:p>
          <a:p>
            <a:pPr marL="169863" indent="0">
              <a:buNone/>
            </a:pPr>
            <a:r>
              <a:rPr lang="en-US" sz="1800" dirty="0"/>
              <a:t>description is a brief description of the app/package</a:t>
            </a:r>
          </a:p>
          <a:p>
            <a:pPr marL="169863" indent="0">
              <a:buNone/>
            </a:pPr>
            <a:r>
              <a:rPr lang="en-US" sz="1800" dirty="0"/>
              <a:t>main set the entry point for the application</a:t>
            </a:r>
          </a:p>
          <a:p>
            <a:pPr marL="169863" indent="0">
              <a:buNone/>
            </a:pPr>
            <a:r>
              <a:rPr lang="en-US" sz="1800" dirty="0"/>
              <a:t>private if set to true prevents the app/package to be accidentally published on npm</a:t>
            </a:r>
          </a:p>
          <a:p>
            <a:pPr marL="169863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https://nodejs.dev/learn/the-package-json-guide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p</a:t>
            </a:r>
            <a:r>
              <a:rPr lang="en-US" u="sng" dirty="0" smtClean="0"/>
              <a:t>ackage.json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The package.json </a:t>
            </a:r>
            <a:r>
              <a:rPr lang="en-US" sz="1800" dirty="0" smtClean="0"/>
              <a:t>components (not all shown in previous slide):</a:t>
            </a:r>
          </a:p>
          <a:p>
            <a:pPr marL="169863" indent="0">
              <a:buNone/>
            </a:pPr>
            <a:r>
              <a:rPr lang="en-US" sz="1800" dirty="0"/>
              <a:t>scripts defines a set of node scripts you can run</a:t>
            </a:r>
          </a:p>
          <a:p>
            <a:pPr marL="169863" indent="0">
              <a:buNone/>
            </a:pPr>
            <a:r>
              <a:rPr lang="en-US" sz="1800" dirty="0"/>
              <a:t>dependencies sets a list of npm packages installed as dependencies</a:t>
            </a:r>
          </a:p>
          <a:p>
            <a:pPr marL="169863" indent="0">
              <a:buNone/>
            </a:pPr>
            <a:r>
              <a:rPr lang="en-US" sz="1800" dirty="0"/>
              <a:t>devDependencies sets a list of npm packages installed as development dependencies</a:t>
            </a:r>
          </a:p>
          <a:p>
            <a:pPr marL="169863" indent="0">
              <a:buNone/>
            </a:pPr>
            <a:r>
              <a:rPr lang="en-US" sz="1800" dirty="0"/>
              <a:t>engines sets which versions of Node.js this package/app works on</a:t>
            </a:r>
          </a:p>
          <a:p>
            <a:pPr marL="169863" indent="0">
              <a:buNone/>
            </a:pPr>
            <a:r>
              <a:rPr lang="en-US" sz="1800" dirty="0"/>
              <a:t>browserslist is used to tell which browsers (and their versions) you want to support</a:t>
            </a: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https://nodejs.dev/learn/the-package-json-guide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install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 the </a:t>
            </a:r>
            <a:r>
              <a:rPr lang="en-US" sz="1800" dirty="0" smtClean="0">
                <a:latin typeface="Consolas" panose="020B0609020204030204" pitchFamily="49" charset="0"/>
              </a:rPr>
              <a:t>npm install &lt;package-name&gt;</a:t>
            </a:r>
            <a:r>
              <a:rPr lang="en-US" sz="1800" dirty="0" smtClean="0"/>
              <a:t> (or “i” instead of install) to install &lt;package-name&gt; an npm package and declare it as a dependency in the package.json file</a:t>
            </a:r>
          </a:p>
          <a:p>
            <a:pPr marL="169863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https://nodejs.dev/learn/the-package-json-guide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96" y="3476873"/>
            <a:ext cx="9837208" cy="19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install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Use the </a:t>
            </a:r>
            <a:r>
              <a:rPr lang="en-US" sz="1800" dirty="0">
                <a:latin typeface="Consolas" panose="020B0609020204030204" pitchFamily="49" charset="0"/>
              </a:rPr>
              <a:t>npm install &lt;package-name&gt;</a:t>
            </a:r>
            <a:r>
              <a:rPr lang="en-US" sz="1800" dirty="0"/>
              <a:t> (or “i” instead of install) to install &lt;package-name&gt; an npm package and declare it as a dependency in the package.json file</a:t>
            </a:r>
            <a:r>
              <a:rPr lang="en-US" sz="1800" dirty="0" smtClean="0"/>
              <a:t>  After running the command on the previous page, the following dependency was added to the package.json file:.</a:t>
            </a:r>
          </a:p>
          <a:p>
            <a:pPr marL="169863" indent="0">
              <a:buNone/>
            </a:pPr>
            <a:endParaRPr lang="en-US" sz="1800" dirty="0" smtClean="0"/>
          </a:p>
          <a:p>
            <a:pPr marL="169863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https://nodejs.dev/learn/the-package-json-guide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83" y="4207934"/>
            <a:ext cx="3619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install with -g flag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-g is the global install </a:t>
            </a:r>
            <a:r>
              <a:rPr lang="en-US" sz="1800" dirty="0" smtClean="0"/>
              <a:t>flag, which makes the package available to all projects without having to do individual installs.  </a:t>
            </a:r>
            <a:r>
              <a:rPr lang="en-US" sz="1800" dirty="0"/>
              <a:t>Some </a:t>
            </a:r>
            <a:r>
              <a:rPr lang="en-US" sz="1800" dirty="0" smtClean="0"/>
              <a:t>"rules </a:t>
            </a:r>
            <a:r>
              <a:rPr lang="en-US" sz="1800" dirty="0"/>
              <a:t>of </a:t>
            </a:r>
            <a:r>
              <a:rPr lang="en-US" sz="1800" dirty="0" smtClean="0"/>
              <a:t>thumb":</a:t>
            </a:r>
          </a:p>
          <a:p>
            <a:pPr marL="228600" indent="0">
              <a:buNone/>
            </a:pPr>
            <a:r>
              <a:rPr lang="en-US" sz="1800" dirty="0" smtClean="0"/>
              <a:t>Install </a:t>
            </a:r>
            <a:r>
              <a:rPr lang="en-US" sz="1800" dirty="0"/>
              <a:t>globally if the package provides command-line tools</a:t>
            </a:r>
          </a:p>
          <a:p>
            <a:pPr marL="228600" indent="0">
              <a:buNone/>
            </a:pPr>
            <a:r>
              <a:rPr lang="en-US" sz="1800" dirty="0"/>
              <a:t>Install locally if you're using the package as part of your application</a:t>
            </a:r>
          </a:p>
          <a:p>
            <a:pPr marL="228600" indent="0">
              <a:buNone/>
            </a:pPr>
            <a:r>
              <a:rPr lang="en-US" sz="1800" dirty="0"/>
              <a:t>Install globally and locally if both use-cases </a:t>
            </a:r>
            <a:r>
              <a:rPr lang="en-US" sz="1800" dirty="0" smtClean="0"/>
              <a:t>apply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https://stackoverflow.com/questions/8909986/when-should-i-use-npm-with-g-flag-and-why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install with -D flag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-D </a:t>
            </a:r>
            <a:r>
              <a:rPr lang="en-US" sz="1800" dirty="0"/>
              <a:t>is the </a:t>
            </a:r>
            <a:r>
              <a:rPr lang="en-US" sz="1800" dirty="0" smtClean="0"/>
              <a:t>development install </a:t>
            </a:r>
            <a:r>
              <a:rPr lang="en-US" sz="1800" dirty="0"/>
              <a:t>flag, which </a:t>
            </a:r>
            <a:r>
              <a:rPr lang="en-US" sz="1800" dirty="0" smtClean="0"/>
              <a:t>means the </a:t>
            </a:r>
            <a:r>
              <a:rPr lang="en-US" sz="1800" dirty="0"/>
              <a:t>package </a:t>
            </a:r>
            <a:r>
              <a:rPr lang="en-US" sz="1800" dirty="0" smtClean="0"/>
              <a:t>will be loaded as a development dependency and will not be included when the project goes </a:t>
            </a:r>
            <a:r>
              <a:rPr lang="en-US" sz="1800" i="1" dirty="0" smtClean="0"/>
              <a:t>live</a:t>
            </a:r>
            <a:r>
              <a:rPr lang="en-US" sz="1800" dirty="0" smtClean="0"/>
              <a:t> on a real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https://nodejs.dev/learn/the-package-json-guide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uninstall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command </a:t>
            </a:r>
            <a:r>
              <a:rPr lang="en-US" sz="1800" dirty="0" smtClean="0">
                <a:latin typeface="Consolas" panose="020B0609020204030204" pitchFamily="49" charset="0"/>
              </a:rPr>
              <a:t>npm uninstall &lt;package-name&gt;</a:t>
            </a:r>
            <a:r>
              <a:rPr lang="en-US" sz="1800" dirty="0" smtClean="0"/>
              <a:t> removes the package from the package.json file and makes it unavailable to the current project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https://nodejs.dev/learn/the-package-json-guide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241" y="3454400"/>
            <a:ext cx="6038850" cy="24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run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command </a:t>
            </a:r>
            <a:r>
              <a:rPr lang="en-US" sz="1800" dirty="0" smtClean="0">
                <a:latin typeface="Consolas" panose="020B0609020204030204" pitchFamily="49" charset="0"/>
              </a:rPr>
              <a:t>npm run </a:t>
            </a:r>
            <a:r>
              <a:rPr lang="en-US" sz="1800" dirty="0" smtClean="0"/>
              <a:t>sets </a:t>
            </a:r>
            <a:r>
              <a:rPr lang="en-US" sz="1800" dirty="0"/>
              <a:t>the NODE environment variable to the node executable with which npm is </a:t>
            </a:r>
            <a:r>
              <a:rPr lang="en-US" sz="1800" dirty="0" smtClean="0"/>
              <a:t>executed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https://docs.npmjs.com/cli/run-script#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install vs. npm ci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npm install, or npm i, is used to install dependencies:</a:t>
            </a:r>
          </a:p>
          <a:p>
            <a:pPr marL="169863" indent="0">
              <a:buNone/>
            </a:pPr>
            <a:r>
              <a:rPr lang="en-US" sz="1800" dirty="0"/>
              <a:t>It will install all the dependencies</a:t>
            </a:r>
          </a:p>
          <a:p>
            <a:pPr marL="169863" indent="0">
              <a:buNone/>
            </a:pPr>
            <a:r>
              <a:rPr lang="en-US" sz="1800" dirty="0"/>
              <a:t>If you use ^ or ~ when you specify the version of your dependency, npm may not install the exact version you specified</a:t>
            </a:r>
          </a:p>
          <a:p>
            <a:pPr marL="169863" indent="0">
              <a:buNone/>
            </a:pPr>
            <a:r>
              <a:rPr lang="en-US" sz="1800" dirty="0"/>
              <a:t>npm install can update your package-lock.json when there are changes such as when you install a new dependency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16000" y="5665327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https://medium.com/better-programming/npm-ci-vs-npm-install-which-should-you-use-in-your-node-js-projects-51e07cb71e26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install vs. npm ci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npm ci will do the following:</a:t>
            </a:r>
          </a:p>
          <a:p>
            <a:pPr marL="169863" indent="0">
              <a:buNone/>
            </a:pPr>
            <a:r>
              <a:rPr lang="en-US" sz="1800" dirty="0"/>
              <a:t>Delete your node_modules folder to ensure a clean state</a:t>
            </a:r>
          </a:p>
          <a:p>
            <a:pPr marL="169863" indent="0">
              <a:buNone/>
            </a:pPr>
            <a:r>
              <a:rPr lang="en-US" sz="1800" dirty="0"/>
              <a:t>Look in your package-lock.json to install all the dependencies with the exact version</a:t>
            </a:r>
          </a:p>
          <a:p>
            <a:pPr marL="169863" indent="0">
              <a:buNone/>
            </a:pPr>
            <a:r>
              <a:rPr lang="en-US" sz="1800" dirty="0"/>
              <a:t>Unlike npm install, npm ci will never modify your package-lock.json. It does however expect a package-lock.json file in your project — if you do not have this file, npm ci will not work and you have to use npm install instead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16000" y="5665327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https://medium.com/better-programming/npm-ci-vs-npm-install-which-should-you-use-in-your-node-js-projects-51e07cb71e26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is NPM</a:t>
            </a:r>
          </a:p>
          <a:p>
            <a:r>
              <a:rPr lang="en-US" sz="1800" dirty="0" smtClean="0"/>
              <a:t>How to run NPM</a:t>
            </a:r>
          </a:p>
          <a:p>
            <a:r>
              <a:rPr lang="en-US" sz="1800" dirty="0" smtClean="0"/>
              <a:t>How to use major NPM commands</a:t>
            </a:r>
          </a:p>
          <a:p>
            <a:r>
              <a:rPr lang="en-US" sz="1800" dirty="0" smtClean="0"/>
              <a:t>How to use major NPM packages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install vs. npm ci – which to use?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b="1" dirty="0"/>
              <a:t>If you are on npm v6 or higher</a:t>
            </a:r>
            <a:r>
              <a:rPr lang="en-US" sz="1800" dirty="0"/>
              <a:t>:</a:t>
            </a:r>
          </a:p>
          <a:p>
            <a:pPr marL="169863" indent="0">
              <a:buNone/>
              <a:tabLst>
                <a:tab pos="169863" algn="l"/>
              </a:tabLst>
            </a:pPr>
            <a:r>
              <a:rPr lang="en-US" sz="1800" dirty="0"/>
              <a:t>Use npm install to install new dependencies, or to update existing dependencies (e.g. going from version 1 to version 2).</a:t>
            </a:r>
          </a:p>
          <a:p>
            <a:pPr marL="169863" indent="0">
              <a:buNone/>
              <a:tabLst>
                <a:tab pos="169863" algn="l"/>
              </a:tabLst>
            </a:pPr>
            <a:r>
              <a:rPr lang="en-US" sz="1800" dirty="0"/>
              <a:t>Use npm ci when running in continuous integration, or if you want to install dependencies without modifying the package-lock.json.</a:t>
            </a:r>
          </a:p>
          <a:p>
            <a:r>
              <a:rPr lang="en-US" sz="1800" b="1" dirty="0"/>
              <a:t>If you are on NPM v5 or lower</a:t>
            </a:r>
            <a:r>
              <a:rPr lang="en-US" sz="1800" dirty="0"/>
              <a:t>:</a:t>
            </a:r>
          </a:p>
          <a:p>
            <a:pPr marL="169863" indent="0">
              <a:buNone/>
            </a:pPr>
            <a:r>
              <a:rPr lang="en-US" sz="1800" dirty="0"/>
              <a:t>You can only use npm install to install or update dependencies</a:t>
            </a: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16000" y="5665327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https://medium.com/better-programming/npm-ci-vs-npm-install-which-should-you-use-in-your-node-js-projects-51e07cb71e26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nodemon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nodemon is a tool that helps develop node.js based applications by automatically restarting the node application when file changes in the directory are </a:t>
            </a:r>
            <a:r>
              <a:rPr lang="en-US" sz="1800" dirty="0" smtClean="0"/>
              <a:t>detected</a:t>
            </a:r>
          </a:p>
          <a:p>
            <a:r>
              <a:rPr lang="en-US" sz="1800" dirty="0"/>
              <a:t>nodemon does not require any additional changes to your code or method of development. nodemon is a replacement wrapper for </a:t>
            </a:r>
            <a:r>
              <a:rPr lang="en-US" sz="1800" dirty="0" smtClean="0"/>
              <a:t>node</a:t>
            </a:r>
          </a:p>
          <a:p>
            <a:pPr marL="169863" indent="0">
              <a:buNone/>
            </a:pPr>
            <a:r>
              <a:rPr lang="en-US" sz="1800" dirty="0"/>
              <a:t>Syntax: </a:t>
            </a:r>
            <a:r>
              <a:rPr lang="en-US" sz="1800" dirty="0">
                <a:latin typeface="Consolas" panose="020B0609020204030204" pitchFamily="49" charset="0"/>
              </a:rPr>
              <a:t>npm </a:t>
            </a:r>
            <a:r>
              <a:rPr lang="en-US" sz="1800" dirty="0" smtClean="0">
                <a:latin typeface="Consolas" panose="020B0609020204030204" pitchFamily="49" charset="0"/>
              </a:rPr>
              <a:t>i </a:t>
            </a:r>
            <a:r>
              <a:rPr lang="en-US" sz="1800" dirty="0">
                <a:latin typeface="Consolas" panose="020B0609020204030204" pitchFamily="49" charset="0"/>
              </a:rPr>
              <a:t>-g nodemon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https://www.npmjs.com/package/nodemon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debug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debug is a </a:t>
            </a:r>
            <a:r>
              <a:rPr lang="en-US" sz="1800" dirty="0"/>
              <a:t>JavaScript debugging utility modelled after Node.js core's debugging technique. Works in Node.js and web </a:t>
            </a:r>
            <a:r>
              <a:rPr lang="en-US" sz="1800" dirty="0" smtClean="0"/>
              <a:t>browsers</a:t>
            </a:r>
          </a:p>
          <a:p>
            <a:r>
              <a:rPr lang="en-US" sz="1800" dirty="0"/>
              <a:t>debug exposes a </a:t>
            </a:r>
            <a:r>
              <a:rPr lang="en-US" sz="1800" dirty="0" smtClean="0"/>
              <a:t>function.  You pass </a:t>
            </a:r>
            <a:r>
              <a:rPr lang="en-US" sz="1800" dirty="0"/>
              <a:t>this function the name of your module, and it will return a decorated version of console.error for you to pass debug statements to. This will allow you to toggle the debug output for different parts of your module as well </a:t>
            </a:r>
            <a:endParaRPr lang="en-US" sz="1800" dirty="0" smtClean="0"/>
          </a:p>
          <a:p>
            <a:pPr marL="169863" indent="0">
              <a:buNone/>
            </a:pPr>
            <a:r>
              <a:rPr lang="en-US" sz="1800" dirty="0" smtClean="0"/>
              <a:t>Syntax</a:t>
            </a:r>
            <a:r>
              <a:rPr lang="en-US" sz="1800" dirty="0"/>
              <a:t>: </a:t>
            </a:r>
            <a:r>
              <a:rPr lang="en-US" sz="1800" dirty="0">
                <a:latin typeface="Consolas" panose="020B0609020204030204" pitchFamily="49" charset="0"/>
              </a:rPr>
              <a:t>npm </a:t>
            </a:r>
            <a:r>
              <a:rPr lang="en-US" sz="1800" dirty="0" smtClean="0">
                <a:latin typeface="Consolas" panose="020B0609020204030204" pitchFamily="49" charset="0"/>
              </a:rPr>
              <a:t>i debug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www.npmjs.com/package/debug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dotenv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dotenv</a:t>
            </a:r>
            <a:r>
              <a:rPr lang="en-US" sz="1800" dirty="0"/>
              <a:t> is a zero-dependency module that loads environment variables from a .env file into </a:t>
            </a:r>
            <a:r>
              <a:rPr lang="en-US" sz="1800" dirty="0" smtClean="0"/>
              <a:t>process.env </a:t>
            </a:r>
          </a:p>
          <a:p>
            <a:r>
              <a:rPr lang="en-US" sz="1800" dirty="0"/>
              <a:t>The process.env global variable is injected by the Node at runtime for </a:t>
            </a:r>
            <a:r>
              <a:rPr lang="en-US" sz="1800" dirty="0" smtClean="0"/>
              <a:t>the application to use.  It represents </a:t>
            </a:r>
            <a:r>
              <a:rPr lang="en-US" sz="1800" dirty="0"/>
              <a:t>the state of the system environment </a:t>
            </a:r>
            <a:r>
              <a:rPr lang="en-US" sz="1800" dirty="0" smtClean="0"/>
              <a:t>the application </a:t>
            </a:r>
            <a:r>
              <a:rPr lang="en-US" sz="1800" dirty="0"/>
              <a:t>is in when it </a:t>
            </a:r>
            <a:r>
              <a:rPr lang="en-US" sz="1800" dirty="0" smtClean="0"/>
              <a:t>starts</a:t>
            </a:r>
          </a:p>
          <a:p>
            <a:pPr marL="169863" indent="0">
              <a:buNone/>
            </a:pPr>
            <a:r>
              <a:rPr lang="en-US" sz="1800" dirty="0" smtClean="0"/>
              <a:t>Syntax</a:t>
            </a:r>
            <a:r>
              <a:rPr lang="en-US" sz="1800" dirty="0"/>
              <a:t>: </a:t>
            </a:r>
            <a:r>
              <a:rPr lang="en-US" sz="1800" dirty="0">
                <a:latin typeface="Consolas" panose="020B0609020204030204" pitchFamily="49" charset="0"/>
              </a:rPr>
              <a:t>npm </a:t>
            </a:r>
            <a:r>
              <a:rPr lang="en-US" sz="1800" dirty="0" smtClean="0">
                <a:latin typeface="Consolas" panose="020B0609020204030204" pitchFamily="49" charset="0"/>
              </a:rPr>
              <a:t>i dotenv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www.npmjs.com/package/dotenv</a:t>
            </a:r>
            <a:r>
              <a:rPr lang="en-US" sz="1600" dirty="0" smtClean="0"/>
              <a:t> 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express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express is defined as a fast, unopinionated, minimalist web framework for </a:t>
            </a:r>
            <a:r>
              <a:rPr lang="en-US" sz="2600" dirty="0" smtClean="0"/>
              <a:t>node, syntax:</a:t>
            </a:r>
            <a:endParaRPr lang="en-US" sz="2600" dirty="0"/>
          </a:p>
          <a:p>
            <a:pPr marL="169863" indent="0"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const </a:t>
            </a:r>
            <a:r>
              <a:rPr lang="en-US" sz="2300" dirty="0">
                <a:latin typeface="Consolas" panose="020B0609020204030204" pitchFamily="49" charset="0"/>
              </a:rPr>
              <a:t>express = require('express')</a:t>
            </a:r>
          </a:p>
          <a:p>
            <a:pPr marL="169863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const app = express()</a:t>
            </a:r>
          </a:p>
          <a:p>
            <a:pPr marL="169863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app.get</a:t>
            </a:r>
            <a:r>
              <a:rPr lang="en-US" sz="2300" dirty="0">
                <a:latin typeface="Consolas" panose="020B0609020204030204" pitchFamily="49" charset="0"/>
              </a:rPr>
              <a:t>('/', function (req, res) {</a:t>
            </a:r>
          </a:p>
          <a:p>
            <a:pPr marL="169863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res.send('Hello World')</a:t>
            </a:r>
          </a:p>
          <a:p>
            <a:pPr marL="169863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})</a:t>
            </a:r>
          </a:p>
          <a:p>
            <a:pPr marL="169863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</a:t>
            </a:r>
          </a:p>
          <a:p>
            <a:pPr marL="169863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app.listen(3000)</a:t>
            </a:r>
            <a:endParaRPr lang="en-US" sz="2300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www.npmjs.com/package/express</a:t>
            </a:r>
            <a:r>
              <a:rPr lang="en-US" sz="1600" dirty="0" smtClean="0"/>
              <a:t> 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serve-favicon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serve-favicon package is Node.js middleware for serving a favicon.  A favicon is a visual cue that client software, like browsers, use to identify a site </a:t>
            </a:r>
          </a:p>
          <a:p>
            <a:r>
              <a:rPr lang="en-US" sz="1800" dirty="0" smtClean="0"/>
              <a:t>Syntax: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npm i serve-favicon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www.npmjs.com/package/serve-favicon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helmet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helmet package </a:t>
            </a:r>
            <a:r>
              <a:rPr lang="en-US" sz="1800" dirty="0"/>
              <a:t>helps </a:t>
            </a:r>
            <a:r>
              <a:rPr lang="en-US" sz="1800" dirty="0" smtClean="0"/>
              <a:t>secure Express </a:t>
            </a:r>
            <a:r>
              <a:rPr lang="en-US" sz="1800" dirty="0"/>
              <a:t>apps by setting various HTTP headers</a:t>
            </a:r>
          </a:p>
          <a:p>
            <a:r>
              <a:rPr lang="en-US" sz="1800" dirty="0"/>
              <a:t>Helmet is a collection of 11 smaller middleware functions that set HTTP response headers </a:t>
            </a:r>
          </a:p>
          <a:p>
            <a:pPr marL="169863" indent="0">
              <a:buNone/>
            </a:pPr>
            <a:r>
              <a:rPr lang="en-US" sz="1800" dirty="0" smtClean="0"/>
              <a:t>Syntax: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npm i helmet --save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www.npmjs.com/package/helmet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@hapi/joy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The @hapi/joi package is advertised as the most powerful schema description language and data validator for </a:t>
            </a:r>
            <a:r>
              <a:rPr lang="en-US" sz="1800" dirty="0" smtClean="0"/>
              <a:t>JavaScript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 smtClean="0"/>
              <a:t>Syntax: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npm i @hapi/joi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www.npmjs.com/package/helmet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</a:t>
            </a:r>
            <a:r>
              <a:rPr lang="en-US" u="sng" dirty="0" smtClean="0"/>
              <a:t>eslint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 smtClean="0"/>
              <a:t>eslint </a:t>
            </a:r>
            <a:r>
              <a:rPr lang="en-US" sz="1800" dirty="0"/>
              <a:t>package is a tool for identifying and reporting on patterns found in ECMAScript/JavaScript code</a:t>
            </a:r>
          </a:p>
          <a:p>
            <a:pPr marL="169863" indent="0">
              <a:buNone/>
            </a:pPr>
            <a:r>
              <a:rPr lang="en-US" sz="1800" dirty="0" smtClean="0"/>
              <a:t>Syntax: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npm i </a:t>
            </a:r>
            <a:r>
              <a:rPr lang="en-US" sz="1800" dirty="0" smtClean="0">
                <a:latin typeface="Consolas" panose="020B0609020204030204" pitchFamily="49" charset="0"/>
              </a:rPr>
              <a:t>eslint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www.npmjs.com/package/eslint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What 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Node.js Package Manager (NPM) is and how to run NPM</a:t>
            </a:r>
            <a:endParaRPr lang="en-US" sz="1800" dirty="0"/>
          </a:p>
          <a:p>
            <a:r>
              <a:rPr lang="en-US" sz="1800" dirty="0" smtClean="0"/>
              <a:t>Major </a:t>
            </a:r>
            <a:r>
              <a:rPr lang="en-US" sz="1800" dirty="0"/>
              <a:t>NPM </a:t>
            </a:r>
            <a:r>
              <a:rPr lang="en-US" sz="1800" dirty="0" smtClean="0"/>
              <a:t>commands, including</a:t>
            </a:r>
            <a:r>
              <a:rPr lang="en-US" sz="1800" dirty="0"/>
              <a:t>: npm -v, </a:t>
            </a:r>
            <a:r>
              <a:rPr lang="en-US" sz="1800" dirty="0" smtClean="0"/>
              <a:t>npm </a:t>
            </a:r>
            <a:r>
              <a:rPr lang="en-US" sz="1800" dirty="0"/>
              <a:t>init, npm install, npm install -g, npm install -D, npm uninstall, and npm run</a:t>
            </a:r>
          </a:p>
          <a:p>
            <a:r>
              <a:rPr lang="en-US" sz="1800" dirty="0"/>
              <a:t>M</a:t>
            </a:r>
            <a:r>
              <a:rPr lang="en-US" sz="1800" dirty="0" smtClean="0"/>
              <a:t>ajor </a:t>
            </a:r>
            <a:r>
              <a:rPr lang="en-US" sz="1800" dirty="0"/>
              <a:t>NPM </a:t>
            </a:r>
            <a:r>
              <a:rPr lang="en-US" sz="1800" dirty="0" smtClean="0"/>
              <a:t>packages, including</a:t>
            </a:r>
            <a:r>
              <a:rPr lang="en-US" sz="1800" dirty="0"/>
              <a:t>: nodemon, debug, dotenv, express, serve-favicon, helmet, @hapi/joi, </a:t>
            </a:r>
            <a:r>
              <a:rPr lang="en-US" sz="1800" dirty="0" smtClean="0"/>
              <a:t>eslint</a:t>
            </a:r>
            <a:endParaRPr lang="en-US" sz="1800" dirty="0"/>
          </a:p>
          <a:p>
            <a:pPr marL="169863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85051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Node Package Manager (NPM)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Node Package Manager (NPM) provides </a:t>
            </a:r>
            <a:r>
              <a:rPr lang="en-US" sz="1800" dirty="0" smtClean="0"/>
              <a:t>three main </a:t>
            </a:r>
            <a:r>
              <a:rPr lang="en-US" sz="1800" dirty="0"/>
              <a:t>functionalities:</a:t>
            </a:r>
          </a:p>
          <a:p>
            <a:pPr marL="169863" indent="0">
              <a:buNone/>
            </a:pPr>
            <a:r>
              <a:rPr lang="en-US" sz="1800" b="1" dirty="0"/>
              <a:t>The Website</a:t>
            </a:r>
            <a:r>
              <a:rPr lang="en-US" sz="1800" dirty="0"/>
              <a:t>, the place where users can browse packages, read the documentation and find general info on NPM</a:t>
            </a:r>
          </a:p>
          <a:p>
            <a:pPr marL="169863" indent="0">
              <a:buNone/>
            </a:pPr>
            <a:r>
              <a:rPr lang="en-US" sz="1800" b="1" dirty="0"/>
              <a:t>The Registry</a:t>
            </a:r>
            <a:r>
              <a:rPr lang="en-US" sz="1800" dirty="0"/>
              <a:t>, the database that stores the information and the code for the packages</a:t>
            </a:r>
          </a:p>
          <a:p>
            <a:pPr marL="169863" indent="0">
              <a:buNone/>
            </a:pPr>
            <a:r>
              <a:rPr lang="en-US" sz="1800" b="1" dirty="0"/>
              <a:t>The NPM Client</a:t>
            </a:r>
            <a:r>
              <a:rPr lang="en-US" sz="1800" dirty="0"/>
              <a:t>, the tool installed on the developer's machine to allow them to install, publish, and update packages</a:t>
            </a:r>
            <a:r>
              <a:rPr lang="en-US" sz="1800" dirty="0" smtClean="0"/>
              <a:t>. It </a:t>
            </a:r>
            <a:r>
              <a:rPr lang="en-US" sz="1800" dirty="0"/>
              <a:t>also provides a command line utility to install Node.js packages, do version management and dependency management of Node.js packages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https://dzone.com/articles/a-beginners-guide-to-npm-the-node-package-manager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Website</a:t>
            </a:r>
            <a:endParaRPr lang="en-US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799" y="2040467"/>
            <a:ext cx="9812867" cy="3775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4"/>
              </a:rPr>
              <a:t>https://www.npmjs.com/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743167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NPM Website Documentation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3"/>
              </a:rPr>
              <a:t>https://docs.npmjs.com/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73002" y="1969284"/>
            <a:ext cx="2845995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Current NPM Version You Are Running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Run the command </a:t>
            </a:r>
            <a:r>
              <a:rPr lang="en-US" sz="1800" dirty="0" smtClean="0">
                <a:latin typeface="Consolas" panose="020B0609020204030204" pitchFamily="49" charset="0"/>
              </a:rPr>
              <a:t>npm –v</a:t>
            </a:r>
            <a:r>
              <a:rPr lang="en-US" sz="1800" dirty="0" smtClean="0"/>
              <a:t> to find out the version of NPM you are running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79" y="3516739"/>
            <a:ext cx="5819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n</a:t>
            </a:r>
            <a:r>
              <a:rPr lang="en-US" u="sng" dirty="0" smtClean="0"/>
              <a:t>pm init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Run the command </a:t>
            </a:r>
            <a:r>
              <a:rPr lang="en-US" sz="1800" dirty="0" smtClean="0">
                <a:latin typeface="Consolas" panose="020B0609020204030204" pitchFamily="49" charset="0"/>
              </a:rPr>
              <a:t>npm init</a:t>
            </a:r>
            <a:r>
              <a:rPr lang="en-US" sz="1800" dirty="0" smtClean="0"/>
              <a:t> to create a package.json file for your project.  Adding the </a:t>
            </a:r>
            <a:r>
              <a:rPr lang="en-US" sz="1800" dirty="0" smtClean="0">
                <a:latin typeface="Consolas" panose="020B0609020204030204" pitchFamily="49" charset="0"/>
              </a:rPr>
              <a:t>–y</a:t>
            </a:r>
            <a:r>
              <a:rPr lang="en-US" sz="1800" dirty="0" smtClean="0"/>
              <a:t> flag to the command accepts the defaults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https://docs.npmjs.com/cli/init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p</a:t>
            </a:r>
            <a:r>
              <a:rPr lang="en-US" u="sng" dirty="0" smtClean="0"/>
              <a:t>ackage.json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19061"/>
          </a:xfrm>
        </p:spPr>
        <p:txBody>
          <a:bodyPr>
            <a:normAutofit/>
          </a:bodyPr>
          <a:lstStyle/>
          <a:p>
            <a:r>
              <a:rPr lang="en-US" sz="1800" dirty="0"/>
              <a:t>The package.json file is kind of a manifest for your project. It can do a lot of things, completely unrelated. It's a central repository of configuration for tools, for example. It's also where npm and yarn store the names and versions for all the installed </a:t>
            </a:r>
            <a:r>
              <a:rPr lang="en-US" sz="1800" dirty="0" smtClean="0"/>
              <a:t>packages</a:t>
            </a:r>
          </a:p>
          <a:p>
            <a:r>
              <a:rPr lang="en-US" sz="1800" dirty="0" smtClean="0"/>
              <a:t>The package.json file is created when the </a:t>
            </a:r>
            <a:r>
              <a:rPr lang="en-US" sz="1800" dirty="0">
                <a:latin typeface="Consolas" panose="020B0609020204030204" pitchFamily="49" charset="0"/>
              </a:rPr>
              <a:t>npm init</a:t>
            </a:r>
            <a:r>
              <a:rPr lang="en-US" sz="1800" dirty="0" smtClean="0"/>
              <a:t> command is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</a:p>
          <a:p>
            <a:r>
              <a:rPr lang="en-US" sz="1600" dirty="0">
                <a:hlinkClick r:id="rId2"/>
              </a:rPr>
              <a:t>https://docs.npmjs.com/cli/init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698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p</a:t>
            </a:r>
            <a:r>
              <a:rPr lang="en-US" u="sng" dirty="0" smtClean="0"/>
              <a:t>ackage.json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5180"/>
            <a:ext cx="10058400" cy="334735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Here is a sample package.json file</a:t>
            </a:r>
            <a:r>
              <a:rPr lang="en-US" sz="4500" dirty="0" smtClean="0"/>
              <a:t>: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  "name": "nodeone",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  "version": "1.0.0",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  "description": "This project creates a simple node.js web server",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  "main": "main.js",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  "scripts": {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    "test": "echo \"Error: no test specified\" &amp;&amp; exit 1"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  "author": "Jeff Scott",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  "license": "ISC"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</a:rPr>
              <a:t>}</a:t>
            </a:r>
            <a:endParaRPr lang="en-US" sz="4800" dirty="0" smtClean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1486</Words>
  <Application>Microsoft Office PowerPoint</Application>
  <PresentationFormat>Widescreen</PresentationFormat>
  <Paragraphs>197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Century Gothic</vt:lpstr>
      <vt:lpstr>Consolas</vt:lpstr>
      <vt:lpstr>Garamond</vt:lpstr>
      <vt:lpstr>SavonVTI</vt:lpstr>
      <vt:lpstr>Unit01 Intro to node.js Part II</vt:lpstr>
      <vt:lpstr>Objectives</vt:lpstr>
      <vt:lpstr>Node Package Manager (NPM)</vt:lpstr>
      <vt:lpstr>NPM Website</vt:lpstr>
      <vt:lpstr>NPM Website Documentation</vt:lpstr>
      <vt:lpstr>Current NPM Version You Are Running</vt:lpstr>
      <vt:lpstr>npm init</vt:lpstr>
      <vt:lpstr>package.json</vt:lpstr>
      <vt:lpstr>package.json</vt:lpstr>
      <vt:lpstr>package.json</vt:lpstr>
      <vt:lpstr>package.json</vt:lpstr>
      <vt:lpstr>npm install</vt:lpstr>
      <vt:lpstr>npm install</vt:lpstr>
      <vt:lpstr>npm install with -g flag</vt:lpstr>
      <vt:lpstr>npm install with -D flag</vt:lpstr>
      <vt:lpstr>npm uninstall</vt:lpstr>
      <vt:lpstr>npm run</vt:lpstr>
      <vt:lpstr>npm install vs. npm ci</vt:lpstr>
      <vt:lpstr>npm install vs. npm ci</vt:lpstr>
      <vt:lpstr>npm install vs. npm ci – which to use?</vt:lpstr>
      <vt:lpstr>NPM nodemon Package</vt:lpstr>
      <vt:lpstr>NPM debug Package</vt:lpstr>
      <vt:lpstr>NPM dotenv Package</vt:lpstr>
      <vt:lpstr>NPM express Package</vt:lpstr>
      <vt:lpstr>NPM serve-favicon Package</vt:lpstr>
      <vt:lpstr>NPM helmet Package</vt:lpstr>
      <vt:lpstr>NPM @hapi/joy Package</vt:lpstr>
      <vt:lpstr>NPM eslint Package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2020-07-08T18:14:31Z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