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8"/>
  </p:notesMasterIdLst>
  <p:sldIdLst>
    <p:sldId id="257" r:id="rId5"/>
    <p:sldId id="263" r:id="rId6"/>
    <p:sldId id="300" r:id="rId7"/>
    <p:sldId id="266" r:id="rId8"/>
    <p:sldId id="302" r:id="rId9"/>
    <p:sldId id="304" r:id="rId10"/>
    <p:sldId id="305" r:id="rId11"/>
    <p:sldId id="306" r:id="rId12"/>
    <p:sldId id="307" r:id="rId13"/>
    <p:sldId id="308" r:id="rId14"/>
    <p:sldId id="309" r:id="rId15"/>
    <p:sldId id="310" r:id="rId16"/>
    <p:sldId id="311" r:id="rId17"/>
    <p:sldId id="301" r:id="rId18"/>
    <p:sldId id="312" r:id="rId19"/>
    <p:sldId id="313" r:id="rId20"/>
    <p:sldId id="331" r:id="rId21"/>
    <p:sldId id="314" r:id="rId22"/>
    <p:sldId id="315" r:id="rId23"/>
    <p:sldId id="316" r:id="rId24"/>
    <p:sldId id="317" r:id="rId25"/>
    <p:sldId id="319" r:id="rId26"/>
    <p:sldId id="320" r:id="rId27"/>
    <p:sldId id="321" r:id="rId28"/>
    <p:sldId id="322" r:id="rId29"/>
    <p:sldId id="323" r:id="rId30"/>
    <p:sldId id="324" r:id="rId31"/>
    <p:sldId id="327" r:id="rId32"/>
    <p:sldId id="326" r:id="rId33"/>
    <p:sldId id="328" r:id="rId34"/>
    <p:sldId id="329" r:id="rId35"/>
    <p:sldId id="330"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4</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xpressjs.com/en/guide/routing.html" TargetMode="External"/><Relationship Id="rId2" Type="http://schemas.openxmlformats.org/officeDocument/2006/relationships/hyperlink" Target="https://en.wikipedia.org/wiki/Uniform_Resource_Identifi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Unit01 Intro to node.js Part III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r>
              <a:rPr lang="en-US" u="sng" dirty="0" smtClean="0"/>
              <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a:t>
            </a:r>
            <a:r>
              <a:rPr lang="en-US" sz="1800" dirty="0" smtClean="0">
                <a:latin typeface="Consolas" panose="020B0609020204030204" pitchFamily="49" charset="0"/>
              </a:rPr>
              <a:t>app = express();</a:t>
            </a:r>
            <a:endParaRPr lang="en-US" sz="1800" dirty="0">
              <a:latin typeface="Consolas" panose="020B0609020204030204" pitchFamily="49" charset="0"/>
            </a:endParaRPr>
          </a:p>
          <a:p>
            <a:r>
              <a:rPr lang="en-US" sz="1800" dirty="0" smtClean="0"/>
              <a:t>It is a standard convention to instantiate the express class and call the object app</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732024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r>
              <a:rPr lang="en-US" u="sng" dirty="0" smtClean="0"/>
              <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lnSpcReduction="10000"/>
          </a:bodyPr>
          <a:lstStyle/>
          <a:p>
            <a:pPr marL="0" indent="0">
              <a:buNone/>
            </a:pPr>
            <a:r>
              <a:rPr lang="en-US" sz="1800" dirty="0">
                <a:latin typeface="Consolas" panose="020B0609020204030204" pitchFamily="49" charset="0"/>
              </a:rPr>
              <a:t>app.get</a:t>
            </a:r>
            <a:r>
              <a:rPr lang="en-US" sz="1800" dirty="0" smtClean="0">
                <a:latin typeface="Consolas" panose="020B0609020204030204" pitchFamily="49" charset="0"/>
              </a:rPr>
              <a:t>("/",</a:t>
            </a:r>
            <a:r>
              <a:rPr lang="en-US" sz="1800" dirty="0">
                <a:latin typeface="Consolas" panose="020B0609020204030204" pitchFamily="49" charset="0"/>
              </a:rPr>
              <a:t> (req, res) =&gt; {</a:t>
            </a:r>
          </a:p>
          <a:p>
            <a:pPr marL="114300" indent="0">
              <a:buNone/>
            </a:pPr>
            <a:r>
              <a:rPr lang="en-US" sz="1800" dirty="0">
                <a:latin typeface="Consolas" panose="020B0609020204030204" pitchFamily="49" charset="0"/>
              </a:rPr>
              <a:t>res.send</a:t>
            </a:r>
            <a:r>
              <a:rPr lang="en-US" sz="1800" dirty="0" smtClean="0">
                <a:latin typeface="Consolas" panose="020B0609020204030204" pitchFamily="49" charset="0"/>
              </a:rPr>
              <a:t>("Hello </a:t>
            </a:r>
            <a:r>
              <a:rPr lang="en-US" sz="1800" dirty="0">
                <a:latin typeface="Consolas" panose="020B0609020204030204" pitchFamily="49" charset="0"/>
              </a:rPr>
              <a:t>from node.js and express</a:t>
            </a:r>
            <a:r>
              <a:rPr lang="en-US" sz="1800" dirty="0" smtClean="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p>
          <a:p>
            <a:r>
              <a:rPr lang="en-US" sz="1800" dirty="0" smtClean="0"/>
              <a:t>When the user goes to localhost:3000 (</a:t>
            </a:r>
            <a:r>
              <a:rPr lang="en-US" sz="1800" dirty="0" smtClean="0">
                <a:latin typeface="Consolas" panose="020B0609020204030204" pitchFamily="49" charset="0"/>
              </a:rPr>
              <a:t>"</a:t>
            </a:r>
            <a:r>
              <a:rPr lang="en-US" sz="1800" dirty="0" smtClean="0"/>
              <a:t>/</a:t>
            </a:r>
            <a:r>
              <a:rPr lang="en-US" sz="1800" dirty="0" smtClean="0">
                <a:latin typeface="Consolas" panose="020B0609020204030204" pitchFamily="49" charset="0"/>
              </a:rPr>
              <a:t>"</a:t>
            </a:r>
            <a:r>
              <a:rPr lang="en-US" sz="1800" dirty="0" smtClean="0"/>
              <a:t>), show the message Hello from node.js and express on screen</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363309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r>
              <a:rPr lang="en-US" u="sng" dirty="0" smtClean="0"/>
              <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6788"/>
          </a:xfrm>
        </p:spPr>
        <p:txBody>
          <a:bodyPr>
            <a:normAutofit/>
          </a:bodyPr>
          <a:lstStyle/>
          <a:p>
            <a:pPr marL="0" indent="0">
              <a:buNone/>
            </a:pPr>
            <a:r>
              <a:rPr lang="en-US" sz="1800" dirty="0" smtClean="0">
                <a:latin typeface="Consolas" panose="020B0609020204030204" pitchFamily="49" charset="0"/>
              </a:rPr>
              <a:t>}).listen(port, () =&gt; {</a:t>
            </a:r>
          </a:p>
          <a:p>
            <a:pPr marL="228600" indent="0">
              <a:buNone/>
            </a:pPr>
            <a:r>
              <a:rPr lang="en-US" sz="1800" dirty="0" smtClean="0">
                <a:latin typeface="Consolas" panose="020B0609020204030204" pitchFamily="49" charset="0"/>
              </a:rPr>
              <a:t>console.log(`The server is listening on ${port}`);</a:t>
            </a:r>
            <a:endParaRPr lang="en-US" sz="1800" dirty="0">
              <a:latin typeface="Consolas" panose="020B0609020204030204" pitchFamily="49" charset="0"/>
            </a:endParaRPr>
          </a:p>
          <a:p>
            <a:r>
              <a:rPr lang="en-US" sz="1800" dirty="0" smtClean="0"/>
              <a:t>Listen on port 3000 and send a corresponding message back to the terminal</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76984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Express provides a built-in middleware </a:t>
            </a:r>
            <a:r>
              <a:rPr lang="en-US" sz="1800" dirty="0" smtClean="0"/>
              <a:t>(express.static) </a:t>
            </a:r>
            <a:r>
              <a:rPr lang="en-US" sz="1800" dirty="0"/>
              <a:t>to serve static files, such as images, CSS, </a:t>
            </a:r>
            <a:r>
              <a:rPr lang="en-US" sz="1800" dirty="0" smtClean="0"/>
              <a:t>and client-side JavaScript</a:t>
            </a:r>
          </a:p>
          <a:p>
            <a:r>
              <a:rPr lang="en-US" sz="1800" dirty="0" smtClean="0"/>
              <a:t>You </a:t>
            </a:r>
            <a:r>
              <a:rPr lang="en-US" sz="1800" dirty="0"/>
              <a:t>simply need to pass the name of the directory where you keep your static assets, to the express.static middleware to start serving the files directly. For example, if you keep your images, CSS, and JavaScript files in a directory named public, you can do this − </a:t>
            </a:r>
            <a:endParaRPr lang="en-US" sz="1800" dirty="0" smtClean="0"/>
          </a:p>
          <a:p>
            <a:pPr marL="174625" indent="0">
              <a:buNone/>
            </a:pPr>
            <a:r>
              <a:rPr lang="en-US" sz="1800" dirty="0" smtClean="0">
                <a:latin typeface="Consolas" panose="020B0609020204030204" pitchFamily="49" charset="0"/>
              </a:rPr>
              <a:t>app.use(express.static</a:t>
            </a:r>
            <a:r>
              <a:rPr lang="en-US" sz="1800" dirty="0">
                <a:latin typeface="Consolas" panose="020B0609020204030204" pitchFamily="49" charset="0"/>
              </a:rPr>
              <a:t>('public'));</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77895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smtClean="0"/>
              <a:t>Create </a:t>
            </a:r>
            <a:r>
              <a:rPr lang="en-US" sz="1800" dirty="0"/>
              <a:t>a new </a:t>
            </a:r>
            <a:r>
              <a:rPr lang="en-US" sz="1800" dirty="0" smtClean="0"/>
              <a:t>directory (folder) called</a:t>
            </a:r>
            <a:r>
              <a:rPr lang="en-US" sz="1800" dirty="0"/>
              <a:t> </a:t>
            </a:r>
            <a:r>
              <a:rPr lang="en-US" sz="1800" b="1" dirty="0" smtClean="0"/>
              <a:t>public</a:t>
            </a:r>
            <a:r>
              <a:rPr lang="en-US" sz="1800" dirty="0" smtClean="0"/>
              <a:t>  Under the public folder create another directory (folder) called images</a:t>
            </a:r>
          </a:p>
          <a:p>
            <a:r>
              <a:rPr lang="en-US" sz="1800" dirty="0" smtClean="0"/>
              <a:t>Go to Google Images, key in puppy 540 x 540 in the search box.  Grab the upper-left image (for me a Golder Retriever eating a bone with Thank you! below it).  Save the image as puppy.jpg in the public/images folder</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634342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smtClean="0"/>
              <a:t>After the </a:t>
            </a:r>
            <a:r>
              <a:rPr lang="en-US" sz="1800" dirty="0" smtClean="0">
                <a:latin typeface="Consolas" panose="020B0609020204030204" pitchFamily="49" charset="0"/>
              </a:rPr>
              <a:t>const app = express;</a:t>
            </a:r>
            <a:r>
              <a:rPr lang="en-US" sz="1800" dirty="0" smtClean="0"/>
              <a:t> and before the </a:t>
            </a:r>
            <a:r>
              <a:rPr lang="en-US" sz="1800" dirty="0">
                <a:latin typeface="Consolas" panose="020B0609020204030204" pitchFamily="49" charset="0"/>
              </a:rPr>
              <a:t>app.get</a:t>
            </a:r>
            <a:r>
              <a:rPr lang="en-US" sz="1800" dirty="0" smtClean="0">
                <a:latin typeface="Consolas" panose="020B0609020204030204" pitchFamily="49" charset="0"/>
              </a:rPr>
              <a:t>("/",</a:t>
            </a:r>
            <a:r>
              <a:rPr lang="en-US" sz="1800" dirty="0">
                <a:latin typeface="Consolas" panose="020B0609020204030204" pitchFamily="49" charset="0"/>
              </a:rPr>
              <a:t> (req, res) </a:t>
            </a:r>
            <a:r>
              <a:rPr lang="en-US" sz="1800" dirty="0" smtClean="0">
                <a:latin typeface="Consolas" panose="020B0609020204030204" pitchFamily="49" charset="0"/>
              </a:rPr>
              <a:t>=&gt; { … </a:t>
            </a:r>
            <a:r>
              <a:rPr lang="en-US" sz="1800" dirty="0" smtClean="0"/>
              <a:t>block add this:</a:t>
            </a:r>
          </a:p>
          <a:p>
            <a:pPr marL="0" indent="0">
              <a:buNone/>
            </a:pPr>
            <a:r>
              <a:rPr lang="en-US" sz="1800" dirty="0" smtClean="0">
                <a:latin typeface="Consolas" panose="020B0609020204030204" pitchFamily="49" charset="0"/>
              </a:rPr>
              <a:t>app.use(express.static</a:t>
            </a:r>
            <a:r>
              <a:rPr lang="en-US" sz="1800" dirty="0">
                <a:latin typeface="Consolas" panose="020B0609020204030204" pitchFamily="49" charset="0"/>
              </a:rPr>
              <a:t>('public</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app.get</a:t>
            </a:r>
            <a:r>
              <a:rPr lang="en-US" sz="1800" dirty="0">
                <a:latin typeface="Consolas" panose="020B0609020204030204" pitchFamily="49" charset="0"/>
              </a:rPr>
              <a:t>('/images', function (req, res)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res.sendFile( __dirname + </a:t>
            </a:r>
            <a:r>
              <a:rPr lang="en-US" sz="1800" dirty="0" smtClean="0">
                <a:latin typeface="Consolas" panose="020B0609020204030204" pitchFamily="49" charset="0"/>
              </a:rPr>
              <a:t>"/</a:t>
            </a:r>
            <a:r>
              <a:rPr lang="en-US" sz="1800" dirty="0">
                <a:latin typeface="Consolas" panose="020B0609020204030204" pitchFamily="49" charset="0"/>
              </a:rPr>
              <a:t>public/images</a:t>
            </a:r>
            <a:r>
              <a:rPr lang="en-US" sz="1800" dirty="0" smtClean="0">
                <a:latin typeface="Consolas" panose="020B0609020204030204" pitchFamily="49" charset="0"/>
              </a:rPr>
              <a:t>/"</a:t>
            </a:r>
            <a:r>
              <a:rPr lang="en-US" sz="1800" dirty="0">
                <a:latin typeface="Consolas" panose="020B0609020204030204" pitchFamily="49" charset="0"/>
              </a:rPr>
              <a:t> + </a:t>
            </a:r>
            <a:r>
              <a:rPr lang="en-US" sz="1800" dirty="0" smtClean="0">
                <a:latin typeface="Consolas" panose="020B0609020204030204" pitchFamily="49" charset="0"/>
              </a:rPr>
              <a:t>"puppy.jpg"</a:t>
            </a:r>
            <a:r>
              <a:rPr lang="en-US" sz="1800" dirty="0">
                <a:latin typeface="Consolas" panose="020B0609020204030204" pitchFamily="49" charset="0"/>
              </a:rPr>
              <a:t> </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a:t>
            </a:r>
            <a:endParaRPr lang="en-US" sz="1800" dirty="0">
              <a:latin typeface="Consolas" panose="020B0609020204030204" pitchFamily="49" charset="0"/>
            </a:endParaRPr>
          </a:p>
          <a:p>
            <a:pPr marL="0" indent="0">
              <a:buNone/>
            </a:pPr>
            <a:endParaRPr lang="en-US" sz="1800" dirty="0"/>
          </a:p>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28597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 </a:t>
            </a:r>
            <a:r>
              <a:rPr lang="en-US" sz="2000" dirty="0"/>
              <a:t>(each </a:t>
            </a:r>
            <a:r>
              <a:rPr lang="en-US" sz="2000" dirty="0" smtClean="0"/>
              <a:t>new statement </a:t>
            </a:r>
            <a:r>
              <a:rPr lang="en-US" sz="2000" dirty="0"/>
              <a:t>explained)</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smtClean="0">
                <a:latin typeface="Consolas" panose="020B0609020204030204" pitchFamily="49" charset="0"/>
              </a:rPr>
              <a:t>app.use(express.static</a:t>
            </a:r>
            <a:r>
              <a:rPr lang="en-US" sz="1800" dirty="0">
                <a:latin typeface="Consolas" panose="020B0609020204030204" pitchFamily="49" charset="0"/>
              </a:rPr>
              <a:t>('public</a:t>
            </a:r>
            <a:r>
              <a:rPr lang="en-US" sz="1800" dirty="0" smtClean="0">
                <a:latin typeface="Consolas" panose="020B0609020204030204" pitchFamily="49" charset="0"/>
              </a:rPr>
              <a:t>'));</a:t>
            </a:r>
          </a:p>
          <a:p>
            <a:r>
              <a:rPr lang="en-US" sz="1800" dirty="0" smtClean="0"/>
              <a:t>This makes the contents of the public folder known to </a:t>
            </a:r>
            <a:r>
              <a:rPr lang="en-US" sz="1800" dirty="0" smtClean="0"/>
              <a:t>express</a:t>
            </a:r>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373549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 </a:t>
            </a:r>
            <a:r>
              <a:rPr lang="en-US" sz="2000" dirty="0"/>
              <a:t>(each </a:t>
            </a:r>
            <a:r>
              <a:rPr lang="en-US" sz="2000" dirty="0" smtClean="0"/>
              <a:t>new statement </a:t>
            </a:r>
            <a:r>
              <a:rPr lang="en-US" sz="2000" dirty="0"/>
              <a:t>explained)</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smtClean="0">
                <a:latin typeface="Consolas" panose="020B0609020204030204" pitchFamily="49" charset="0"/>
              </a:rPr>
              <a:t>app.get</a:t>
            </a:r>
            <a:r>
              <a:rPr lang="en-US" sz="1800" dirty="0">
                <a:latin typeface="Consolas" panose="020B0609020204030204" pitchFamily="49" charset="0"/>
              </a:rPr>
              <a:t>('/images', function (req, res)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res.sendFile( __dirname + </a:t>
            </a:r>
            <a:r>
              <a:rPr lang="en-US" sz="1800" dirty="0" smtClean="0">
                <a:latin typeface="Consolas" panose="020B0609020204030204" pitchFamily="49" charset="0"/>
              </a:rPr>
              <a:t>"/</a:t>
            </a:r>
            <a:r>
              <a:rPr lang="en-US" sz="1800" dirty="0">
                <a:latin typeface="Consolas" panose="020B0609020204030204" pitchFamily="49" charset="0"/>
              </a:rPr>
              <a:t>public/images</a:t>
            </a:r>
            <a:r>
              <a:rPr lang="en-US" sz="1800" dirty="0" smtClean="0">
                <a:latin typeface="Consolas" panose="020B0609020204030204" pitchFamily="49" charset="0"/>
              </a:rPr>
              <a:t>/"</a:t>
            </a:r>
            <a:r>
              <a:rPr lang="en-US" sz="1800" dirty="0">
                <a:latin typeface="Consolas" panose="020B0609020204030204" pitchFamily="49" charset="0"/>
              </a:rPr>
              <a:t> + </a:t>
            </a:r>
            <a:r>
              <a:rPr lang="en-US" sz="1800" dirty="0" smtClean="0">
                <a:latin typeface="Consolas" panose="020B0609020204030204" pitchFamily="49" charset="0"/>
              </a:rPr>
              <a:t>"puppy.jpg"</a:t>
            </a:r>
            <a:r>
              <a:rPr lang="en-US" sz="1800" dirty="0">
                <a:latin typeface="Consolas" panose="020B0609020204030204" pitchFamily="49" charset="0"/>
              </a:rPr>
              <a:t> </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a:t>
            </a:r>
          </a:p>
          <a:p>
            <a:r>
              <a:rPr lang="en-US" sz="1800" dirty="0"/>
              <a:t>This </a:t>
            </a:r>
            <a:r>
              <a:rPr lang="en-US" sz="1800" dirty="0" smtClean="0"/>
              <a:t>sets up the route to the puppy.js file.  Run the program, in browser enter localhost:3000/images/   See the next page for the results</a:t>
            </a:r>
            <a:endParaRPr lang="en-US" sz="1800" dirty="0"/>
          </a:p>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332327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Serving Static Files with express.js </a:t>
            </a:r>
            <a:r>
              <a:rPr lang="en-US" sz="2000" dirty="0"/>
              <a:t>(each </a:t>
            </a:r>
            <a:r>
              <a:rPr lang="en-US" sz="2000" dirty="0" smtClean="0"/>
              <a:t>new statement </a:t>
            </a:r>
            <a:r>
              <a:rPr lang="en-US" sz="2000" dirty="0"/>
              <a:t>explained)</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pic>
        <p:nvPicPr>
          <p:cNvPr id="6" name="Picture 5"/>
          <p:cNvPicPr>
            <a:picLocks noChangeAspect="1"/>
          </p:cNvPicPr>
          <p:nvPr/>
        </p:nvPicPr>
        <p:blipFill>
          <a:blip r:embed="rId3"/>
          <a:stretch>
            <a:fillRect/>
          </a:stretch>
        </p:blipFill>
        <p:spPr>
          <a:xfrm>
            <a:off x="2341245" y="2367034"/>
            <a:ext cx="3213735" cy="2781300"/>
          </a:xfrm>
          <a:prstGeom prst="rect">
            <a:avLst/>
          </a:prstGeom>
        </p:spPr>
      </p:pic>
    </p:spTree>
    <p:extLst>
      <p:ext uri="{BB962C8B-B14F-4D97-AF65-F5344CB8AC3E}">
        <p14:creationId xmlns:p14="http://schemas.microsoft.com/office/powerpoint/2010/main" val="448553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refers to how an application's endpoints (a.k.a. </a:t>
            </a:r>
            <a:r>
              <a:rPr lang="en-US" sz="1800" dirty="0" smtClean="0">
                <a:hlinkClick r:id="rId2"/>
              </a:rPr>
              <a:t>URI</a:t>
            </a:r>
            <a:r>
              <a:rPr lang="en-US" sz="1800" dirty="0" smtClean="0"/>
              <a:t> </a:t>
            </a:r>
            <a:r>
              <a:rPr lang="en-US" sz="1800" dirty="0"/>
              <a:t>or Uniform Resource Identifier</a:t>
            </a:r>
            <a:r>
              <a:rPr lang="en-US" sz="1800" dirty="0" smtClean="0"/>
              <a:t>) respond </a:t>
            </a:r>
            <a:r>
              <a:rPr lang="en-US" sz="1800" dirty="0"/>
              <a:t>to client </a:t>
            </a:r>
            <a:r>
              <a:rPr lang="en-US" sz="1800" dirty="0" smtClean="0"/>
              <a:t>requests</a:t>
            </a:r>
          </a:p>
          <a:p>
            <a:r>
              <a:rPr lang="en-US" sz="1800" dirty="0"/>
              <a:t>One can define routing using methods of the Express app object that correspond to HTTP </a:t>
            </a:r>
            <a:r>
              <a:rPr lang="en-US" sz="1800" dirty="0" smtClean="0"/>
              <a:t>methods.  For </a:t>
            </a:r>
            <a:r>
              <a:rPr lang="en-US" sz="1800" dirty="0"/>
              <a:t>example, app.get() to handle GET requests and app.post to handle POST requests</a:t>
            </a:r>
          </a:p>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3"/>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962183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Using express.js in a node.js application (Part I</a:t>
            </a:r>
            <a:r>
              <a:rPr lang="en-US" sz="1800" dirty="0" smtClean="0"/>
              <a:t>)</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a:t>
            </a:r>
            <a:r>
              <a:rPr lang="en-US" sz="1600" dirty="0" smtClean="0">
                <a:hlinkClick r:id="rId2"/>
              </a:rPr>
              <a:t>/</a:t>
            </a:r>
            <a:r>
              <a:rPr lang="en-US" sz="1600" dirty="0" smtClean="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R</a:t>
            </a:r>
            <a:r>
              <a:rPr lang="en-US" sz="1800" dirty="0" smtClean="0"/>
              <a:t>outing methods specify a callback function (a.k.a. a "handler function"), which is called when the </a:t>
            </a:r>
            <a:r>
              <a:rPr lang="en-US" sz="1800" dirty="0"/>
              <a:t>application receives a request to the specified route (endpoint) and HTTP method. In </a:t>
            </a:r>
            <a:r>
              <a:rPr lang="en-US" sz="1800" dirty="0" smtClean="0"/>
              <a:t>other </a:t>
            </a:r>
            <a:r>
              <a:rPr lang="en-US" sz="1800" dirty="0"/>
              <a:t>words, the application </a:t>
            </a:r>
            <a:r>
              <a:rPr lang="en-US" sz="1800" dirty="0" smtClean="0"/>
              <a:t>"listens" </a:t>
            </a:r>
            <a:r>
              <a:rPr lang="en-US" sz="1800" dirty="0"/>
              <a:t>for requests that match the specified route(s) and </a:t>
            </a:r>
            <a:r>
              <a:rPr lang="en-US" sz="1800" dirty="0" smtClean="0"/>
              <a:t>method(s</a:t>
            </a:r>
            <a:r>
              <a:rPr lang="en-US" sz="1800" dirty="0"/>
              <a:t>), and when it detects a match, it calls the specified callback </a:t>
            </a:r>
            <a:r>
              <a:rPr lang="en-US" sz="1800" dirty="0" smtClean="0"/>
              <a:t>function</a:t>
            </a:r>
            <a:endParaRPr lang="en-US" sz="1800" dirty="0"/>
          </a:p>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339194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smtClean="0"/>
              <a:t>Routing </a:t>
            </a:r>
            <a:r>
              <a:rPr lang="en-US" sz="1800" dirty="0"/>
              <a:t>methods can have more than one callback function as arguments. With multiple </a:t>
            </a:r>
            <a:r>
              <a:rPr lang="en-US" sz="1800" dirty="0" smtClean="0"/>
              <a:t>callback </a:t>
            </a:r>
            <a:r>
              <a:rPr lang="en-US" sz="1800" dirty="0"/>
              <a:t>functions, it is important to provide next as an argument to the callback function </a:t>
            </a:r>
            <a:r>
              <a:rPr lang="en-US" sz="1800" dirty="0" smtClean="0"/>
              <a:t>and </a:t>
            </a:r>
            <a:r>
              <a:rPr lang="en-US" sz="1800" dirty="0"/>
              <a:t>then call next() within the body of the function to hand off control to the next callback</a:t>
            </a:r>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839177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Route paths, in combination with a request method, define the endpoints at which requests </a:t>
            </a:r>
            <a:r>
              <a:rPr lang="en-US" sz="1800" dirty="0" smtClean="0"/>
              <a:t>can be </a:t>
            </a:r>
            <a:r>
              <a:rPr lang="en-US" sz="1800" dirty="0"/>
              <a:t>made. Route paths can be strings, string patterns, or regular </a:t>
            </a:r>
            <a:r>
              <a:rPr lang="en-US" sz="1800" dirty="0" smtClean="0"/>
              <a:t>expressions</a:t>
            </a:r>
            <a:endParaRPr lang="en-US" sz="1800" dirty="0"/>
          </a:p>
          <a:p>
            <a:r>
              <a:rPr lang="en-US" sz="1800" dirty="0"/>
              <a:t>Route parameters are named URL segments that are used to capture the values specified at their </a:t>
            </a:r>
            <a:r>
              <a:rPr lang="en-US" sz="1800" dirty="0" smtClean="0"/>
              <a:t>position </a:t>
            </a:r>
            <a:r>
              <a:rPr lang="en-US" sz="1800" dirty="0"/>
              <a:t>in the URL. The captured values are populated in the req.params object, with the name </a:t>
            </a:r>
            <a:r>
              <a:rPr lang="en-US" sz="1800" dirty="0" smtClean="0"/>
              <a:t>of </a:t>
            </a:r>
            <a:r>
              <a:rPr lang="en-US" sz="1800" dirty="0"/>
              <a:t>the route parameter specified in the path as their respective </a:t>
            </a:r>
            <a:r>
              <a:rPr lang="en-US" sz="1800" dirty="0" smtClean="0"/>
              <a:t>keys</a:t>
            </a:r>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419257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The methods on the response object (res) in the following table can send a response to the </a:t>
            </a:r>
            <a:r>
              <a:rPr lang="en-US" sz="1800" dirty="0" smtClean="0"/>
              <a:t>client</a:t>
            </a:r>
            <a:r>
              <a:rPr lang="en-US" sz="1800" dirty="0"/>
              <a:t>, and terminate the request-response cycle. If none of these methods are called from a </a:t>
            </a:r>
            <a:r>
              <a:rPr lang="en-US" sz="1800" dirty="0" smtClean="0"/>
              <a:t>route </a:t>
            </a:r>
            <a:r>
              <a:rPr lang="en-US" sz="1800" dirty="0"/>
              <a:t>handler, the client request will be left </a:t>
            </a:r>
            <a:r>
              <a:rPr lang="en-US" sz="1800" dirty="0" smtClean="0"/>
              <a:t>hanging</a:t>
            </a:r>
          </a:p>
          <a:p>
            <a:r>
              <a:rPr lang="en-US" sz="1800" dirty="0" smtClean="0"/>
              <a:t>See the chart on the next page for the associated methods and descriptions</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760809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b="1" u="sng" dirty="0"/>
              <a:t>Method	</a:t>
            </a:r>
            <a:r>
              <a:rPr lang="en-US" sz="1800" b="1" u="sng" dirty="0" smtClean="0"/>
              <a:t>		Description			</a:t>
            </a:r>
            <a:endParaRPr lang="en-US" sz="1800" b="1" u="sng" dirty="0"/>
          </a:p>
          <a:p>
            <a:pPr marL="174625" indent="0">
              <a:buNone/>
            </a:pPr>
            <a:r>
              <a:rPr lang="en-US" sz="1800" dirty="0"/>
              <a:t>res.download()	</a:t>
            </a:r>
            <a:r>
              <a:rPr lang="en-US" sz="1800" dirty="0" smtClean="0"/>
              <a:t>Prompt for </a:t>
            </a:r>
            <a:r>
              <a:rPr lang="en-US" sz="1800" dirty="0"/>
              <a:t>a file to be </a:t>
            </a:r>
            <a:r>
              <a:rPr lang="en-US" sz="1800" dirty="0" smtClean="0"/>
              <a:t>downloaded</a:t>
            </a:r>
            <a:endParaRPr lang="en-US" sz="1800" dirty="0"/>
          </a:p>
          <a:p>
            <a:pPr marL="174625" indent="0">
              <a:buNone/>
            </a:pPr>
            <a:r>
              <a:rPr lang="en-US" sz="1800" dirty="0"/>
              <a:t>res.end()	</a:t>
            </a:r>
            <a:r>
              <a:rPr lang="en-US" sz="1800" dirty="0" smtClean="0"/>
              <a:t>	End </a:t>
            </a:r>
            <a:r>
              <a:rPr lang="en-US" sz="1800" dirty="0"/>
              <a:t>the response </a:t>
            </a:r>
            <a:r>
              <a:rPr lang="en-US" sz="1800" dirty="0" smtClean="0"/>
              <a:t>process</a:t>
            </a:r>
            <a:endParaRPr lang="en-US" sz="1800" dirty="0"/>
          </a:p>
          <a:p>
            <a:pPr marL="174625" indent="0">
              <a:buNone/>
            </a:pPr>
            <a:r>
              <a:rPr lang="en-US" sz="1800" dirty="0"/>
              <a:t>res.json()	</a:t>
            </a:r>
            <a:r>
              <a:rPr lang="en-US" sz="1800" dirty="0" smtClean="0"/>
              <a:t>	Send </a:t>
            </a:r>
            <a:r>
              <a:rPr lang="en-US" sz="1800" dirty="0"/>
              <a:t>a JSON </a:t>
            </a:r>
            <a:r>
              <a:rPr lang="en-US" sz="1800" dirty="0" smtClean="0"/>
              <a:t>response</a:t>
            </a:r>
          </a:p>
          <a:p>
            <a:pPr marL="174625" indent="0">
              <a:buNone/>
            </a:pPr>
            <a:r>
              <a:rPr lang="en-US" sz="1800" dirty="0" smtClean="0"/>
              <a:t>res.jsonp()		Send a JSON response with JSONP support</a:t>
            </a:r>
          </a:p>
          <a:p>
            <a:pPr marL="174625" indent="0">
              <a:buNone/>
            </a:pPr>
            <a:r>
              <a:rPr lang="en-US" sz="1800" dirty="0" smtClean="0"/>
              <a:t>res.redirect</a:t>
            </a:r>
            <a:r>
              <a:rPr lang="en-US" sz="1800" dirty="0"/>
              <a:t>()	</a:t>
            </a:r>
            <a:r>
              <a:rPr lang="en-US" sz="1800" dirty="0" smtClean="0"/>
              <a:t>	Redirect </a:t>
            </a:r>
            <a:r>
              <a:rPr lang="en-US" sz="1800" dirty="0"/>
              <a:t>a </a:t>
            </a:r>
            <a:r>
              <a:rPr lang="en-US" sz="1800" dirty="0" smtClean="0"/>
              <a:t>request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662667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Routing</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b="1" u="sng" dirty="0"/>
              <a:t>Method	</a:t>
            </a:r>
            <a:r>
              <a:rPr lang="en-US" sz="1800" b="1" u="sng" dirty="0" smtClean="0"/>
              <a:t>		Description			</a:t>
            </a:r>
          </a:p>
          <a:p>
            <a:pPr marL="174625" indent="0">
              <a:buNone/>
            </a:pPr>
            <a:r>
              <a:rPr lang="en-US" sz="1800" dirty="0" smtClean="0"/>
              <a:t>res.render</a:t>
            </a:r>
            <a:r>
              <a:rPr lang="en-US" sz="1800" dirty="0"/>
              <a:t>()	</a:t>
            </a:r>
            <a:r>
              <a:rPr lang="en-US" sz="1800" dirty="0" smtClean="0"/>
              <a:t>	Render </a:t>
            </a:r>
            <a:r>
              <a:rPr lang="en-US" sz="1800" dirty="0"/>
              <a:t>a view </a:t>
            </a:r>
            <a:r>
              <a:rPr lang="en-US" sz="1800" dirty="0" smtClean="0"/>
              <a:t>template</a:t>
            </a:r>
            <a:endParaRPr lang="en-US" sz="1800" dirty="0"/>
          </a:p>
          <a:p>
            <a:pPr marL="174625" indent="0">
              <a:buNone/>
            </a:pPr>
            <a:r>
              <a:rPr lang="en-US" sz="1800" dirty="0"/>
              <a:t>res.send()	</a:t>
            </a:r>
            <a:r>
              <a:rPr lang="en-US" sz="1800" dirty="0" smtClean="0"/>
              <a:t>	Send </a:t>
            </a:r>
            <a:r>
              <a:rPr lang="en-US" sz="1800" dirty="0"/>
              <a:t>a response of various </a:t>
            </a:r>
            <a:r>
              <a:rPr lang="en-US" sz="1800" dirty="0" smtClean="0"/>
              <a:t>types</a:t>
            </a:r>
            <a:endParaRPr lang="en-US" sz="1800" dirty="0"/>
          </a:p>
          <a:p>
            <a:pPr marL="174625" indent="0">
              <a:buNone/>
            </a:pPr>
            <a:r>
              <a:rPr lang="en-US" sz="1800" dirty="0"/>
              <a:t>res.sendFile()	</a:t>
            </a:r>
            <a:r>
              <a:rPr lang="en-US" sz="1800" dirty="0" smtClean="0"/>
              <a:t>	Send </a:t>
            </a:r>
            <a:r>
              <a:rPr lang="en-US" sz="1800" dirty="0"/>
              <a:t>a file as an octet </a:t>
            </a:r>
            <a:r>
              <a:rPr lang="en-US" sz="1800" dirty="0" smtClean="0"/>
              <a:t>stream</a:t>
            </a:r>
            <a:endParaRPr lang="en-US" sz="1800" dirty="0"/>
          </a:p>
          <a:p>
            <a:pPr marL="174625" indent="0">
              <a:buNone/>
            </a:pPr>
            <a:r>
              <a:rPr lang="en-US" sz="1800" dirty="0"/>
              <a:t>res.sendStatus()	Set the response status code and send its </a:t>
            </a:r>
            <a:r>
              <a:rPr lang="en-US" sz="1800" dirty="0" smtClean="0"/>
              <a:t>string					representation as </a:t>
            </a:r>
            <a:r>
              <a:rPr lang="en-US" sz="1800" dirty="0"/>
              <a:t>the response body.</a:t>
            </a:r>
          </a:p>
          <a:p>
            <a:pPr marL="174625" indent="0">
              <a:buNone/>
            </a:pPr>
            <a:r>
              <a:rPr lang="en-US" sz="1800" dirty="0"/>
              <a:t>app.route()</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183428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dirty="0"/>
              <a:t>The express.Router class is used to create modular, mountable route handlers. A Router instance is a complete middleware and routing system; for this reason, it is often referred to as a </a:t>
            </a:r>
            <a:r>
              <a:rPr lang="en-US" sz="1800" dirty="0" smtClean="0"/>
              <a:t>"mini-app"</a:t>
            </a:r>
          </a:p>
          <a:p>
            <a:r>
              <a:rPr lang="en-US" sz="1800" dirty="0"/>
              <a:t>The following example creates </a:t>
            </a:r>
            <a:r>
              <a:rPr lang="en-US" sz="1800" dirty="0" smtClean="0"/>
              <a:t>myRouter.js, a </a:t>
            </a:r>
            <a:r>
              <a:rPr lang="en-US" sz="1800" dirty="0"/>
              <a:t>router as a </a:t>
            </a:r>
            <a:r>
              <a:rPr lang="en-US" sz="1800" dirty="0" smtClean="0"/>
              <a:t>module.  It </a:t>
            </a:r>
            <a:r>
              <a:rPr lang="en-US" sz="1800" dirty="0"/>
              <a:t>loads a middleware function in it, defines some routes, and mounts the router module on a path in the main </a:t>
            </a:r>
            <a:r>
              <a:rPr lang="en-US" sz="1800" dirty="0" smtClean="0"/>
              <a:t>app</a:t>
            </a:r>
          </a:p>
          <a:p>
            <a:r>
              <a:rPr lang="en-US" sz="1800" dirty="0" smtClean="0"/>
              <a:t>NOTE: </a:t>
            </a:r>
            <a:r>
              <a:rPr lang="en-US" sz="1800" b="1" dirty="0" smtClean="0"/>
              <a:t>This is a simple example that should be updated as we get further along in the class</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3946154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express.Router Example </a:t>
            </a:r>
            <a:r>
              <a:rPr lang="en-US" sz="2000" u="sng" dirty="0" smtClean="0"/>
              <a:t>(myRouter.js)</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73580"/>
            <a:ext cx="10058400" cy="3842445"/>
          </a:xfrm>
        </p:spPr>
        <p:txBody>
          <a:bodyPr>
            <a:normAutofit/>
          </a:bodyPr>
          <a:lstStyle/>
          <a:p>
            <a:pPr marL="228600" indent="0">
              <a:buNone/>
            </a:pPr>
            <a:r>
              <a:rPr lang="en-US" sz="1600" dirty="0">
                <a:latin typeface="Consolas" panose="020B0609020204030204" pitchFamily="49" charset="0"/>
              </a:rPr>
              <a:t>var express = require('express</a:t>
            </a:r>
            <a:r>
              <a:rPr lang="en-US" sz="1600" dirty="0" smtClean="0">
                <a:latin typeface="Consolas" panose="020B0609020204030204" pitchFamily="49" charset="0"/>
              </a:rPr>
              <a:t>');</a:t>
            </a:r>
          </a:p>
          <a:p>
            <a:pPr marL="228600" indent="0">
              <a:buNone/>
            </a:pPr>
            <a:r>
              <a:rPr lang="en-US" sz="1600" dirty="0" smtClean="0">
                <a:latin typeface="Consolas" panose="020B0609020204030204" pitchFamily="49" charset="0"/>
              </a:rPr>
              <a:t>var</a:t>
            </a:r>
            <a:r>
              <a:rPr lang="en-US" sz="1600" dirty="0">
                <a:latin typeface="Consolas" panose="020B0609020204030204" pitchFamily="49" charset="0"/>
              </a:rPr>
              <a:t> router = express.Router();</a:t>
            </a:r>
          </a:p>
          <a:p>
            <a:pPr marL="228600" indent="0">
              <a:buNone/>
            </a:pPr>
            <a:endParaRPr lang="en-US" sz="1600" dirty="0">
              <a:latin typeface="Consolas" panose="020B0609020204030204" pitchFamily="49" charset="0"/>
            </a:endParaRPr>
          </a:p>
          <a:p>
            <a:pPr marL="228600" indent="0">
              <a:buNone/>
            </a:pPr>
            <a:r>
              <a:rPr lang="en-US" sz="1600" dirty="0" smtClean="0">
                <a:latin typeface="Consolas" panose="020B0609020204030204" pitchFamily="49" charset="0"/>
              </a:rPr>
              <a:t>//</a:t>
            </a:r>
            <a:r>
              <a:rPr lang="en-US" sz="1600" dirty="0">
                <a:latin typeface="Consolas" panose="020B0609020204030204" pitchFamily="49" charset="0"/>
              </a:rPr>
              <a:t> define the home page route</a:t>
            </a:r>
          </a:p>
          <a:p>
            <a:pPr marL="228600" indent="0">
              <a:buNone/>
            </a:pPr>
            <a:r>
              <a:rPr lang="en-US" sz="1600" dirty="0">
                <a:latin typeface="Consolas" panose="020B0609020204030204" pitchFamily="49" charset="0"/>
              </a:rPr>
              <a:t>router.get('/public/', function (req, res) {</a:t>
            </a:r>
          </a:p>
          <a:p>
            <a:pPr marL="228600" indent="0">
              <a:buNone/>
            </a:pPr>
            <a:r>
              <a:rPr lang="en-US" sz="1600" dirty="0" smtClean="0">
                <a:latin typeface="Consolas" panose="020B0609020204030204" pitchFamily="49" charset="0"/>
              </a:rPr>
              <a:t>res.send</a:t>
            </a:r>
            <a:r>
              <a:rPr lang="en-US" sz="1600" dirty="0">
                <a:latin typeface="Consolas" panose="020B0609020204030204" pitchFamily="49" charset="0"/>
              </a:rPr>
              <a:t>('index.html');</a:t>
            </a:r>
          </a:p>
          <a:p>
            <a:pPr marL="228600" indent="0">
              <a:buNone/>
            </a:pPr>
            <a:r>
              <a:rPr lang="en-US" sz="1600" dirty="0">
                <a:latin typeface="Consolas" panose="020B0609020204030204" pitchFamily="49" charset="0"/>
              </a:rPr>
              <a:t>})</a:t>
            </a:r>
          </a:p>
          <a:p>
            <a:pPr marL="0" indent="0">
              <a:buNone/>
            </a:pPr>
            <a:endParaRPr lang="en-US" sz="1800" dirty="0"/>
          </a:p>
          <a:p>
            <a:pPr marL="0" indent="0">
              <a:buNone/>
            </a:pP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794942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express.Router Example </a:t>
            </a:r>
            <a:r>
              <a:rPr lang="en-US" sz="2000" u="sng" dirty="0" smtClean="0"/>
              <a:t>(myRouter.js)</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73580"/>
            <a:ext cx="10058400" cy="3842445"/>
          </a:xfrm>
        </p:spPr>
        <p:txBody>
          <a:bodyPr>
            <a:normAutofit lnSpcReduction="10000"/>
          </a:bodyPr>
          <a:lstStyle/>
          <a:p>
            <a:pPr marL="0" indent="0">
              <a:buNone/>
            </a:pPr>
            <a:r>
              <a:rPr lang="en-US" dirty="0">
                <a:latin typeface="Consolas" panose="020B0609020204030204" pitchFamily="49" charset="0"/>
              </a:rPr>
              <a:t>// define the contact </a:t>
            </a:r>
            <a:r>
              <a:rPr lang="en-US" dirty="0" smtClean="0">
                <a:latin typeface="Consolas" panose="020B0609020204030204" pitchFamily="49" charset="0"/>
              </a:rPr>
              <a:t>route</a:t>
            </a:r>
          </a:p>
          <a:p>
            <a:pPr marL="0" indent="0">
              <a:buNone/>
            </a:pPr>
            <a:r>
              <a:rPr lang="en-US" dirty="0" smtClean="0">
                <a:latin typeface="Consolas" panose="020B0609020204030204" pitchFamily="49" charset="0"/>
              </a:rPr>
              <a:t>router.get('/public/contact', function (req, res) {</a:t>
            </a:r>
          </a:p>
          <a:p>
            <a:pPr marL="0" indent="0">
              <a:buNone/>
            </a:pPr>
            <a:r>
              <a:rPr lang="en-US" dirty="0">
                <a:latin typeface="Consolas" panose="020B0609020204030204" pitchFamily="49" charset="0"/>
              </a:rPr>
              <a:t> </a:t>
            </a:r>
            <a:r>
              <a:rPr lang="en-US" dirty="0" smtClean="0">
                <a:latin typeface="Consolas" panose="020B0609020204030204" pitchFamily="49" charset="0"/>
              </a:rPr>
              <a:t> res.send</a:t>
            </a:r>
            <a:r>
              <a:rPr lang="en-US" dirty="0">
                <a:latin typeface="Consolas" panose="020B0609020204030204" pitchFamily="49" charset="0"/>
              </a:rPr>
              <a:t>('contact.html')</a:t>
            </a:r>
          </a:p>
          <a:p>
            <a:pPr marL="0" indent="0">
              <a:buNone/>
            </a:pP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define the registration route</a:t>
            </a:r>
          </a:p>
          <a:p>
            <a:pPr marL="0" indent="0">
              <a:buNone/>
            </a:pPr>
            <a:r>
              <a:rPr lang="en-US" dirty="0">
                <a:latin typeface="Consolas" panose="020B0609020204030204" pitchFamily="49" charset="0"/>
              </a:rPr>
              <a:t>router.get('/public/registration', function (req, res) {</a:t>
            </a:r>
          </a:p>
          <a:p>
            <a:pPr marL="0" indent="0">
              <a:buNone/>
            </a:pPr>
            <a:r>
              <a:rPr lang="en-US" dirty="0">
                <a:latin typeface="Consolas" panose="020B0609020204030204" pitchFamily="49" charset="0"/>
              </a:rPr>
              <a:t> </a:t>
            </a:r>
            <a:r>
              <a:rPr lang="en-US" dirty="0" smtClean="0">
                <a:latin typeface="Consolas" panose="020B0609020204030204" pitchFamily="49" charset="0"/>
              </a:rPr>
              <a:t> res.send</a:t>
            </a:r>
            <a:r>
              <a:rPr lang="en-US" dirty="0">
                <a:latin typeface="Consolas" panose="020B0609020204030204" pitchFamily="49" charset="0"/>
              </a:rPr>
              <a:t>('registration.html')</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module.exports = router;</a:t>
            </a:r>
          </a:p>
          <a:p>
            <a:pPr marL="0" indent="0">
              <a:buNone/>
            </a:pPr>
            <a:endParaRPr lang="en-US" sz="1800" dirty="0"/>
          </a:p>
          <a:p>
            <a:pPr marL="0" indent="0">
              <a:buNone/>
            </a:pP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282603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express.Router Example </a:t>
            </a:r>
            <a:r>
              <a:rPr lang="en-US" sz="2000" u="sng" dirty="0" smtClean="0"/>
              <a:t>(revised express.js)</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73580"/>
            <a:ext cx="10058400" cy="3842445"/>
          </a:xfrm>
        </p:spPr>
        <p:txBody>
          <a:bodyPr>
            <a:normAutofit fontScale="92500" lnSpcReduction="20000"/>
          </a:bodyPr>
          <a:lstStyle/>
          <a:p>
            <a:r>
              <a:rPr lang="en-US" sz="2100" dirty="0" smtClean="0"/>
              <a:t>Here is the revised express.js file:</a:t>
            </a:r>
          </a:p>
          <a:p>
            <a:pPr marL="228600" indent="0">
              <a:buNone/>
            </a:pPr>
            <a:r>
              <a:rPr lang="en-US" sz="1800" dirty="0">
                <a:latin typeface="Consolas" panose="020B0609020204030204" pitchFamily="49" charset="0"/>
              </a:rPr>
              <a:t>const port = 3000;</a:t>
            </a:r>
          </a:p>
          <a:p>
            <a:pPr marL="228600" indent="0">
              <a:buNone/>
            </a:pPr>
            <a:r>
              <a:rPr lang="en-US" sz="1800" dirty="0">
                <a:latin typeface="Consolas" panose="020B0609020204030204" pitchFamily="49" charset="0"/>
              </a:rPr>
              <a:t>const express = require('express');</a:t>
            </a:r>
          </a:p>
          <a:p>
            <a:pPr marL="228600" indent="0">
              <a:buNone/>
            </a:pPr>
            <a:r>
              <a:rPr lang="en-US" sz="1800" dirty="0">
                <a:latin typeface="Consolas" panose="020B0609020204030204" pitchFamily="49" charset="0"/>
              </a:rPr>
              <a:t>const app = express();</a:t>
            </a:r>
          </a:p>
          <a:p>
            <a:pPr marL="228600" indent="0">
              <a:buNone/>
            </a:pPr>
            <a:r>
              <a:rPr lang="en-US" sz="1800" dirty="0" smtClean="0">
                <a:latin typeface="Consolas" panose="020B0609020204030204" pitchFamily="49" charset="0"/>
              </a:rPr>
              <a:t>app.use(express.static</a:t>
            </a:r>
            <a:r>
              <a:rPr lang="en-US" sz="1800" dirty="0">
                <a:latin typeface="Consolas" panose="020B0609020204030204" pitchFamily="49" charset="0"/>
              </a:rPr>
              <a:t>('public'));</a:t>
            </a:r>
          </a:p>
          <a:p>
            <a:pPr marL="228600" indent="0">
              <a:buNone/>
            </a:pPr>
            <a:r>
              <a:rPr lang="en-US" sz="1800" dirty="0" smtClean="0">
                <a:latin typeface="Consolas" panose="020B0609020204030204" pitchFamily="49" charset="0"/>
              </a:rPr>
              <a:t>var</a:t>
            </a:r>
            <a:r>
              <a:rPr lang="en-US" sz="1800" dirty="0">
                <a:latin typeface="Consolas" panose="020B0609020204030204" pitchFamily="49" charset="0"/>
              </a:rPr>
              <a:t> myRouter = require('./myRouter')</a:t>
            </a:r>
          </a:p>
          <a:p>
            <a:pPr marL="228600" indent="0">
              <a:buNone/>
            </a:pPr>
            <a:r>
              <a:rPr lang="en-US" sz="1800" dirty="0">
                <a:latin typeface="Consolas" panose="020B0609020204030204" pitchFamily="49" charset="0"/>
              </a:rPr>
              <a:t>app.use('/myRouter', myRouter);</a:t>
            </a:r>
          </a:p>
          <a:p>
            <a:pPr marL="228600" indent="0">
              <a:buNone/>
            </a:pP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app.listen(port, () =&gt; </a:t>
            </a:r>
            <a:r>
              <a:rPr lang="en-US" sz="1800" dirty="0" smtClean="0">
                <a:latin typeface="Consolas" panose="020B0609020204030204" pitchFamily="49" charset="0"/>
              </a:rPr>
              <a:t>{</a:t>
            </a:r>
          </a:p>
          <a:p>
            <a:pPr marL="228600" indent="0">
              <a:buNone/>
            </a:pPr>
            <a:r>
              <a:rPr lang="en-US" sz="1800" dirty="0" smtClean="0">
                <a:latin typeface="Consolas" panose="020B0609020204030204" pitchFamily="49" charset="0"/>
              </a:rPr>
              <a:t>console.log</a:t>
            </a:r>
            <a:r>
              <a:rPr lang="en-US" sz="1800" dirty="0">
                <a:latin typeface="Consolas" panose="020B0609020204030204" pitchFamily="49" charset="0"/>
              </a:rPr>
              <a:t>(`The Express.js server is listening on port ${port}`);</a:t>
            </a:r>
          </a:p>
          <a:p>
            <a:pPr marL="228600" indent="0">
              <a:buNone/>
            </a:pPr>
            <a:r>
              <a:rPr lang="en-US" sz="1800" dirty="0" smtClean="0">
                <a:latin typeface="Consolas" panose="020B0609020204030204" pitchFamily="49" charset="0"/>
              </a:rPr>
              <a:t>});</a:t>
            </a:r>
            <a:endParaRPr lang="en-US" sz="1800" dirty="0">
              <a:latin typeface="Consolas" panose="020B0609020204030204" pitchFamily="49" charset="0"/>
            </a:endParaRPr>
          </a:p>
          <a:p>
            <a:pPr marL="174625" indent="0">
              <a:buNone/>
            </a:pPr>
            <a:endParaRPr lang="en-US" sz="1800" dirty="0" smtClean="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355930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Using express with Node.js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a:t>The express framework is the most common framework used for developing Node js applications</a:t>
            </a:r>
          </a:p>
          <a:p>
            <a:r>
              <a:rPr lang="en-US" sz="1800" dirty="0"/>
              <a:t>Routes are used to divert users to different parts of the web applications based on the request made</a:t>
            </a:r>
          </a:p>
          <a:p>
            <a:r>
              <a:rPr lang="en-US" sz="1800" dirty="0"/>
              <a:t>Templates can be used to inject content in an efficient manner</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https://www.guru99.com/node-js-express.html</a:t>
            </a:r>
            <a:r>
              <a:rPr lang="en-US" sz="1600" dirty="0" smtClean="0">
                <a:hlinkClick r:id="rId2"/>
              </a:rPr>
              <a:t>#</a:t>
            </a:r>
            <a:r>
              <a:rPr lang="en-US" sz="1600" dirty="0" smtClean="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416285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Home Page</a:t>
            </a:r>
            <a:r>
              <a:rPr lang="en-US" sz="2000" u="sng" dirty="0"/>
              <a:t> (localhost:3000)</a:t>
            </a:r>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pic>
        <p:nvPicPr>
          <p:cNvPr id="7" name="Picture 6"/>
          <p:cNvPicPr>
            <a:picLocks noChangeAspect="1"/>
          </p:cNvPicPr>
          <p:nvPr/>
        </p:nvPicPr>
        <p:blipFill>
          <a:blip r:embed="rId3"/>
          <a:stretch>
            <a:fillRect/>
          </a:stretch>
        </p:blipFill>
        <p:spPr>
          <a:xfrm>
            <a:off x="664234" y="2105179"/>
            <a:ext cx="9182100" cy="2514600"/>
          </a:xfrm>
          <a:prstGeom prst="rect">
            <a:avLst/>
          </a:prstGeom>
        </p:spPr>
      </p:pic>
    </p:spTree>
    <p:extLst>
      <p:ext uri="{BB962C8B-B14F-4D97-AF65-F5344CB8AC3E}">
        <p14:creationId xmlns:p14="http://schemas.microsoft.com/office/powerpoint/2010/main" val="672204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Home Page </a:t>
            </a:r>
            <a:r>
              <a:rPr lang="en-US" sz="2000" u="sng" dirty="0" smtClean="0"/>
              <a:t>(localhost:3000/contact.html)</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pic>
        <p:nvPicPr>
          <p:cNvPr id="6" name="Picture 5"/>
          <p:cNvPicPr>
            <a:picLocks noChangeAspect="1"/>
          </p:cNvPicPr>
          <p:nvPr/>
        </p:nvPicPr>
        <p:blipFill>
          <a:blip r:embed="rId3"/>
          <a:stretch>
            <a:fillRect/>
          </a:stretch>
        </p:blipFill>
        <p:spPr>
          <a:xfrm>
            <a:off x="755333" y="1737360"/>
            <a:ext cx="5637848" cy="3999547"/>
          </a:xfrm>
          <a:prstGeom prst="rect">
            <a:avLst/>
          </a:prstGeom>
        </p:spPr>
      </p:pic>
    </p:spTree>
    <p:extLst>
      <p:ext uri="{BB962C8B-B14F-4D97-AF65-F5344CB8AC3E}">
        <p14:creationId xmlns:p14="http://schemas.microsoft.com/office/powerpoint/2010/main" val="190588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Home Page </a:t>
            </a:r>
            <a:r>
              <a:rPr lang="en-US" sz="2000" u="sng" dirty="0" smtClean="0"/>
              <a:t>(localhost:3000/registration.html)</a:t>
            </a:r>
            <a:endParaRPr lang="en-US" sz="2000"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endParaRPr lang="en-US" sz="1800" dirty="0" smtClean="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pic>
        <p:nvPicPr>
          <p:cNvPr id="7" name="Picture 6"/>
          <p:cNvPicPr>
            <a:picLocks noChangeAspect="1"/>
          </p:cNvPicPr>
          <p:nvPr/>
        </p:nvPicPr>
        <p:blipFill>
          <a:blip r:embed="rId3"/>
          <a:stretch>
            <a:fillRect/>
          </a:stretch>
        </p:blipFill>
        <p:spPr>
          <a:xfrm>
            <a:off x="745809" y="1727747"/>
            <a:ext cx="5221605" cy="3999547"/>
          </a:xfrm>
          <a:prstGeom prst="rect">
            <a:avLst/>
          </a:prstGeom>
        </p:spPr>
      </p:pic>
    </p:spTree>
    <p:extLst>
      <p:ext uri="{BB962C8B-B14F-4D97-AF65-F5344CB8AC3E}">
        <p14:creationId xmlns:p14="http://schemas.microsoft.com/office/powerpoint/2010/main" val="84751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How to use express.js </a:t>
            </a:r>
            <a:r>
              <a:rPr lang="en-US" sz="1800" dirty="0"/>
              <a:t>in a node.js application</a:t>
            </a: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225541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6464699" cy="1371600"/>
          </a:xfrm>
        </p:spPr>
        <p:txBody>
          <a:bodyPr>
            <a:normAutofit/>
          </a:bodyPr>
          <a:lstStyle/>
          <a:p>
            <a:r>
              <a:rPr lang="en-US" u="sng" dirty="0" smtClean="0"/>
              <a:t>The express.js Website</a:t>
            </a:r>
            <a:endParaRPr lang="en-US" u="sng"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3"/>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4"/>
          <a:stretch>
            <a:fillRect/>
          </a:stretch>
        </p:blipFill>
        <p:spPr>
          <a:xfrm>
            <a:off x="1062038" y="2175933"/>
            <a:ext cx="6905095" cy="3560742"/>
          </a:xfrm>
          <a:prstGeom prst="rect">
            <a:avLst/>
          </a:prstGeom>
        </p:spPr>
      </p:pic>
    </p:spTree>
    <p:extLst>
      <p:ext uri="{BB962C8B-B14F-4D97-AF65-F5344CB8AC3E}">
        <p14:creationId xmlns:p14="http://schemas.microsoft.com/office/powerpoint/2010/main" val="2520974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Our First express.js application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19061"/>
          </a:xfrm>
        </p:spPr>
        <p:txBody>
          <a:bodyPr>
            <a:normAutofit/>
          </a:bodyPr>
          <a:lstStyle/>
          <a:p>
            <a:r>
              <a:rPr lang="en-US" sz="1800" dirty="0" smtClean="0"/>
              <a:t>First close the open main.js file in the nodeone folder if still open</a:t>
            </a:r>
          </a:p>
          <a:p>
            <a:r>
              <a:rPr lang="en-US" sz="1800" dirty="0" smtClean="0"/>
              <a:t>Next, install express via the command </a:t>
            </a:r>
            <a:r>
              <a:rPr lang="en-US" sz="1800" dirty="0" smtClean="0">
                <a:latin typeface="Consolas" panose="020B0609020204030204" pitchFamily="49" charset="0"/>
              </a:rPr>
              <a:t>npm install express --save</a:t>
            </a:r>
          </a:p>
          <a:p>
            <a:r>
              <a:rPr lang="en-US" sz="1800" dirty="0" smtClean="0"/>
              <a:t>Then create a new JavaScript file called originalExpress.js with the code shown on the next page:</a:t>
            </a:r>
          </a:p>
          <a:p>
            <a:pPr marL="169863" indent="0">
              <a:buNone/>
            </a:pP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https://www.guru99.com/node-js-express.html</a:t>
            </a:r>
            <a:r>
              <a:rPr lang="en-US" sz="1600" dirty="0" smtClean="0">
                <a:hlinkClick r:id="rId2"/>
              </a:rPr>
              <a:t>#</a:t>
            </a:r>
            <a:r>
              <a:rPr lang="en-US" sz="1600" dirty="0" smtClean="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49622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Our First express.js application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446348"/>
          </a:xfrm>
        </p:spPr>
        <p:txBody>
          <a:bodyPr>
            <a:noAutofit/>
          </a:bodyPr>
          <a:lstStyle/>
          <a:p>
            <a:pPr marL="0" indent="0">
              <a:buNone/>
            </a:pPr>
            <a:r>
              <a:rPr lang="en-US" sz="1800" dirty="0">
                <a:latin typeface="Consolas" panose="020B0609020204030204" pitchFamily="49" charset="0"/>
              </a:rPr>
              <a:t>const port = 3000;</a:t>
            </a:r>
          </a:p>
          <a:p>
            <a:pPr marL="0" indent="0">
              <a:buNone/>
            </a:pPr>
            <a:r>
              <a:rPr lang="en-US" sz="1800" dirty="0">
                <a:latin typeface="Consolas" panose="020B0609020204030204" pitchFamily="49" charset="0"/>
              </a:rPr>
              <a:t>const express = require</a:t>
            </a:r>
            <a:r>
              <a:rPr lang="en-US" sz="1800" dirty="0" smtClean="0">
                <a:latin typeface="Consolas" panose="020B0609020204030204" pitchFamily="49" charset="0"/>
              </a:rPr>
              <a:t>("express");</a:t>
            </a:r>
            <a:endParaRPr lang="en-US" sz="1800" dirty="0">
              <a:latin typeface="Consolas" panose="020B0609020204030204" pitchFamily="49" charset="0"/>
            </a:endParaRP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app.get</a:t>
            </a:r>
            <a:r>
              <a:rPr lang="en-US" sz="1800" dirty="0" smtClean="0">
                <a:latin typeface="Consolas" panose="020B0609020204030204" pitchFamily="49" charset="0"/>
              </a:rPr>
              <a:t>("/",</a:t>
            </a:r>
            <a:r>
              <a:rPr lang="en-US" sz="1800" dirty="0">
                <a:latin typeface="Consolas" panose="020B0609020204030204" pitchFamily="49" charset="0"/>
              </a:rPr>
              <a:t> (req, res) =&gt; {</a:t>
            </a:r>
          </a:p>
          <a:p>
            <a:pPr marL="114300" indent="0">
              <a:buNone/>
            </a:pPr>
            <a:r>
              <a:rPr lang="en-US" sz="1800" dirty="0" smtClean="0">
                <a:latin typeface="Consolas" panose="020B0609020204030204" pitchFamily="49" charset="0"/>
              </a:rPr>
              <a:t>res.send("Hello from node.js and express!");</a:t>
            </a: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.listen(port, () =&gt; {</a:t>
            </a:r>
          </a:p>
          <a:p>
            <a:pPr marL="114300" indent="0">
              <a:buNone/>
            </a:pPr>
            <a:r>
              <a:rPr lang="en-US" sz="1800" dirty="0" smtClean="0">
                <a:latin typeface="Consolas" panose="020B0609020204030204" pitchFamily="49" charset="0"/>
              </a:rPr>
              <a:t>console.log</a:t>
            </a:r>
            <a:r>
              <a:rPr lang="en-US" sz="1800" dirty="0">
                <a:latin typeface="Consolas" panose="020B0609020204030204" pitchFamily="49" charset="0"/>
              </a:rPr>
              <a:t>(`The </a:t>
            </a:r>
            <a:r>
              <a:rPr lang="en-US" sz="1800" dirty="0" smtClean="0">
                <a:latin typeface="Consolas" panose="020B0609020204030204" pitchFamily="49" charset="0"/>
              </a:rPr>
              <a:t>server</a:t>
            </a:r>
            <a:r>
              <a:rPr lang="en-US" sz="1800" dirty="0">
                <a:latin typeface="Consolas" panose="020B0609020204030204" pitchFamily="49" charset="0"/>
              </a:rPr>
              <a:t> is listening on port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892760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Our First express.js application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446348"/>
          </a:xfrm>
        </p:spPr>
        <p:txBody>
          <a:bodyPr>
            <a:noAutofit/>
          </a:bodyPr>
          <a:lstStyle/>
          <a:p>
            <a:r>
              <a:rPr lang="en-US" sz="1800" dirty="0" smtClean="0"/>
              <a:t>Finally, run the program via the command </a:t>
            </a:r>
            <a:r>
              <a:rPr lang="en-US" sz="1800" dirty="0" smtClean="0">
                <a:latin typeface="Consolas" panose="020B0609020204030204" pitchFamily="49" charset="0"/>
              </a:rPr>
              <a:t>node originalExpress.js</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891112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r>
              <a:rPr lang="en-US" u="sng" dirty="0" smtClean="0"/>
              <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a:t>
            </a:r>
            <a:r>
              <a:rPr lang="en-US" sz="1800" dirty="0" smtClean="0">
                <a:latin typeface="Consolas" panose="020B0609020204030204" pitchFamily="49" charset="0"/>
              </a:rPr>
              <a:t>port =</a:t>
            </a:r>
            <a:r>
              <a:rPr lang="en-US" sz="1800" dirty="0">
                <a:latin typeface="Consolas" panose="020B0609020204030204" pitchFamily="49" charset="0"/>
              </a:rPr>
              <a:t> </a:t>
            </a:r>
            <a:r>
              <a:rPr lang="en-US" sz="1800" dirty="0" smtClean="0">
                <a:latin typeface="Consolas" panose="020B0609020204030204" pitchFamily="49" charset="0"/>
              </a:rPr>
              <a:t>3000</a:t>
            </a:r>
            <a:r>
              <a:rPr lang="en-US" sz="1800" dirty="0">
                <a:latin typeface="Consolas" panose="020B0609020204030204" pitchFamily="49" charset="0"/>
              </a:rPr>
              <a:t>;</a:t>
            </a:r>
          </a:p>
          <a:p>
            <a:r>
              <a:rPr lang="en-US" sz="1800" dirty="0" smtClean="0"/>
              <a:t>To keep the example simple, I hard-coded the port to be 3000</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4015537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r>
              <a:rPr lang="en-US" u="sng" dirty="0" smtClean="0"/>
              <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express = require('express</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t>Express was previously installed for the project.  This line makes it available to the project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852508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948</Words>
  <Application>Microsoft Office PowerPoint</Application>
  <PresentationFormat>Widescreen</PresentationFormat>
  <Paragraphs>214</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Consolas</vt:lpstr>
      <vt:lpstr>Garamond</vt:lpstr>
      <vt:lpstr>SavonVTI</vt:lpstr>
      <vt:lpstr>Unit01 Intro to node.js Part III</vt:lpstr>
      <vt:lpstr>Objectives</vt:lpstr>
      <vt:lpstr>Using express with Node.js</vt:lpstr>
      <vt:lpstr>The express.js Website</vt:lpstr>
      <vt:lpstr>Our First express.js application</vt:lpstr>
      <vt:lpstr>Our First express.js application</vt:lpstr>
      <vt:lpstr>Our First express.js application</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Serving Static Files with express.js</vt:lpstr>
      <vt:lpstr>Serving Static Files with express.js</vt:lpstr>
      <vt:lpstr>Serving Static Files with express.js</vt:lpstr>
      <vt:lpstr>Serving Static Files with express.js (each new statement explained)</vt:lpstr>
      <vt:lpstr>Serving Static Files with express.js (each new statement explained)</vt:lpstr>
      <vt:lpstr>Serving Static Files with express.js (each new statement explained)</vt:lpstr>
      <vt:lpstr>Routing</vt:lpstr>
      <vt:lpstr>Routing</vt:lpstr>
      <vt:lpstr>Routing</vt:lpstr>
      <vt:lpstr>Routing</vt:lpstr>
      <vt:lpstr>Routing</vt:lpstr>
      <vt:lpstr>Routing</vt:lpstr>
      <vt:lpstr>Routing</vt:lpstr>
      <vt:lpstr>express.Router</vt:lpstr>
      <vt:lpstr>express.Router Example (myRouter.js)</vt:lpstr>
      <vt:lpstr>express.Router Example (myRouter.js)</vt:lpstr>
      <vt:lpstr>express.Router Example (revised express.js)</vt:lpstr>
      <vt:lpstr>Home Page (localhost:3000)</vt:lpstr>
      <vt:lpstr>Home Page (localhost:3000/contact.html)</vt:lpstr>
      <vt:lpstr>Home Page (localhost:3000/registration.html)</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2020-07-08T18:17:53Z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