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73" r:id="rId4"/>
  </p:sldMasterIdLst>
  <p:notesMasterIdLst>
    <p:notesMasterId r:id="rId35"/>
  </p:notesMasterIdLst>
  <p:sldIdLst>
    <p:sldId id="257" r:id="rId5"/>
    <p:sldId id="263" r:id="rId6"/>
    <p:sldId id="277" r:id="rId7"/>
    <p:sldId id="278" r:id="rId8"/>
    <p:sldId id="279" r:id="rId9"/>
    <p:sldId id="280" r:id="rId10"/>
    <p:sldId id="281" r:id="rId11"/>
    <p:sldId id="282" r:id="rId12"/>
    <p:sldId id="284" r:id="rId13"/>
    <p:sldId id="286" r:id="rId14"/>
    <p:sldId id="288" r:id="rId15"/>
    <p:sldId id="285" r:id="rId16"/>
    <p:sldId id="287"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27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F8D22F"/>
    <a:srgbClr val="563D7C"/>
    <a:srgbClr val="349AED"/>
    <a:srgbClr val="344529"/>
    <a:srgbClr val="2B3922"/>
    <a:srgbClr val="2E3722"/>
    <a:srgbClr val="B8D233"/>
    <a:srgbClr val="5CC6D6"/>
    <a:srgbClr val="F03F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7" autoAdjust="0"/>
    <p:restoredTop sz="94619" autoAdjust="0"/>
  </p:normalViewPr>
  <p:slideViewPr>
    <p:cSldViewPr snapToGrid="0">
      <p:cViewPr varScale="1">
        <p:scale>
          <a:sx n="113" d="100"/>
          <a:sy n="113" d="100"/>
        </p:scale>
        <p:origin x="46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F45A3F-F083-4E1A-8339-FCD652B27D36}" type="datetimeFigureOut">
              <a:rPr lang="en-US" smtClean="0"/>
              <a:t>7/8/2020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58A06-DD4F-4924-BE66-8F95ED766CC7}" type="slidenum">
              <a:rPr lang="en-US" smtClean="0"/>
              <a:t>‹#›</a:t>
            </a:fld>
            <a:endParaRPr lang="en-US" dirty="0"/>
          </a:p>
        </p:txBody>
      </p:sp>
    </p:spTree>
    <p:extLst>
      <p:ext uri="{BB962C8B-B14F-4D97-AF65-F5344CB8AC3E}">
        <p14:creationId xmlns:p14="http://schemas.microsoft.com/office/powerpoint/2010/main" val="1743132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B2553B6-A683-4C13-ADF3-6E78B5B860F6}" type="datetime1">
              <a:rPr lang="en-US" smtClean="0"/>
              <a:t>7/8/2020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00B11-1D47-4652-AEE5-4C2B1235CB66}" type="datetime1">
              <a:rPr lang="en-US" smtClean="0"/>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90AC2323-8C5A-462B-92B9-62EA14FA9E94}" type="datetime1">
              <a:rPr lang="en-US" smtClean="0"/>
              <a:t>7/8/2020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DC40C2-59E9-46C8-B03E-7C20E5F4F12D}" type="datetime1">
              <a:rPr lang="en-US" smtClean="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BC8CB6-941B-4270-8276-FD8E92A373DA}" type="datetime1">
              <a:rPr lang="en-US" smtClean="0"/>
              <a:t>7/8/2020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E57E43-E251-46CB-9ADD-5572689A0D73}" type="datetime1">
              <a:rPr lang="en-US" smtClean="0"/>
              <a:t>7/8/2020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82FC12-F480-42AE-9F3F-3DA69EB64A0D}" type="datetime1">
              <a:rPr lang="en-US" smtClean="0"/>
              <a:t>7/8/2020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545CEF3F-6F6A-4297-B757-FFB5D4A3AD64}" type="datetime1">
              <a:rPr lang="en-US" smtClean="0"/>
              <a:t>7/8/2020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E2F6E23-5248-4ECD-8C29-1FB95B395C86}" type="datetime1">
              <a:rPr lang="en-US" smtClean="0"/>
              <a:t>7/8/2020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5DE9F2A3-885D-46CC-9642-01CAAE4EB600}" type="datetime1">
              <a:rPr lang="en-US" smtClean="0"/>
              <a:t>7/8/2020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localhost:8081/listUser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osradar.com/how-to-install-node-js-on-windows-10/"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medium.com/letsboot/basics-using-ajax-with-fetch-api-b2218b0b9691"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medium.com/letsboot/basics-using-ajax-with-fetch-api-b2218b0b9691"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medium.com/letsboot/basics-using-ajax-with-fetch-api-b2218b0b9691"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medium.com/letsboot/basics-using-ajax-with-fetch-api-b2218b0b9691"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medium.com/letsboot/basics-using-ajax-with-fetch-api-b2218b0b9691"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medium.com/letsboot/basics-using-ajax-with-fetch-api-b2218b0b969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Representational_state_transfer"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Application_programming_interfa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Application_programming_interfac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 xmlns:a16="http://schemas.microsoft.com/office/drawing/2014/main" id="{2644B391-9BFE-445C-A9EC-F544BB85FB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 xmlns:a16="http://schemas.microsoft.com/office/drawing/2014/main" id="{80F26E69-87D9-4655-AE7B-280A87AA3C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b="1" dirty="0" smtClean="0">
                <a:solidFill>
                  <a:schemeClr val="tx1"/>
                </a:solidFill>
              </a:rPr>
              <a:t>Unit01 Intro to node.js </a:t>
            </a:r>
            <a:r>
              <a:rPr lang="en-US" sz="4400" b="1" smtClean="0">
                <a:solidFill>
                  <a:schemeClr val="tx1"/>
                </a:solidFill>
              </a:rPr>
              <a:t>Part </a:t>
            </a:r>
            <a:r>
              <a:rPr lang="en-US" sz="4400" b="1" smtClean="0">
                <a:solidFill>
                  <a:schemeClr val="tx1"/>
                </a:solidFill>
              </a:rPr>
              <a:t>IV</a:t>
            </a:r>
            <a:endParaRPr lang="en-US" sz="4400" b="1" dirty="0">
              <a:solidFill>
                <a:schemeClr val="tx1"/>
              </a:solidFill>
            </a:endParaRPr>
          </a:p>
        </p:txBody>
      </p:sp>
      <p:sp>
        <p:nvSpPr>
          <p:cNvPr id="3" name="Subtitle 2">
            <a:extLst>
              <a:ext uri="{FF2B5EF4-FFF2-40B4-BE49-F238E27FC236}">
                <a16:creationId xmlns=""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Ranken Technical College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16645"/>
            <a:ext cx="7810899" cy="1371600"/>
          </a:xfrm>
        </p:spPr>
        <p:txBody>
          <a:bodyPr>
            <a:normAutofit/>
          </a:bodyPr>
          <a:lstStyle/>
          <a:p>
            <a:r>
              <a:rPr lang="en-US" u="sng" dirty="0" smtClean="0"/>
              <a:t>RESTful Web Server Example</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r>
              <a:rPr lang="en-US" sz="1800" dirty="0"/>
              <a:t>Based on this </a:t>
            </a:r>
            <a:r>
              <a:rPr lang="en-US" sz="1800" dirty="0" smtClean="0"/>
              <a:t>information, provide </a:t>
            </a:r>
            <a:r>
              <a:rPr lang="en-US" sz="1800" dirty="0"/>
              <a:t>following RESTful </a:t>
            </a:r>
            <a:r>
              <a:rPr lang="en-US" sz="1800" dirty="0" smtClean="0"/>
              <a:t>APIs:</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10</a:t>
            </a:fld>
            <a:endParaRPr lang="en-US" dirty="0"/>
          </a:p>
        </p:txBody>
      </p:sp>
      <p:pic>
        <p:nvPicPr>
          <p:cNvPr id="4" name="Picture 3"/>
          <p:cNvPicPr>
            <a:picLocks noChangeAspect="1"/>
          </p:cNvPicPr>
          <p:nvPr/>
        </p:nvPicPr>
        <p:blipFill>
          <a:blip r:embed="rId2"/>
          <a:stretch>
            <a:fillRect/>
          </a:stretch>
        </p:blipFill>
        <p:spPr>
          <a:xfrm>
            <a:off x="1193800" y="2370667"/>
            <a:ext cx="9093199" cy="3208866"/>
          </a:xfrm>
          <a:prstGeom prst="rect">
            <a:avLst/>
          </a:prstGeom>
        </p:spPr>
      </p:pic>
    </p:spTree>
    <p:extLst>
      <p:ext uri="{BB962C8B-B14F-4D97-AF65-F5344CB8AC3E}">
        <p14:creationId xmlns:p14="http://schemas.microsoft.com/office/powerpoint/2010/main" val="19545311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16645"/>
            <a:ext cx="8742234" cy="1371600"/>
          </a:xfrm>
        </p:spPr>
        <p:txBody>
          <a:bodyPr>
            <a:normAutofit/>
          </a:bodyPr>
          <a:lstStyle/>
          <a:p>
            <a:r>
              <a:rPr lang="en-US" u="sng" dirty="0" smtClean="0"/>
              <a:t>RESTful Web Server Example</a:t>
            </a:r>
            <a:r>
              <a:rPr lang="en-US" sz="2000" u="sng" dirty="0" smtClean="0"/>
              <a:t> (</a:t>
            </a:r>
            <a:r>
              <a:rPr lang="en-US" sz="2000" u="sng" dirty="0" smtClean="0"/>
              <a:t>users.json)</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pPr marL="169863" indent="0">
              <a:buNone/>
            </a:pPr>
            <a:r>
              <a:rPr lang="en-US" sz="1800" dirty="0" smtClean="0"/>
              <a:t>{</a:t>
            </a:r>
            <a:endParaRPr lang="en-US" sz="1800" dirty="0"/>
          </a:p>
          <a:p>
            <a:pPr marL="169863" indent="0">
              <a:buNone/>
            </a:pPr>
            <a:r>
              <a:rPr lang="en-US" sz="1800" dirty="0"/>
              <a:t>  </a:t>
            </a:r>
            <a:r>
              <a:rPr lang="en-US" sz="1800" dirty="0" smtClean="0"/>
              <a:t>"</a:t>
            </a:r>
            <a:r>
              <a:rPr lang="en-US" sz="1800" dirty="0"/>
              <a:t>user1" : {</a:t>
            </a:r>
          </a:p>
          <a:p>
            <a:pPr marL="169863" indent="0">
              <a:buNone/>
            </a:pPr>
            <a:r>
              <a:rPr lang="en-US" sz="1800" dirty="0"/>
              <a:t>    </a:t>
            </a:r>
            <a:r>
              <a:rPr lang="en-US" sz="1800" dirty="0" smtClean="0"/>
              <a:t>"</a:t>
            </a:r>
            <a:r>
              <a:rPr lang="en-US" sz="1800" dirty="0"/>
              <a:t>name" : "mahesh",</a:t>
            </a:r>
          </a:p>
          <a:p>
            <a:pPr marL="169863" indent="0">
              <a:buNone/>
            </a:pPr>
            <a:r>
              <a:rPr lang="en-US" sz="1800" dirty="0"/>
              <a:t>    </a:t>
            </a:r>
            <a:r>
              <a:rPr lang="en-US" sz="1800" dirty="0" smtClean="0"/>
              <a:t>"</a:t>
            </a:r>
            <a:r>
              <a:rPr lang="en-US" sz="1800" dirty="0"/>
              <a:t>password" : "password1",</a:t>
            </a:r>
          </a:p>
          <a:p>
            <a:pPr marL="169863" indent="0">
              <a:buNone/>
            </a:pPr>
            <a:r>
              <a:rPr lang="en-US" sz="1800" dirty="0"/>
              <a:t>    </a:t>
            </a:r>
            <a:r>
              <a:rPr lang="en-US" sz="1800" dirty="0" smtClean="0"/>
              <a:t>"</a:t>
            </a:r>
            <a:r>
              <a:rPr lang="en-US" sz="1800" dirty="0"/>
              <a:t>profession" : "teacher",</a:t>
            </a:r>
          </a:p>
          <a:p>
            <a:pPr marL="169863" indent="0">
              <a:buNone/>
            </a:pPr>
            <a:r>
              <a:rPr lang="en-US" sz="1800" dirty="0"/>
              <a:t>    </a:t>
            </a:r>
            <a:r>
              <a:rPr lang="en-US" sz="1800" dirty="0" smtClean="0"/>
              <a:t>"</a:t>
            </a:r>
            <a:r>
              <a:rPr lang="en-US" sz="1800" dirty="0"/>
              <a:t>id": 1</a:t>
            </a:r>
          </a:p>
          <a:p>
            <a:pPr marL="169863" indent="0">
              <a:buNone/>
            </a:pPr>
            <a:r>
              <a:rPr lang="en-US" sz="1800" dirty="0"/>
              <a:t>  </a:t>
            </a:r>
            <a:r>
              <a:rPr lang="en-US" sz="1800" dirty="0" smtClean="0"/>
              <a:t>},</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11</a:t>
            </a:fld>
            <a:endParaRPr lang="en-US" dirty="0"/>
          </a:p>
        </p:txBody>
      </p:sp>
    </p:spTree>
    <p:extLst>
      <p:ext uri="{BB962C8B-B14F-4D97-AF65-F5344CB8AC3E}">
        <p14:creationId xmlns:p14="http://schemas.microsoft.com/office/powerpoint/2010/main" val="38546111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16645"/>
            <a:ext cx="8488234" cy="1371600"/>
          </a:xfrm>
        </p:spPr>
        <p:txBody>
          <a:bodyPr>
            <a:normAutofit/>
          </a:bodyPr>
          <a:lstStyle/>
          <a:p>
            <a:r>
              <a:rPr lang="en-US" u="sng" dirty="0"/>
              <a:t>RESTful Web Server Example</a:t>
            </a:r>
            <a:r>
              <a:rPr lang="en-US" sz="2000" u="sng" dirty="0"/>
              <a:t> (users.json)</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pPr marL="0" indent="0">
              <a:buNone/>
            </a:pPr>
            <a:r>
              <a:rPr lang="en-US" sz="1800" dirty="0" smtClean="0"/>
              <a:t>    "</a:t>
            </a:r>
            <a:r>
              <a:rPr lang="en-US" sz="1800" dirty="0"/>
              <a:t>user2" : {</a:t>
            </a:r>
          </a:p>
          <a:p>
            <a:pPr marL="0" indent="0">
              <a:buNone/>
            </a:pPr>
            <a:r>
              <a:rPr lang="en-US" sz="1800" dirty="0"/>
              <a:t>      </a:t>
            </a:r>
            <a:r>
              <a:rPr lang="en-US" sz="1800" dirty="0" smtClean="0"/>
              <a:t>  "</a:t>
            </a:r>
            <a:r>
              <a:rPr lang="en-US" sz="1800" dirty="0"/>
              <a:t>name" : "suresh",</a:t>
            </a:r>
          </a:p>
          <a:p>
            <a:pPr marL="0" indent="0">
              <a:buNone/>
            </a:pPr>
            <a:r>
              <a:rPr lang="en-US" sz="1800" dirty="0"/>
              <a:t>      </a:t>
            </a:r>
            <a:r>
              <a:rPr lang="en-US" sz="1800" dirty="0" smtClean="0"/>
              <a:t>  "</a:t>
            </a:r>
            <a:r>
              <a:rPr lang="en-US" sz="1800" dirty="0"/>
              <a:t>password" : "password2",</a:t>
            </a:r>
          </a:p>
          <a:p>
            <a:pPr marL="0" indent="0">
              <a:buNone/>
            </a:pPr>
            <a:r>
              <a:rPr lang="en-US" sz="1800" dirty="0"/>
              <a:t>      </a:t>
            </a:r>
            <a:r>
              <a:rPr lang="en-US" sz="1800" dirty="0" smtClean="0"/>
              <a:t>  "</a:t>
            </a:r>
            <a:r>
              <a:rPr lang="en-US" sz="1800" dirty="0"/>
              <a:t>profession" : "librarian",</a:t>
            </a:r>
          </a:p>
          <a:p>
            <a:pPr marL="0" indent="0">
              <a:buNone/>
            </a:pPr>
            <a:r>
              <a:rPr lang="en-US" sz="1800" dirty="0"/>
              <a:t>      </a:t>
            </a:r>
            <a:r>
              <a:rPr lang="en-US" sz="1800" dirty="0" smtClean="0"/>
              <a:t>  “id</a:t>
            </a:r>
            <a:r>
              <a:rPr lang="en-US" sz="1800" dirty="0"/>
              <a:t>": 2</a:t>
            </a:r>
          </a:p>
          <a:p>
            <a:pPr marL="0" indent="0">
              <a:buNone/>
            </a:pPr>
            <a:r>
              <a:rPr lang="en-US" sz="1800" dirty="0"/>
              <a:t>   </a:t>
            </a:r>
            <a:r>
              <a:rPr lang="en-US" sz="1800" dirty="0" smtClean="0"/>
              <a:t>  },</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12</a:t>
            </a:fld>
            <a:endParaRPr lang="en-US" dirty="0"/>
          </a:p>
        </p:txBody>
      </p:sp>
    </p:spTree>
    <p:extLst>
      <p:ext uri="{BB962C8B-B14F-4D97-AF65-F5344CB8AC3E}">
        <p14:creationId xmlns:p14="http://schemas.microsoft.com/office/powerpoint/2010/main" val="2655432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16645"/>
            <a:ext cx="8462834" cy="1371600"/>
          </a:xfrm>
        </p:spPr>
        <p:txBody>
          <a:bodyPr>
            <a:normAutofit/>
          </a:bodyPr>
          <a:lstStyle/>
          <a:p>
            <a:r>
              <a:rPr lang="en-US" u="sng" dirty="0"/>
              <a:t>RESTful Web Server Example</a:t>
            </a:r>
            <a:r>
              <a:rPr lang="en-US" sz="2000" u="sng" dirty="0"/>
              <a:t> (users.json)</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pPr marL="0" indent="0">
              <a:buNone/>
            </a:pPr>
            <a:r>
              <a:rPr lang="en-US" sz="1800" dirty="0" smtClean="0"/>
              <a:t>  "user3</a:t>
            </a:r>
            <a:r>
              <a:rPr lang="en-US" sz="1800" dirty="0"/>
              <a:t>" </a:t>
            </a:r>
            <a:r>
              <a:rPr lang="en-US" sz="1800" dirty="0" smtClean="0"/>
              <a:t>:  </a:t>
            </a:r>
            <a:r>
              <a:rPr lang="en-US" sz="1800" dirty="0"/>
              <a:t>{</a:t>
            </a:r>
          </a:p>
          <a:p>
            <a:pPr marL="169863" indent="0">
              <a:buNone/>
            </a:pPr>
            <a:r>
              <a:rPr lang="en-US" sz="1800" dirty="0" smtClean="0"/>
              <a:t>    "</a:t>
            </a:r>
            <a:r>
              <a:rPr lang="en-US" sz="1800" dirty="0"/>
              <a:t>name" : "ramesh",</a:t>
            </a:r>
          </a:p>
          <a:p>
            <a:pPr marL="169863" indent="0">
              <a:buNone/>
            </a:pPr>
            <a:r>
              <a:rPr lang="en-US" sz="1800" dirty="0"/>
              <a:t>    </a:t>
            </a:r>
            <a:r>
              <a:rPr lang="en-US" sz="1800" dirty="0" smtClean="0"/>
              <a:t>"</a:t>
            </a:r>
            <a:r>
              <a:rPr lang="en-US" sz="1800" dirty="0"/>
              <a:t>password" : "password3",</a:t>
            </a:r>
          </a:p>
          <a:p>
            <a:pPr marL="169863" indent="0">
              <a:buNone/>
            </a:pPr>
            <a:r>
              <a:rPr lang="en-US" sz="1800" dirty="0"/>
              <a:t>    </a:t>
            </a:r>
            <a:r>
              <a:rPr lang="en-US" sz="1800" dirty="0" smtClean="0"/>
              <a:t>"</a:t>
            </a:r>
            <a:r>
              <a:rPr lang="en-US" sz="1800" dirty="0"/>
              <a:t>profession" : "clerk",</a:t>
            </a:r>
          </a:p>
          <a:p>
            <a:pPr marL="169863" indent="0">
              <a:buNone/>
            </a:pPr>
            <a:r>
              <a:rPr lang="en-US" sz="1800" dirty="0"/>
              <a:t>    </a:t>
            </a:r>
            <a:r>
              <a:rPr lang="en-US" sz="1800" dirty="0" smtClean="0"/>
              <a:t>"</a:t>
            </a:r>
            <a:r>
              <a:rPr lang="en-US" sz="1800" dirty="0"/>
              <a:t>id": 3</a:t>
            </a:r>
          </a:p>
          <a:p>
            <a:pPr marL="169863" indent="0">
              <a:buNone/>
            </a:pPr>
            <a:r>
              <a:rPr lang="en-US" sz="1800" dirty="0"/>
              <a:t>  </a:t>
            </a:r>
            <a:r>
              <a:rPr lang="en-US" sz="1800" dirty="0" smtClean="0"/>
              <a:t>}</a:t>
            </a:r>
            <a:endParaRPr lang="en-US" sz="1800" dirty="0"/>
          </a:p>
          <a:p>
            <a:pPr marL="169863" indent="0">
              <a:buNone/>
            </a:pPr>
            <a:r>
              <a:rPr lang="en-US" sz="1800" dirty="0"/>
              <a:t>}</a:t>
            </a:r>
          </a:p>
        </p:txBody>
      </p:sp>
      <p:sp>
        <p:nvSpPr>
          <p:cNvPr id="5" name="Slide Number Placeholder 4"/>
          <p:cNvSpPr>
            <a:spLocks noGrp="1"/>
          </p:cNvSpPr>
          <p:nvPr>
            <p:ph type="sldNum" sz="quarter" idx="12"/>
          </p:nvPr>
        </p:nvSpPr>
        <p:spPr/>
        <p:txBody>
          <a:bodyPr/>
          <a:lstStyle/>
          <a:p>
            <a:fld id="{34B7E4EF-A1BD-40F4-AB7B-04F084DD991D}" type="slidenum">
              <a:rPr lang="en-US" smtClean="0"/>
              <a:t>13</a:t>
            </a:fld>
            <a:endParaRPr lang="en-US" dirty="0"/>
          </a:p>
        </p:txBody>
      </p:sp>
    </p:spTree>
    <p:extLst>
      <p:ext uri="{BB962C8B-B14F-4D97-AF65-F5344CB8AC3E}">
        <p14:creationId xmlns:p14="http://schemas.microsoft.com/office/powerpoint/2010/main" val="40879816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16645"/>
            <a:ext cx="9690500" cy="1371600"/>
          </a:xfrm>
        </p:spPr>
        <p:txBody>
          <a:bodyPr>
            <a:normAutofit/>
          </a:bodyPr>
          <a:lstStyle/>
          <a:p>
            <a:r>
              <a:rPr lang="en-US" u="sng" dirty="0"/>
              <a:t>RESTful Web Server Example</a:t>
            </a:r>
            <a:r>
              <a:rPr lang="en-US" sz="2000" u="sng" dirty="0"/>
              <a:t> </a:t>
            </a:r>
            <a:r>
              <a:rPr lang="en-US" sz="2000" u="sng" dirty="0" smtClean="0"/>
              <a:t>(server.js)</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pPr marL="0" indent="0">
              <a:buNone/>
            </a:pPr>
            <a:r>
              <a:rPr lang="en-US" sz="1800" dirty="0">
                <a:latin typeface="Consolas" panose="020B0609020204030204" pitchFamily="49" charset="0"/>
              </a:rPr>
              <a:t>const express = require('express');</a:t>
            </a:r>
          </a:p>
          <a:p>
            <a:pPr marL="0" indent="0">
              <a:buNone/>
            </a:pPr>
            <a:r>
              <a:rPr lang="en-US" sz="1800" dirty="0">
                <a:latin typeface="Consolas" panose="020B0609020204030204" pitchFamily="49" charset="0"/>
              </a:rPr>
              <a:t>const app = express();</a:t>
            </a:r>
          </a:p>
          <a:p>
            <a:pPr marL="0" indent="0">
              <a:buNone/>
            </a:pPr>
            <a:r>
              <a:rPr lang="en-US" sz="1800" dirty="0">
                <a:latin typeface="Consolas" panose="020B0609020204030204" pitchFamily="49" charset="0"/>
              </a:rPr>
              <a:t>const fs = require("fs");</a:t>
            </a:r>
          </a:p>
          <a:p>
            <a:pPr marL="0" indent="0">
              <a:buNone/>
            </a:pPr>
            <a:r>
              <a:rPr lang="en-US" sz="1800" dirty="0" smtClean="0">
                <a:latin typeface="Consolas" panose="020B0609020204030204" pitchFamily="49" charset="0"/>
              </a:rPr>
              <a:t>app.get</a:t>
            </a:r>
            <a:r>
              <a:rPr lang="en-US" sz="1800" dirty="0">
                <a:latin typeface="Consolas" panose="020B0609020204030204" pitchFamily="49" charset="0"/>
              </a:rPr>
              <a:t>('/listUsers', function (req, res) {</a:t>
            </a:r>
          </a:p>
          <a:p>
            <a:pPr marL="0" indent="0">
              <a:buNone/>
            </a:pPr>
            <a:r>
              <a:rPr lang="en-US" sz="1800" dirty="0" smtClean="0">
                <a:latin typeface="Consolas" panose="020B0609020204030204" pitchFamily="49" charset="0"/>
              </a:rPr>
              <a:t>  fs.readFile</a:t>
            </a:r>
            <a:r>
              <a:rPr lang="en-US" sz="1800" dirty="0">
                <a:latin typeface="Consolas" panose="020B0609020204030204" pitchFamily="49" charset="0"/>
              </a:rPr>
              <a:t>( __dirname + "/" + "users.json", 'utf8', function (err, data) {</a:t>
            </a:r>
          </a:p>
          <a:p>
            <a:pPr marL="0" indent="0">
              <a:buNone/>
            </a:pPr>
            <a:r>
              <a:rPr lang="en-US" sz="1800" dirty="0" smtClean="0">
                <a:latin typeface="Consolas" panose="020B0609020204030204" pitchFamily="49" charset="0"/>
              </a:rPr>
              <a:t>    console.log</a:t>
            </a:r>
            <a:r>
              <a:rPr lang="en-US" sz="1800" dirty="0">
                <a:latin typeface="Consolas" panose="020B0609020204030204" pitchFamily="49" charset="0"/>
              </a:rPr>
              <a:t>( data );</a:t>
            </a:r>
          </a:p>
          <a:p>
            <a:pPr marL="0" indent="0">
              <a:buNone/>
            </a:pPr>
            <a:r>
              <a:rPr lang="en-US" sz="1800" dirty="0" smtClean="0">
                <a:latin typeface="Consolas" panose="020B0609020204030204" pitchFamily="49" charset="0"/>
              </a:rPr>
              <a:t>    res.end</a:t>
            </a:r>
            <a:r>
              <a:rPr lang="en-US" sz="1800" dirty="0">
                <a:latin typeface="Consolas" panose="020B0609020204030204" pitchFamily="49" charset="0"/>
              </a:rPr>
              <a:t>( data );</a:t>
            </a:r>
          </a:p>
          <a:p>
            <a:pPr marL="0" indent="0">
              <a:buNone/>
            </a:pPr>
            <a:r>
              <a:rPr lang="en-US" sz="1800" dirty="0" smtClean="0">
                <a:latin typeface="Consolas" panose="020B0609020204030204" pitchFamily="49" charset="0"/>
              </a:rPr>
              <a:t>  });</a:t>
            </a:r>
            <a:endParaRPr lang="en-US" sz="1800" dirty="0">
              <a:latin typeface="Consolas" panose="020B0609020204030204" pitchFamily="49" charset="0"/>
            </a:endParaRPr>
          </a:p>
          <a:p>
            <a:pPr marL="0" indent="0">
              <a:buNone/>
            </a:pPr>
            <a:r>
              <a:rPr lang="en-US" sz="1800" dirty="0">
                <a:latin typeface="Consolas" panose="020B0609020204030204" pitchFamily="49" charset="0"/>
              </a:rPr>
              <a:t>})</a:t>
            </a:r>
          </a:p>
        </p:txBody>
      </p:sp>
      <p:sp>
        <p:nvSpPr>
          <p:cNvPr id="5" name="Slide Number Placeholder 4"/>
          <p:cNvSpPr>
            <a:spLocks noGrp="1"/>
          </p:cNvSpPr>
          <p:nvPr>
            <p:ph type="sldNum" sz="quarter" idx="12"/>
          </p:nvPr>
        </p:nvSpPr>
        <p:spPr/>
        <p:txBody>
          <a:bodyPr/>
          <a:lstStyle/>
          <a:p>
            <a:fld id="{34B7E4EF-A1BD-40F4-AB7B-04F084DD991D}" type="slidenum">
              <a:rPr lang="en-US" smtClean="0"/>
              <a:t>14</a:t>
            </a:fld>
            <a:endParaRPr lang="en-US" dirty="0"/>
          </a:p>
        </p:txBody>
      </p:sp>
    </p:spTree>
    <p:extLst>
      <p:ext uri="{BB962C8B-B14F-4D97-AF65-F5344CB8AC3E}">
        <p14:creationId xmlns:p14="http://schemas.microsoft.com/office/powerpoint/2010/main" val="41168852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691245"/>
            <a:ext cx="9690500" cy="1371600"/>
          </a:xfrm>
        </p:spPr>
        <p:txBody>
          <a:bodyPr>
            <a:normAutofit/>
          </a:bodyPr>
          <a:lstStyle/>
          <a:p>
            <a:r>
              <a:rPr lang="en-US" u="sng" dirty="0"/>
              <a:t>RESTful Web Server Example</a:t>
            </a:r>
            <a:r>
              <a:rPr lang="en-US" sz="2000" u="sng" dirty="0"/>
              <a:t> </a:t>
            </a:r>
            <a:r>
              <a:rPr lang="en-US" sz="2000" u="sng" dirty="0" smtClean="0"/>
              <a:t>(server.js)</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pPr marL="0" indent="0">
              <a:buNone/>
            </a:pPr>
            <a:r>
              <a:rPr lang="en-US" sz="1800" dirty="0">
                <a:latin typeface="Consolas" panose="020B0609020204030204" pitchFamily="49" charset="0"/>
              </a:rPr>
              <a:t>var server = app.listen(8081, function () {</a:t>
            </a:r>
          </a:p>
          <a:p>
            <a:pPr marL="0" indent="0">
              <a:buNone/>
            </a:pPr>
            <a:r>
              <a:rPr lang="en-US" sz="1800" dirty="0">
                <a:latin typeface="Consolas" panose="020B0609020204030204" pitchFamily="49" charset="0"/>
              </a:rPr>
              <a:t>  var host = server.address().address</a:t>
            </a:r>
          </a:p>
          <a:p>
            <a:pPr marL="0" indent="0">
              <a:buNone/>
            </a:pPr>
            <a:r>
              <a:rPr lang="en-US" sz="1800" dirty="0">
                <a:latin typeface="Consolas" panose="020B0609020204030204" pitchFamily="49" charset="0"/>
              </a:rPr>
              <a:t>  var port = server.address().port</a:t>
            </a:r>
          </a:p>
          <a:p>
            <a:pPr marL="0" indent="0">
              <a:buNone/>
            </a:pPr>
            <a:r>
              <a:rPr lang="en-US" sz="1800" dirty="0">
                <a:latin typeface="Consolas" panose="020B0609020204030204" pitchFamily="49" charset="0"/>
              </a:rPr>
              <a:t>  console.log("Example app listening at http://%s:%s", host, port)</a:t>
            </a:r>
          </a:p>
          <a:p>
            <a:pPr marL="0" indent="0">
              <a:buNone/>
            </a:pPr>
            <a:r>
              <a:rPr lang="en-US" sz="1800" dirty="0">
                <a:latin typeface="Consolas" panose="020B0609020204030204" pitchFamily="49" charset="0"/>
              </a:rPr>
              <a:t>})</a:t>
            </a:r>
          </a:p>
        </p:txBody>
      </p:sp>
      <p:sp>
        <p:nvSpPr>
          <p:cNvPr id="5" name="Slide Number Placeholder 4"/>
          <p:cNvSpPr>
            <a:spLocks noGrp="1"/>
          </p:cNvSpPr>
          <p:nvPr>
            <p:ph type="sldNum" sz="quarter" idx="12"/>
          </p:nvPr>
        </p:nvSpPr>
        <p:spPr/>
        <p:txBody>
          <a:bodyPr/>
          <a:lstStyle/>
          <a:p>
            <a:fld id="{34B7E4EF-A1BD-40F4-AB7B-04F084DD991D}" type="slidenum">
              <a:rPr lang="en-US" smtClean="0"/>
              <a:t>15</a:t>
            </a:fld>
            <a:endParaRPr lang="en-US" dirty="0"/>
          </a:p>
        </p:txBody>
      </p:sp>
    </p:spTree>
    <p:extLst>
      <p:ext uri="{BB962C8B-B14F-4D97-AF65-F5344CB8AC3E}">
        <p14:creationId xmlns:p14="http://schemas.microsoft.com/office/powerpoint/2010/main" val="11060527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691245"/>
            <a:ext cx="9690500" cy="1371600"/>
          </a:xfrm>
        </p:spPr>
        <p:txBody>
          <a:bodyPr>
            <a:normAutofit/>
          </a:bodyPr>
          <a:lstStyle/>
          <a:p>
            <a:r>
              <a:rPr lang="en-US" u="sng" dirty="0"/>
              <a:t>RESTful Web Server Example</a:t>
            </a:r>
            <a:r>
              <a:rPr lang="en-US" sz="2000" u="sng" dirty="0"/>
              <a:t> </a:t>
            </a:r>
            <a:r>
              <a:rPr lang="en-US" sz="2000" u="sng" dirty="0" smtClean="0"/>
              <a:t>(server.js)</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r>
              <a:rPr lang="en-US" sz="1800" dirty="0" smtClean="0"/>
              <a:t>Now run the program via the command:</a:t>
            </a:r>
          </a:p>
          <a:p>
            <a:pPr marL="169863" indent="0">
              <a:buNone/>
            </a:pPr>
            <a:r>
              <a:rPr lang="en-US" sz="1800" dirty="0">
                <a:latin typeface="Consolas" panose="020B0609020204030204" pitchFamily="49" charset="0"/>
              </a:rPr>
              <a:t>n</a:t>
            </a:r>
            <a:r>
              <a:rPr lang="en-US" sz="1800" dirty="0" smtClean="0">
                <a:latin typeface="Consolas" panose="020B0609020204030204" pitchFamily="49" charset="0"/>
              </a:rPr>
              <a:t>ode server.js</a:t>
            </a:r>
            <a:endParaRPr lang="en-US" sz="1800" dirty="0">
              <a:latin typeface="Consolas" panose="020B0609020204030204" pitchFamily="49" charset="0"/>
            </a:endParaRPr>
          </a:p>
          <a:p>
            <a:r>
              <a:rPr lang="en-US" sz="1800" dirty="0" smtClean="0"/>
              <a:t>Next try </a:t>
            </a:r>
            <a:r>
              <a:rPr lang="en-US" sz="1800" dirty="0"/>
              <a:t>to access defined API using URL: </a:t>
            </a:r>
            <a:endParaRPr lang="en-US" sz="1800" dirty="0" smtClean="0"/>
          </a:p>
          <a:p>
            <a:pPr marL="0" indent="0">
              <a:buNone/>
            </a:pPr>
            <a:r>
              <a:rPr lang="en-US" sz="1800" dirty="0" smtClean="0">
                <a:hlinkClick r:id="rId2"/>
              </a:rPr>
              <a:t>  http</a:t>
            </a:r>
            <a:r>
              <a:rPr lang="en-US" sz="1800" dirty="0">
                <a:hlinkClick r:id="rId2"/>
              </a:rPr>
              <a:t>://</a:t>
            </a:r>
            <a:r>
              <a:rPr lang="en-US" sz="1800" dirty="0" smtClean="0">
                <a:hlinkClick r:id="rId2"/>
              </a:rPr>
              <a:t>localhost:8081/listUsers</a:t>
            </a:r>
            <a:endParaRPr lang="en-US" sz="1800" dirty="0" smtClean="0"/>
          </a:p>
          <a:p>
            <a:r>
              <a:rPr lang="en-US" sz="1800" dirty="0" smtClean="0"/>
              <a:t>This should produce the contents of user.json, as shown on slides 11 – 13 </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16</a:t>
            </a:fld>
            <a:endParaRPr lang="en-US" dirty="0"/>
          </a:p>
        </p:txBody>
      </p:sp>
    </p:spTree>
    <p:extLst>
      <p:ext uri="{BB962C8B-B14F-4D97-AF65-F5344CB8AC3E}">
        <p14:creationId xmlns:p14="http://schemas.microsoft.com/office/powerpoint/2010/main" val="29046639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2" y="716645"/>
            <a:ext cx="10884301" cy="1371600"/>
          </a:xfrm>
        </p:spPr>
        <p:txBody>
          <a:bodyPr>
            <a:normAutofit/>
          </a:bodyPr>
          <a:lstStyle/>
          <a:p>
            <a:r>
              <a:rPr lang="en-US" u="sng" dirty="0"/>
              <a:t>RESTful Web Server Example</a:t>
            </a:r>
            <a:r>
              <a:rPr lang="en-US" sz="2000" u="sng" dirty="0"/>
              <a:t> </a:t>
            </a:r>
            <a:r>
              <a:rPr lang="en-US" sz="2000" u="sng" dirty="0" smtClean="0"/>
              <a:t>(server.js)</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r>
              <a:rPr lang="en-US" sz="1800" dirty="0" smtClean="0"/>
              <a:t>Right after the three const declarations at the beginning of the program, add:</a:t>
            </a:r>
          </a:p>
          <a:p>
            <a:pPr marL="228600" indent="0">
              <a:buNone/>
            </a:pPr>
            <a:r>
              <a:rPr lang="en-US" sz="1800" dirty="0"/>
              <a:t>var user = {</a:t>
            </a:r>
          </a:p>
          <a:p>
            <a:pPr marL="228600" indent="0">
              <a:buNone/>
            </a:pPr>
            <a:r>
              <a:rPr lang="en-US" sz="1800" dirty="0" smtClean="0"/>
              <a:t>  "</a:t>
            </a:r>
            <a:r>
              <a:rPr lang="en-US" sz="1800" dirty="0"/>
              <a:t>user4" : </a:t>
            </a:r>
            <a:r>
              <a:rPr lang="en-US" sz="1800" dirty="0" smtClean="0"/>
              <a:t>{</a:t>
            </a:r>
          </a:p>
          <a:p>
            <a:pPr marL="228600" indent="0">
              <a:buNone/>
            </a:pPr>
            <a:r>
              <a:rPr lang="en-US" sz="1800" dirty="0" smtClean="0"/>
              <a:t>    "</a:t>
            </a:r>
            <a:r>
              <a:rPr lang="en-US" sz="1800" dirty="0"/>
              <a:t>name" : "mohit</a:t>
            </a:r>
            <a:r>
              <a:rPr lang="en-US" sz="1800" dirty="0" smtClean="0"/>
              <a:t>",</a:t>
            </a:r>
          </a:p>
          <a:p>
            <a:pPr marL="228600" indent="0">
              <a:buNone/>
            </a:pPr>
            <a:r>
              <a:rPr lang="en-US" sz="1800" dirty="0" smtClean="0"/>
              <a:t>    "</a:t>
            </a:r>
            <a:r>
              <a:rPr lang="en-US" sz="1800" dirty="0"/>
              <a:t>password" : "password4",</a:t>
            </a:r>
          </a:p>
          <a:p>
            <a:pPr marL="228600" indent="0">
              <a:buNone/>
            </a:pPr>
            <a:r>
              <a:rPr lang="en-US" sz="1800" dirty="0" smtClean="0"/>
              <a:t>    "</a:t>
            </a:r>
            <a:r>
              <a:rPr lang="en-US" sz="1800" dirty="0"/>
              <a:t>profession" : "teacher",</a:t>
            </a:r>
          </a:p>
          <a:p>
            <a:pPr marL="228600" indent="0">
              <a:buNone/>
            </a:pPr>
            <a:r>
              <a:rPr lang="en-US" sz="1800" dirty="0" smtClean="0"/>
              <a:t>    "</a:t>
            </a:r>
            <a:r>
              <a:rPr lang="en-US" sz="1800" dirty="0"/>
              <a:t>id": 4</a:t>
            </a:r>
          </a:p>
          <a:p>
            <a:pPr marL="228600" indent="0">
              <a:buNone/>
            </a:pPr>
            <a:r>
              <a:rPr lang="en-US" sz="1800" dirty="0" smtClean="0"/>
              <a:t>  }</a:t>
            </a:r>
            <a:endParaRPr lang="en-US" sz="1800" dirty="0"/>
          </a:p>
          <a:p>
            <a:pPr marL="228600" indent="0">
              <a:buNone/>
            </a:pPr>
            <a:r>
              <a:rPr lang="en-US" sz="1800" dirty="0" smtClean="0"/>
              <a:t>}</a:t>
            </a:r>
            <a:endParaRPr lang="en-US" sz="1800" dirty="0"/>
          </a:p>
          <a:p>
            <a:pPr marL="0" indent="0">
              <a:buNone/>
            </a:pPr>
            <a:r>
              <a:rPr lang="en-US" sz="1800" dirty="0"/>
              <a:t> </a:t>
            </a:r>
            <a:endParaRPr lang="en-US" sz="1800" dirty="0">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17</a:t>
            </a:fld>
            <a:endParaRPr lang="en-US" dirty="0"/>
          </a:p>
        </p:txBody>
      </p:sp>
    </p:spTree>
    <p:extLst>
      <p:ext uri="{BB962C8B-B14F-4D97-AF65-F5344CB8AC3E}">
        <p14:creationId xmlns:p14="http://schemas.microsoft.com/office/powerpoint/2010/main" val="2934029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2" y="716645"/>
            <a:ext cx="10884301" cy="1371600"/>
          </a:xfrm>
        </p:spPr>
        <p:txBody>
          <a:bodyPr>
            <a:normAutofit/>
          </a:bodyPr>
          <a:lstStyle/>
          <a:p>
            <a:r>
              <a:rPr lang="en-US" u="sng" dirty="0"/>
              <a:t>RESTful Web Server Example</a:t>
            </a:r>
            <a:r>
              <a:rPr lang="en-US" sz="2000" u="sng" dirty="0"/>
              <a:t> </a:t>
            </a:r>
            <a:r>
              <a:rPr lang="en-US" sz="2000" u="sng" dirty="0" smtClean="0"/>
              <a:t>(server.js)</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r>
              <a:rPr lang="en-US" sz="1800" dirty="0" smtClean="0"/>
              <a:t>Right after the three const declarations at the beginning of the program, add:</a:t>
            </a:r>
          </a:p>
          <a:p>
            <a:pPr marL="228600" indent="0">
              <a:buNone/>
            </a:pPr>
            <a:r>
              <a:rPr lang="en-US" sz="1800" dirty="0"/>
              <a:t>app.post('/addUser', function (req, res) {</a:t>
            </a:r>
          </a:p>
          <a:p>
            <a:pPr marL="228600" indent="0">
              <a:buNone/>
            </a:pPr>
            <a:r>
              <a:rPr lang="en-US" sz="1800" dirty="0" smtClean="0"/>
              <a:t>  // </a:t>
            </a:r>
            <a:r>
              <a:rPr lang="en-US" sz="1800" dirty="0"/>
              <a:t>First read existing users.</a:t>
            </a:r>
          </a:p>
          <a:p>
            <a:pPr marL="228600" indent="0">
              <a:buNone/>
            </a:pPr>
            <a:r>
              <a:rPr lang="en-US" sz="1800" dirty="0" smtClean="0"/>
              <a:t>  fs.readFile</a:t>
            </a:r>
            <a:r>
              <a:rPr lang="en-US" sz="1800" dirty="0"/>
              <a:t>( __dirname + "/" + "users.json", 'utf8', function (err, data) {</a:t>
            </a:r>
          </a:p>
          <a:p>
            <a:pPr marL="228600" indent="0">
              <a:buNone/>
            </a:pPr>
            <a:r>
              <a:rPr lang="en-US" sz="1800" dirty="0" smtClean="0"/>
              <a:t>    data </a:t>
            </a:r>
            <a:r>
              <a:rPr lang="en-US" sz="1800" dirty="0"/>
              <a:t>= JSON.parse( data );</a:t>
            </a:r>
          </a:p>
          <a:p>
            <a:pPr marL="228600" indent="0">
              <a:buNone/>
            </a:pPr>
            <a:r>
              <a:rPr lang="en-US" sz="1800" dirty="0" smtClean="0"/>
              <a:t>    data</a:t>
            </a:r>
            <a:r>
              <a:rPr lang="en-US" sz="1800" dirty="0"/>
              <a:t>["user4"] = user["user4"];</a:t>
            </a:r>
          </a:p>
          <a:p>
            <a:pPr marL="228600" indent="0">
              <a:buNone/>
            </a:pPr>
            <a:r>
              <a:rPr lang="en-US" sz="1800" dirty="0" smtClean="0"/>
              <a:t>    console.log(“Added: “ + data </a:t>
            </a:r>
            <a:r>
              <a:rPr lang="en-US" sz="1800" dirty="0"/>
              <a:t>);</a:t>
            </a:r>
          </a:p>
          <a:p>
            <a:pPr marL="228600" indent="0">
              <a:buNone/>
            </a:pPr>
            <a:r>
              <a:rPr lang="en-US" sz="1800" dirty="0" smtClean="0"/>
              <a:t>    res.end</a:t>
            </a:r>
            <a:r>
              <a:rPr lang="en-US" sz="1800" dirty="0"/>
              <a:t>( JSON.stringify(data));</a:t>
            </a:r>
          </a:p>
          <a:p>
            <a:pPr marL="228600" indent="0">
              <a:buNone/>
            </a:pPr>
            <a:r>
              <a:rPr lang="en-US" sz="1800" dirty="0" smtClean="0"/>
              <a:t>  });</a:t>
            </a:r>
            <a:endParaRPr lang="en-US" sz="1800" dirty="0"/>
          </a:p>
          <a:p>
            <a:pPr marL="228600" indent="0">
              <a:buNone/>
            </a:pPr>
            <a:r>
              <a:rPr lang="en-US" sz="1800" dirty="0"/>
              <a:t>})</a:t>
            </a:r>
            <a:r>
              <a:rPr lang="en-US" sz="1800" dirty="0"/>
              <a:t> </a:t>
            </a:r>
            <a:endParaRPr lang="en-US" sz="1800" dirty="0">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18</a:t>
            </a:fld>
            <a:endParaRPr lang="en-US" dirty="0"/>
          </a:p>
        </p:txBody>
      </p:sp>
    </p:spTree>
    <p:extLst>
      <p:ext uri="{BB962C8B-B14F-4D97-AF65-F5344CB8AC3E}">
        <p14:creationId xmlns:p14="http://schemas.microsoft.com/office/powerpoint/2010/main" val="41329181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2" y="716645"/>
            <a:ext cx="10884301" cy="1371600"/>
          </a:xfrm>
        </p:spPr>
        <p:txBody>
          <a:bodyPr>
            <a:normAutofit/>
          </a:bodyPr>
          <a:lstStyle/>
          <a:p>
            <a:r>
              <a:rPr lang="en-US" u="sng" dirty="0"/>
              <a:t>RESTful Web Server Example</a:t>
            </a:r>
            <a:r>
              <a:rPr lang="en-US" sz="2000" u="sng" dirty="0"/>
              <a:t> </a:t>
            </a:r>
            <a:r>
              <a:rPr lang="en-US" sz="2000" u="sng" dirty="0" smtClean="0"/>
              <a:t>(server.js)</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r>
              <a:rPr lang="en-US" sz="1800" dirty="0"/>
              <a:t>Now try to access defined API using URL: http</a:t>
            </a:r>
            <a:r>
              <a:rPr lang="en-US" sz="1800" dirty="0" smtClean="0"/>
              <a:t>://localhost:8081/addUser </a:t>
            </a:r>
            <a:r>
              <a:rPr lang="en-US" sz="1800" dirty="0"/>
              <a:t>and </a:t>
            </a:r>
            <a:r>
              <a:rPr lang="en-US" sz="1800" dirty="0" smtClean="0"/>
              <a:t>this </a:t>
            </a:r>
            <a:r>
              <a:rPr lang="en-US" sz="1800" dirty="0"/>
              <a:t>should produce following </a:t>
            </a:r>
            <a:r>
              <a:rPr lang="en-US" sz="1800" dirty="0" smtClean="0"/>
              <a:t>result:</a:t>
            </a:r>
          </a:p>
          <a:p>
            <a:pPr marL="169863" indent="0">
              <a:buNone/>
            </a:pPr>
            <a:r>
              <a:rPr lang="en-US" sz="1600" dirty="0" smtClean="0">
                <a:latin typeface="Consolas" panose="020B0609020204030204" pitchFamily="49" charset="0"/>
              </a:rPr>
              <a:t>{</a:t>
            </a:r>
          </a:p>
          <a:p>
            <a:pPr marL="169863" indent="0">
              <a:buNone/>
            </a:pPr>
            <a:r>
              <a:rPr lang="en-US" sz="1600" dirty="0" smtClean="0">
                <a:latin typeface="Consolas" panose="020B0609020204030204" pitchFamily="49" charset="0"/>
              </a:rPr>
              <a:t>"</a:t>
            </a:r>
            <a:r>
              <a:rPr lang="en-US" sz="1600" dirty="0">
                <a:latin typeface="Consolas" panose="020B0609020204030204" pitchFamily="49" charset="0"/>
              </a:rPr>
              <a:t>user1":{"name":"mahesh","password":"password1","profession":"teacher","id":1</a:t>
            </a:r>
            <a:r>
              <a:rPr lang="en-US" sz="1600" dirty="0" smtClean="0">
                <a:latin typeface="Consolas" panose="020B0609020204030204" pitchFamily="49" charset="0"/>
              </a:rPr>
              <a:t>},       "user2</a:t>
            </a:r>
            <a:r>
              <a:rPr lang="en-US" sz="1600" dirty="0">
                <a:latin typeface="Consolas" panose="020B0609020204030204" pitchFamily="49" charset="0"/>
              </a:rPr>
              <a:t>":{"name":"suresh","password":"password2","profession":"librarian","id":2</a:t>
            </a:r>
            <a:r>
              <a:rPr lang="en-US" sz="1600" dirty="0" smtClean="0">
                <a:latin typeface="Consolas" panose="020B0609020204030204" pitchFamily="49" charset="0"/>
              </a:rPr>
              <a:t>},   "</a:t>
            </a:r>
            <a:r>
              <a:rPr lang="en-US" sz="1600" dirty="0">
                <a:latin typeface="Consolas" panose="020B0609020204030204" pitchFamily="49" charset="0"/>
              </a:rPr>
              <a:t>user3":{"name":"ramesh","password":"password3","profession":"clerk","id":3</a:t>
            </a:r>
            <a:r>
              <a:rPr lang="en-US" sz="1600" dirty="0" smtClean="0">
                <a:latin typeface="Consolas" panose="020B0609020204030204" pitchFamily="49" charset="0"/>
              </a:rPr>
              <a:t>},    "</a:t>
            </a:r>
            <a:r>
              <a:rPr lang="en-US" sz="1600" dirty="0">
                <a:latin typeface="Consolas" panose="020B0609020204030204" pitchFamily="49" charset="0"/>
              </a:rPr>
              <a:t>user4":{"name":"mohit","password":"password4","profession":"teacher","id":4}</a:t>
            </a:r>
          </a:p>
          <a:p>
            <a:pPr marL="182563" indent="-12700"/>
            <a:r>
              <a:rPr lang="en-US" sz="1600" dirty="0">
                <a:latin typeface="Consolas" panose="020B0609020204030204" pitchFamily="49" charset="0"/>
              </a:rPr>
              <a:t>}</a:t>
            </a:r>
          </a:p>
        </p:txBody>
      </p:sp>
      <p:sp>
        <p:nvSpPr>
          <p:cNvPr id="5" name="Slide Number Placeholder 4"/>
          <p:cNvSpPr>
            <a:spLocks noGrp="1"/>
          </p:cNvSpPr>
          <p:nvPr>
            <p:ph type="sldNum" sz="quarter" idx="12"/>
          </p:nvPr>
        </p:nvSpPr>
        <p:spPr/>
        <p:txBody>
          <a:bodyPr/>
          <a:lstStyle/>
          <a:p>
            <a:fld id="{34B7E4EF-A1BD-40F4-AB7B-04F084DD991D}" type="slidenum">
              <a:rPr lang="en-US" smtClean="0"/>
              <a:t>19</a:t>
            </a:fld>
            <a:endParaRPr lang="en-US" dirty="0"/>
          </a:p>
        </p:txBody>
      </p:sp>
    </p:spTree>
    <p:extLst>
      <p:ext uri="{BB962C8B-B14F-4D97-AF65-F5344CB8AC3E}">
        <p14:creationId xmlns:p14="http://schemas.microsoft.com/office/powerpoint/2010/main" val="18143433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Objectives</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1919267"/>
          </a:xfrm>
        </p:spPr>
        <p:txBody>
          <a:bodyPr>
            <a:normAutofit/>
          </a:bodyPr>
          <a:lstStyle/>
          <a:p>
            <a:r>
              <a:rPr lang="en-US" sz="1800" dirty="0" smtClean="0"/>
              <a:t>Go through </a:t>
            </a:r>
            <a:r>
              <a:rPr lang="en-US" sz="1800" dirty="0" smtClean="0"/>
              <a:t>Node.js Restful APIs</a:t>
            </a:r>
            <a:endParaRPr lang="en-US" sz="1800" dirty="0" smtClean="0"/>
          </a:p>
          <a:p>
            <a:pPr lvl="0"/>
            <a:r>
              <a:rPr lang="en-US" sz="1800" dirty="0" smtClean="0"/>
              <a:t>Go through Node.js AJAX </a:t>
            </a:r>
            <a:r>
              <a:rPr lang="en-US" sz="1800" dirty="0"/>
              <a:t>w/ jQuery or Fetch API</a:t>
            </a:r>
          </a:p>
        </p:txBody>
      </p:sp>
      <p:sp>
        <p:nvSpPr>
          <p:cNvPr id="4" name="Rectangle 3">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https://www.osradar.com/how-to-install-node-js-on-windows-10/</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a:t>
            </a:fld>
            <a:endParaRPr lang="en-US" dirty="0"/>
          </a:p>
        </p:txBody>
      </p:sp>
    </p:spTree>
    <p:extLst>
      <p:ext uri="{BB962C8B-B14F-4D97-AF65-F5344CB8AC3E}">
        <p14:creationId xmlns:p14="http://schemas.microsoft.com/office/powerpoint/2010/main" val="37738451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2" y="716645"/>
            <a:ext cx="10884301" cy="1371600"/>
          </a:xfrm>
        </p:spPr>
        <p:txBody>
          <a:bodyPr>
            <a:normAutofit/>
          </a:bodyPr>
          <a:lstStyle/>
          <a:p>
            <a:r>
              <a:rPr lang="en-US" u="sng" dirty="0"/>
              <a:t>RESTful Web Server Example</a:t>
            </a:r>
            <a:r>
              <a:rPr lang="en-US" sz="2000" u="sng" dirty="0"/>
              <a:t> </a:t>
            </a:r>
            <a:r>
              <a:rPr lang="en-US" sz="2000" u="sng" dirty="0" smtClean="0"/>
              <a:t>(server.js)</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r>
              <a:rPr lang="en-US" sz="1800" dirty="0"/>
              <a:t>Now we will implement an API which will be called using </a:t>
            </a:r>
            <a:r>
              <a:rPr lang="en-US" sz="1800" dirty="0" smtClean="0"/>
              <a:t>a user </a:t>
            </a:r>
            <a:r>
              <a:rPr lang="en-US" sz="1800" dirty="0"/>
              <a:t>ID and it will display the detail of the corresponding </a:t>
            </a:r>
            <a:r>
              <a:rPr lang="en-US" sz="1800" dirty="0" smtClean="0"/>
              <a:t>user.  Add the following code to server.js after the const’s:</a:t>
            </a:r>
          </a:p>
          <a:p>
            <a:pPr marL="169863" indent="0">
              <a:buNone/>
            </a:pPr>
            <a:r>
              <a:rPr lang="en-US" sz="1600" dirty="0">
                <a:latin typeface="Consolas" panose="020B0609020204030204" pitchFamily="49" charset="0"/>
              </a:rPr>
              <a:t>app.get('/:id', function (req, res) {</a:t>
            </a:r>
          </a:p>
          <a:p>
            <a:pPr marL="169863" indent="0">
              <a:buNone/>
            </a:pPr>
            <a:r>
              <a:rPr lang="en-US" sz="1600" dirty="0" smtClean="0">
                <a:latin typeface="Consolas" panose="020B0609020204030204" pitchFamily="49" charset="0"/>
              </a:rPr>
              <a:t>  // </a:t>
            </a:r>
            <a:r>
              <a:rPr lang="en-US" sz="1600" dirty="0">
                <a:latin typeface="Consolas" panose="020B0609020204030204" pitchFamily="49" charset="0"/>
              </a:rPr>
              <a:t>First read existing users.</a:t>
            </a:r>
          </a:p>
          <a:p>
            <a:pPr marL="169863" indent="0">
              <a:buNone/>
            </a:pPr>
            <a:r>
              <a:rPr lang="en-US" sz="1600" dirty="0" smtClean="0">
                <a:latin typeface="Consolas" panose="020B0609020204030204" pitchFamily="49" charset="0"/>
              </a:rPr>
              <a:t>  fs.readFile</a:t>
            </a:r>
            <a:r>
              <a:rPr lang="en-US" sz="1600" dirty="0">
                <a:latin typeface="Consolas" panose="020B0609020204030204" pitchFamily="49" charset="0"/>
              </a:rPr>
              <a:t>( __dirname + "/" + "users.json", 'utf8', function (err, data) {</a:t>
            </a:r>
          </a:p>
          <a:p>
            <a:pPr marL="169863" indent="0">
              <a:buNone/>
            </a:pPr>
            <a:r>
              <a:rPr lang="en-US" sz="1600" dirty="0" smtClean="0">
                <a:latin typeface="Consolas" panose="020B0609020204030204" pitchFamily="49" charset="0"/>
              </a:rPr>
              <a:t>    var </a:t>
            </a:r>
            <a:r>
              <a:rPr lang="en-US" sz="1600" dirty="0">
                <a:latin typeface="Consolas" panose="020B0609020204030204" pitchFamily="49" charset="0"/>
              </a:rPr>
              <a:t>users = JSON.parse( data );</a:t>
            </a:r>
          </a:p>
          <a:p>
            <a:pPr marL="169863" indent="0">
              <a:buNone/>
            </a:pPr>
            <a:r>
              <a:rPr lang="en-US" sz="1600" dirty="0" smtClean="0">
                <a:latin typeface="Consolas" panose="020B0609020204030204" pitchFamily="49" charset="0"/>
              </a:rPr>
              <a:t>    var </a:t>
            </a:r>
            <a:r>
              <a:rPr lang="en-US" sz="1600" dirty="0">
                <a:latin typeface="Consolas" panose="020B0609020204030204" pitchFamily="49" charset="0"/>
              </a:rPr>
              <a:t>user = users["user" + req.params.id] </a:t>
            </a:r>
          </a:p>
          <a:p>
            <a:pPr marL="169863" indent="0">
              <a:buNone/>
            </a:pPr>
            <a:r>
              <a:rPr lang="en-US" sz="1600" dirty="0" smtClean="0">
                <a:latin typeface="Consolas" panose="020B0609020204030204" pitchFamily="49" charset="0"/>
              </a:rPr>
              <a:t>    console.log( </a:t>
            </a:r>
            <a:r>
              <a:rPr lang="en-US" sz="1600" dirty="0">
                <a:latin typeface="Consolas" panose="020B0609020204030204" pitchFamily="49" charset="0"/>
              </a:rPr>
              <a:t>user );</a:t>
            </a:r>
          </a:p>
          <a:p>
            <a:pPr marL="169863" indent="0">
              <a:buNone/>
            </a:pPr>
            <a:r>
              <a:rPr lang="en-US" sz="1600" dirty="0" smtClean="0">
                <a:latin typeface="Consolas" panose="020B0609020204030204" pitchFamily="49" charset="0"/>
              </a:rPr>
              <a:t>    res.end</a:t>
            </a:r>
            <a:r>
              <a:rPr lang="en-US" sz="1600" dirty="0">
                <a:latin typeface="Consolas" panose="020B0609020204030204" pitchFamily="49" charset="0"/>
              </a:rPr>
              <a:t>( JSON.stringify(user</a:t>
            </a:r>
            <a:r>
              <a:rPr lang="en-US" sz="1600" dirty="0" smtClean="0">
                <a:latin typeface="Consolas" panose="020B0609020204030204" pitchFamily="49" charset="0"/>
              </a:rPr>
              <a:t>));</a:t>
            </a:r>
          </a:p>
          <a:p>
            <a:pPr marL="169863" indent="0">
              <a:buNone/>
            </a:pPr>
            <a:r>
              <a:rPr lang="en-US" sz="1600" dirty="0" smtClean="0">
                <a:latin typeface="Consolas" panose="020B0609020204030204" pitchFamily="49" charset="0"/>
              </a:rPr>
              <a:t>  });</a:t>
            </a:r>
          </a:p>
          <a:p>
            <a:pPr marL="169863" indent="0">
              <a:buNone/>
            </a:pPr>
            <a:r>
              <a:rPr lang="en-US" sz="1600" dirty="0" smtClean="0">
                <a:latin typeface="Consolas" panose="020B0609020204030204" pitchFamily="49" charset="0"/>
              </a:rPr>
              <a:t>})</a:t>
            </a:r>
            <a:endParaRPr lang="en-US" sz="1600" dirty="0">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20</a:t>
            </a:fld>
            <a:endParaRPr lang="en-US" dirty="0"/>
          </a:p>
        </p:txBody>
      </p:sp>
    </p:spTree>
    <p:extLst>
      <p:ext uri="{BB962C8B-B14F-4D97-AF65-F5344CB8AC3E}">
        <p14:creationId xmlns:p14="http://schemas.microsoft.com/office/powerpoint/2010/main" val="14122241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2" y="716645"/>
            <a:ext cx="10884301" cy="1371600"/>
          </a:xfrm>
        </p:spPr>
        <p:txBody>
          <a:bodyPr>
            <a:normAutofit/>
          </a:bodyPr>
          <a:lstStyle/>
          <a:p>
            <a:r>
              <a:rPr lang="en-US" u="sng" dirty="0"/>
              <a:t>RESTful Web Server Example</a:t>
            </a:r>
            <a:r>
              <a:rPr lang="en-US" sz="2000" u="sng" dirty="0"/>
              <a:t> </a:t>
            </a:r>
            <a:r>
              <a:rPr lang="en-US" sz="2000" u="sng" dirty="0" smtClean="0"/>
              <a:t>(server.js)</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r>
              <a:rPr lang="en-US" sz="1800" dirty="0"/>
              <a:t>Now try to access defined API using URL: http</a:t>
            </a:r>
            <a:r>
              <a:rPr lang="en-US" sz="1800" dirty="0" smtClean="0"/>
              <a:t>://localhost:8081/2 </a:t>
            </a:r>
            <a:r>
              <a:rPr lang="en-US" sz="1800" dirty="0"/>
              <a:t>and </a:t>
            </a:r>
            <a:r>
              <a:rPr lang="en-US" sz="1800" dirty="0" smtClean="0"/>
              <a:t>this </a:t>
            </a:r>
            <a:r>
              <a:rPr lang="en-US" sz="1800" dirty="0"/>
              <a:t>should produce following </a:t>
            </a:r>
            <a:r>
              <a:rPr lang="en-US" sz="1800" dirty="0" smtClean="0"/>
              <a:t>result:</a:t>
            </a:r>
          </a:p>
          <a:p>
            <a:pPr marL="169863" indent="0">
              <a:buNone/>
            </a:pPr>
            <a:r>
              <a:rPr lang="en-US" sz="1600" dirty="0">
                <a:latin typeface="Consolas" panose="020B0609020204030204" pitchFamily="49" charset="0"/>
              </a:rPr>
              <a:t>{"name":"suresh","password":"password2","profession":"librarian","id":2}</a:t>
            </a:r>
          </a:p>
        </p:txBody>
      </p:sp>
      <p:sp>
        <p:nvSpPr>
          <p:cNvPr id="5" name="Slide Number Placeholder 4"/>
          <p:cNvSpPr>
            <a:spLocks noGrp="1"/>
          </p:cNvSpPr>
          <p:nvPr>
            <p:ph type="sldNum" sz="quarter" idx="12"/>
          </p:nvPr>
        </p:nvSpPr>
        <p:spPr/>
        <p:txBody>
          <a:bodyPr/>
          <a:lstStyle/>
          <a:p>
            <a:fld id="{34B7E4EF-A1BD-40F4-AB7B-04F084DD991D}" type="slidenum">
              <a:rPr lang="en-US" smtClean="0"/>
              <a:t>21</a:t>
            </a:fld>
            <a:endParaRPr lang="en-US" dirty="0"/>
          </a:p>
        </p:txBody>
      </p:sp>
    </p:spTree>
    <p:extLst>
      <p:ext uri="{BB962C8B-B14F-4D97-AF65-F5344CB8AC3E}">
        <p14:creationId xmlns:p14="http://schemas.microsoft.com/office/powerpoint/2010/main" val="16458300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2" y="716645"/>
            <a:ext cx="10884301" cy="1371600"/>
          </a:xfrm>
        </p:spPr>
        <p:txBody>
          <a:bodyPr>
            <a:normAutofit/>
          </a:bodyPr>
          <a:lstStyle/>
          <a:p>
            <a:r>
              <a:rPr lang="en-US" u="sng" dirty="0"/>
              <a:t>RESTful Web Server Example</a:t>
            </a:r>
            <a:r>
              <a:rPr lang="en-US" sz="2000" u="sng" dirty="0"/>
              <a:t> </a:t>
            </a:r>
            <a:r>
              <a:rPr lang="en-US" sz="2000" u="sng" dirty="0" smtClean="0"/>
              <a:t>(server.js)</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r>
              <a:rPr lang="en-US" sz="1800" dirty="0"/>
              <a:t>Now we will implement an API which will be called using </a:t>
            </a:r>
            <a:r>
              <a:rPr lang="en-US" sz="1800" dirty="0" smtClean="0"/>
              <a:t>a user </a:t>
            </a:r>
            <a:r>
              <a:rPr lang="en-US" sz="1800" dirty="0"/>
              <a:t>ID and it will </a:t>
            </a:r>
            <a:r>
              <a:rPr lang="en-US" sz="1800" dirty="0" smtClean="0"/>
              <a:t>delete </a:t>
            </a:r>
            <a:r>
              <a:rPr lang="en-US" sz="1800" dirty="0"/>
              <a:t>the corresponding </a:t>
            </a:r>
            <a:r>
              <a:rPr lang="en-US" sz="1800" dirty="0" smtClean="0"/>
              <a:t>user.  Add the following code to server.js after the const’s:</a:t>
            </a:r>
          </a:p>
          <a:p>
            <a:pPr marL="169863" indent="0">
              <a:buNone/>
            </a:pPr>
            <a:r>
              <a:rPr lang="en-US" sz="1600" dirty="0">
                <a:latin typeface="Consolas" panose="020B0609020204030204" pitchFamily="49" charset="0"/>
              </a:rPr>
              <a:t>var id = 2;</a:t>
            </a:r>
          </a:p>
          <a:p>
            <a:pPr marL="169863" indent="0">
              <a:buNone/>
            </a:pPr>
            <a:r>
              <a:rPr lang="en-US" sz="1600" dirty="0" smtClean="0">
                <a:latin typeface="Consolas" panose="020B0609020204030204" pitchFamily="49" charset="0"/>
              </a:rPr>
              <a:t>app.delete</a:t>
            </a:r>
            <a:r>
              <a:rPr lang="en-US" sz="1600" dirty="0">
                <a:latin typeface="Consolas" panose="020B0609020204030204" pitchFamily="49" charset="0"/>
              </a:rPr>
              <a:t>('/deleteUser', function (req, res) </a:t>
            </a:r>
            <a:r>
              <a:rPr lang="en-US" sz="1600" dirty="0" smtClean="0">
                <a:latin typeface="Consolas" panose="020B0609020204030204" pitchFamily="49" charset="0"/>
              </a:rPr>
              <a:t>{  // </a:t>
            </a:r>
            <a:r>
              <a:rPr lang="en-US" sz="1600" dirty="0">
                <a:latin typeface="Consolas" panose="020B0609020204030204" pitchFamily="49" charset="0"/>
              </a:rPr>
              <a:t>First read existing users.</a:t>
            </a:r>
          </a:p>
          <a:p>
            <a:pPr marL="169863" indent="0">
              <a:buNone/>
            </a:pPr>
            <a:r>
              <a:rPr lang="en-US" sz="1600" dirty="0" smtClean="0">
                <a:latin typeface="Consolas" panose="020B0609020204030204" pitchFamily="49" charset="0"/>
              </a:rPr>
              <a:t>  fs.readFile</a:t>
            </a:r>
            <a:r>
              <a:rPr lang="en-US" sz="1600" dirty="0">
                <a:latin typeface="Consolas" panose="020B0609020204030204" pitchFamily="49" charset="0"/>
              </a:rPr>
              <a:t>( __dirname + "/" + "users.json", 'utf8', function (err, data) {</a:t>
            </a:r>
          </a:p>
          <a:p>
            <a:pPr marL="169863" indent="0">
              <a:buNone/>
            </a:pPr>
            <a:r>
              <a:rPr lang="en-US" sz="1600" dirty="0" smtClean="0">
                <a:latin typeface="Consolas" panose="020B0609020204030204" pitchFamily="49" charset="0"/>
              </a:rPr>
              <a:t>    data </a:t>
            </a:r>
            <a:r>
              <a:rPr lang="en-US" sz="1600" dirty="0">
                <a:latin typeface="Consolas" panose="020B0609020204030204" pitchFamily="49" charset="0"/>
              </a:rPr>
              <a:t>= JSON.parse( data );</a:t>
            </a:r>
          </a:p>
          <a:p>
            <a:pPr marL="169863" indent="0">
              <a:buNone/>
            </a:pPr>
            <a:r>
              <a:rPr lang="en-US" sz="1600" dirty="0" smtClean="0">
                <a:latin typeface="Consolas" panose="020B0609020204030204" pitchFamily="49" charset="0"/>
              </a:rPr>
              <a:t>    delete </a:t>
            </a:r>
            <a:r>
              <a:rPr lang="en-US" sz="1600" dirty="0">
                <a:latin typeface="Consolas" panose="020B0609020204030204" pitchFamily="49" charset="0"/>
              </a:rPr>
              <a:t>data["user" + 2];</a:t>
            </a:r>
          </a:p>
          <a:p>
            <a:pPr marL="169863" indent="0">
              <a:buNone/>
            </a:pPr>
            <a:r>
              <a:rPr lang="en-US" sz="1600" dirty="0" smtClean="0">
                <a:latin typeface="Consolas" panose="020B0609020204030204" pitchFamily="49" charset="0"/>
              </a:rPr>
              <a:t>    console.log</a:t>
            </a:r>
            <a:r>
              <a:rPr lang="en-US" sz="1600" dirty="0">
                <a:latin typeface="Consolas" panose="020B0609020204030204" pitchFamily="49" charset="0"/>
              </a:rPr>
              <a:t>( data );</a:t>
            </a:r>
          </a:p>
          <a:p>
            <a:pPr marL="169863" indent="0">
              <a:buNone/>
            </a:pPr>
            <a:r>
              <a:rPr lang="en-US" sz="1600" dirty="0" smtClean="0">
                <a:latin typeface="Consolas" panose="020B0609020204030204" pitchFamily="49" charset="0"/>
              </a:rPr>
              <a:t>    res.end</a:t>
            </a:r>
            <a:r>
              <a:rPr lang="en-US" sz="1600" dirty="0">
                <a:latin typeface="Consolas" panose="020B0609020204030204" pitchFamily="49" charset="0"/>
              </a:rPr>
              <a:t>( JSON.stringify(data));</a:t>
            </a:r>
          </a:p>
          <a:p>
            <a:pPr marL="169863" indent="0">
              <a:buNone/>
            </a:pPr>
            <a:r>
              <a:rPr lang="en-US" sz="1600" dirty="0" smtClean="0">
                <a:latin typeface="Consolas" panose="020B0609020204030204" pitchFamily="49" charset="0"/>
              </a:rPr>
              <a:t>  });</a:t>
            </a:r>
            <a:endParaRPr lang="en-US" sz="1600" dirty="0">
              <a:latin typeface="Consolas" panose="020B0609020204030204" pitchFamily="49" charset="0"/>
            </a:endParaRPr>
          </a:p>
          <a:p>
            <a:pPr marL="169863" indent="0">
              <a:buNone/>
            </a:pPr>
            <a:r>
              <a:rPr lang="en-US" sz="1600" dirty="0">
                <a:latin typeface="Consolas" panose="020B0609020204030204" pitchFamily="49" charset="0"/>
              </a:rPr>
              <a:t>})</a:t>
            </a:r>
          </a:p>
        </p:txBody>
      </p:sp>
      <p:sp>
        <p:nvSpPr>
          <p:cNvPr id="5" name="Slide Number Placeholder 4"/>
          <p:cNvSpPr>
            <a:spLocks noGrp="1"/>
          </p:cNvSpPr>
          <p:nvPr>
            <p:ph type="sldNum" sz="quarter" idx="12"/>
          </p:nvPr>
        </p:nvSpPr>
        <p:spPr/>
        <p:txBody>
          <a:bodyPr/>
          <a:lstStyle/>
          <a:p>
            <a:fld id="{34B7E4EF-A1BD-40F4-AB7B-04F084DD991D}" type="slidenum">
              <a:rPr lang="en-US" smtClean="0"/>
              <a:t>22</a:t>
            </a:fld>
            <a:endParaRPr lang="en-US" dirty="0"/>
          </a:p>
        </p:txBody>
      </p:sp>
    </p:spTree>
    <p:extLst>
      <p:ext uri="{BB962C8B-B14F-4D97-AF65-F5344CB8AC3E}">
        <p14:creationId xmlns:p14="http://schemas.microsoft.com/office/powerpoint/2010/main" val="35248198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2" y="716645"/>
            <a:ext cx="10884301" cy="1371600"/>
          </a:xfrm>
        </p:spPr>
        <p:txBody>
          <a:bodyPr>
            <a:normAutofit/>
          </a:bodyPr>
          <a:lstStyle/>
          <a:p>
            <a:r>
              <a:rPr lang="en-US" u="sng" dirty="0"/>
              <a:t>RESTful Web Server Example</a:t>
            </a:r>
            <a:r>
              <a:rPr lang="en-US" sz="2000" u="sng" dirty="0"/>
              <a:t> </a:t>
            </a:r>
            <a:r>
              <a:rPr lang="en-US" sz="2000" u="sng" dirty="0" smtClean="0"/>
              <a:t>(server.js)</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r>
              <a:rPr lang="en-US" sz="1800" dirty="0"/>
              <a:t>Now try to access defined API using URL: http</a:t>
            </a:r>
            <a:r>
              <a:rPr lang="en-US" sz="1800" dirty="0" smtClean="0"/>
              <a:t>://localhost:8081/deleteUser </a:t>
            </a:r>
            <a:r>
              <a:rPr lang="en-US" sz="1800" dirty="0"/>
              <a:t>and </a:t>
            </a:r>
            <a:r>
              <a:rPr lang="en-US" sz="1800" dirty="0" smtClean="0"/>
              <a:t>this </a:t>
            </a:r>
            <a:r>
              <a:rPr lang="en-US" sz="1800" dirty="0"/>
              <a:t>should produce following </a:t>
            </a:r>
            <a:r>
              <a:rPr lang="en-US" sz="1800" dirty="0" smtClean="0"/>
              <a:t>result (user2 deleted):</a:t>
            </a:r>
          </a:p>
          <a:p>
            <a:pPr marL="169863" indent="0">
              <a:buNone/>
            </a:pPr>
            <a:r>
              <a:rPr lang="en-US" sz="1600" dirty="0">
                <a:latin typeface="Consolas" panose="020B0609020204030204" pitchFamily="49" charset="0"/>
              </a:rPr>
              <a:t>{"user1":{"name":"mahesh","password":"password1","profession":"teacher","id":1},</a:t>
            </a:r>
          </a:p>
          <a:p>
            <a:pPr marL="169863" indent="0">
              <a:buNone/>
            </a:pPr>
            <a:r>
              <a:rPr lang="en-US" sz="1600" dirty="0">
                <a:latin typeface="Consolas" panose="020B0609020204030204" pitchFamily="49" charset="0"/>
              </a:rPr>
              <a:t>"user3":{"name":"ramesh","password":"password3","profession":"clerk","id":3}}</a:t>
            </a:r>
          </a:p>
        </p:txBody>
      </p:sp>
      <p:sp>
        <p:nvSpPr>
          <p:cNvPr id="5" name="Slide Number Placeholder 4"/>
          <p:cNvSpPr>
            <a:spLocks noGrp="1"/>
          </p:cNvSpPr>
          <p:nvPr>
            <p:ph type="sldNum" sz="quarter" idx="12"/>
          </p:nvPr>
        </p:nvSpPr>
        <p:spPr/>
        <p:txBody>
          <a:bodyPr/>
          <a:lstStyle/>
          <a:p>
            <a:fld id="{34B7E4EF-A1BD-40F4-AB7B-04F084DD991D}" type="slidenum">
              <a:rPr lang="en-US" smtClean="0"/>
              <a:t>23</a:t>
            </a:fld>
            <a:endParaRPr lang="en-US" dirty="0"/>
          </a:p>
        </p:txBody>
      </p:sp>
    </p:spTree>
    <p:extLst>
      <p:ext uri="{BB962C8B-B14F-4D97-AF65-F5344CB8AC3E}">
        <p14:creationId xmlns:p14="http://schemas.microsoft.com/office/powerpoint/2010/main" val="33349343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2" y="716645"/>
            <a:ext cx="10884301" cy="1371600"/>
          </a:xfrm>
        </p:spPr>
        <p:txBody>
          <a:bodyPr>
            <a:normAutofit/>
          </a:bodyPr>
          <a:lstStyle/>
          <a:p>
            <a:r>
              <a:rPr lang="en-US" u="sng" dirty="0" smtClean="0"/>
              <a:t>AJAX and Fetch API</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r>
              <a:rPr lang="en-US" sz="1800" dirty="0" smtClean="0"/>
              <a:t>After a </a:t>
            </a:r>
            <a:r>
              <a:rPr lang="en-US" sz="1800" dirty="0"/>
              <a:t>website is loaded we often need to save something to the server or get new data from it. For that we don’t want to always reload the page so we need something to connect to a server, an API, through JavaScript. That’s what AJAX is </a:t>
            </a:r>
            <a:r>
              <a:rPr lang="en-US" sz="1800" dirty="0" smtClean="0"/>
              <a:t>for</a:t>
            </a:r>
          </a:p>
          <a:p>
            <a:r>
              <a:rPr lang="en-US" sz="1800" dirty="0"/>
              <a:t>AJAX stands for Asynchronous JavaScript And XML. AJ represents that code is executed asynchronously, and XML distributes data over the internet through browsers. The term AJAX is a bit outdated, as </a:t>
            </a:r>
            <a:r>
              <a:rPr lang="en-US" sz="1800" dirty="0" smtClean="0"/>
              <a:t>JSON has pretty much replaced XML</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24</a:t>
            </a:fld>
            <a:endParaRPr lang="en-US" dirty="0"/>
          </a:p>
        </p:txBody>
      </p:sp>
      <p:sp>
        <p:nvSpPr>
          <p:cNvPr id="4" name="Rectangle 3"/>
          <p:cNvSpPr/>
          <p:nvPr/>
        </p:nvSpPr>
        <p:spPr>
          <a:xfrm>
            <a:off x="1066800" y="5573375"/>
            <a:ext cx="9220200" cy="646331"/>
          </a:xfrm>
          <a:prstGeom prst="rect">
            <a:avLst/>
          </a:prstGeom>
        </p:spPr>
        <p:txBody>
          <a:bodyPr wrap="square">
            <a:spAutoFit/>
          </a:bodyPr>
          <a:lstStyle/>
          <a:p>
            <a:r>
              <a:rPr lang="en-US" b="1" dirty="0"/>
              <a:t>Source</a:t>
            </a:r>
          </a:p>
          <a:p>
            <a:r>
              <a:rPr lang="en-US" dirty="0">
                <a:hlinkClick r:id="rId2"/>
              </a:rPr>
              <a:t>https://medium.com/letsboot/basics-using-ajax-with-fetch-api-b2218b0b9691</a:t>
            </a:r>
            <a:endParaRPr lang="en-US" dirty="0">
              <a:solidFill>
                <a:srgbClr val="00B0F0"/>
              </a:solidFill>
            </a:endParaRPr>
          </a:p>
        </p:txBody>
      </p:sp>
    </p:spTree>
    <p:extLst>
      <p:ext uri="{BB962C8B-B14F-4D97-AF65-F5344CB8AC3E}">
        <p14:creationId xmlns:p14="http://schemas.microsoft.com/office/powerpoint/2010/main" val="12626883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2" y="716645"/>
            <a:ext cx="10884301" cy="1371600"/>
          </a:xfrm>
        </p:spPr>
        <p:txBody>
          <a:bodyPr>
            <a:normAutofit/>
          </a:bodyPr>
          <a:lstStyle/>
          <a:p>
            <a:r>
              <a:rPr lang="en-US" u="sng" dirty="0" smtClean="0"/>
              <a:t>AJAX and Fetch API</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r>
              <a:rPr lang="en-US" sz="1800" dirty="0" smtClean="0"/>
              <a:t>The XMLHttpRequest </a:t>
            </a:r>
            <a:r>
              <a:rPr lang="en-US" sz="1800" dirty="0"/>
              <a:t>API was the working standard for many years until other APIs were created to simplify the code </a:t>
            </a:r>
            <a:r>
              <a:rPr lang="en-US" sz="1800" dirty="0" smtClean="0"/>
              <a:t>confusion</a:t>
            </a:r>
          </a:p>
          <a:p>
            <a:r>
              <a:rPr lang="en-US" sz="1800" dirty="0" smtClean="0"/>
              <a:t>The </a:t>
            </a:r>
            <a:r>
              <a:rPr lang="en-US" sz="1800" dirty="0"/>
              <a:t>Fetch API provides a JavaScript interface for accessing and manipulating parts of the HTTP pipeline for requests and responses using promises. Fetch also provides a global fetch() method that logically and simply fetches resources asynchronously across the </a:t>
            </a:r>
            <a:r>
              <a:rPr lang="en-US" sz="1800" dirty="0" smtClean="0"/>
              <a:t>network</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25</a:t>
            </a:fld>
            <a:endParaRPr lang="en-US" dirty="0"/>
          </a:p>
        </p:txBody>
      </p:sp>
      <p:sp>
        <p:nvSpPr>
          <p:cNvPr id="6" name="Rectangle 5"/>
          <p:cNvSpPr/>
          <p:nvPr/>
        </p:nvSpPr>
        <p:spPr>
          <a:xfrm>
            <a:off x="1066800" y="5573375"/>
            <a:ext cx="9220200" cy="646331"/>
          </a:xfrm>
          <a:prstGeom prst="rect">
            <a:avLst/>
          </a:prstGeom>
        </p:spPr>
        <p:txBody>
          <a:bodyPr wrap="square">
            <a:spAutoFit/>
          </a:bodyPr>
          <a:lstStyle/>
          <a:p>
            <a:r>
              <a:rPr lang="en-US" b="1" dirty="0"/>
              <a:t>Source</a:t>
            </a:r>
          </a:p>
          <a:p>
            <a:r>
              <a:rPr lang="en-US" dirty="0">
                <a:hlinkClick r:id="rId2"/>
              </a:rPr>
              <a:t>https://medium.com/letsboot/basics-using-ajax-with-fetch-api-b2218b0b9691</a:t>
            </a:r>
            <a:endParaRPr lang="en-US" dirty="0">
              <a:solidFill>
                <a:srgbClr val="00B0F0"/>
              </a:solidFill>
            </a:endParaRPr>
          </a:p>
        </p:txBody>
      </p:sp>
    </p:spTree>
    <p:extLst>
      <p:ext uri="{BB962C8B-B14F-4D97-AF65-F5344CB8AC3E}">
        <p14:creationId xmlns:p14="http://schemas.microsoft.com/office/powerpoint/2010/main" val="42500466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2" y="716645"/>
            <a:ext cx="10884301" cy="1371600"/>
          </a:xfrm>
        </p:spPr>
        <p:txBody>
          <a:bodyPr>
            <a:normAutofit/>
          </a:bodyPr>
          <a:lstStyle/>
          <a:p>
            <a:r>
              <a:rPr lang="en-US" u="sng" dirty="0" smtClean="0"/>
              <a:t>AJAX and Fetch API </a:t>
            </a:r>
            <a:r>
              <a:rPr lang="en-US" sz="2000" u="sng" dirty="0" smtClean="0"/>
              <a:t>(using XMLHttpRequest)</a:t>
            </a:r>
            <a:endParaRPr lang="en-US" sz="2000"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pPr marL="0" indent="0">
              <a:buNone/>
            </a:pPr>
            <a:r>
              <a:rPr lang="en-US" sz="1200" dirty="0">
                <a:latin typeface="Consolas" panose="020B0609020204030204" pitchFamily="49" charset="0"/>
              </a:rPr>
              <a:t>function requestListener() {</a:t>
            </a:r>
          </a:p>
          <a:p>
            <a:pPr marL="0" indent="0">
              <a:buNone/>
            </a:pPr>
            <a:r>
              <a:rPr lang="en-US" sz="1200" dirty="0" smtClean="0">
                <a:latin typeface="Consolas" panose="020B0609020204030204" pitchFamily="49" charset="0"/>
              </a:rPr>
              <a:t>  var </a:t>
            </a:r>
            <a:r>
              <a:rPr lang="en-US" sz="1200" dirty="0">
                <a:latin typeface="Consolas" panose="020B0609020204030204" pitchFamily="49" charset="0"/>
              </a:rPr>
              <a:t>data = JSON.parse(this.responseText);</a:t>
            </a:r>
          </a:p>
          <a:p>
            <a:pPr marL="0" indent="0">
              <a:buNone/>
            </a:pPr>
            <a:r>
              <a:rPr lang="en-US" sz="1200" dirty="0" smtClean="0">
                <a:latin typeface="Consolas" panose="020B0609020204030204" pitchFamily="49" charset="0"/>
              </a:rPr>
              <a:t>  console.log(data</a:t>
            </a:r>
            <a:r>
              <a:rPr lang="en-US" sz="1200" dirty="0">
                <a:latin typeface="Consolas" panose="020B0609020204030204" pitchFamily="49" charset="0"/>
              </a:rPr>
              <a:t>);</a:t>
            </a:r>
          </a:p>
          <a:p>
            <a:pPr marL="0" indent="0">
              <a:buNone/>
            </a:pPr>
            <a:r>
              <a:rPr lang="en-US" sz="1200" dirty="0" smtClean="0">
                <a:latin typeface="Consolas" panose="020B0609020204030204" pitchFamily="49" charset="0"/>
              </a:rPr>
              <a:t>}</a:t>
            </a:r>
            <a:endParaRPr lang="en-US" sz="1200" dirty="0">
              <a:latin typeface="Consolas" panose="020B0609020204030204" pitchFamily="49" charset="0"/>
            </a:endParaRPr>
          </a:p>
          <a:p>
            <a:pPr marL="0" indent="0">
              <a:buNone/>
            </a:pPr>
            <a:r>
              <a:rPr lang="en-US" sz="1200" dirty="0">
                <a:latin typeface="Consolas" panose="020B0609020204030204" pitchFamily="49" charset="0"/>
              </a:rPr>
              <a:t>function requestError(error) {</a:t>
            </a:r>
          </a:p>
          <a:p>
            <a:pPr marL="0" indent="0">
              <a:buNone/>
            </a:pPr>
            <a:r>
              <a:rPr lang="en-US" sz="1200" dirty="0" smtClean="0">
                <a:latin typeface="Consolas" panose="020B0609020204030204" pitchFamily="49" charset="0"/>
              </a:rPr>
              <a:t>  console.log</a:t>
            </a:r>
            <a:r>
              <a:rPr lang="en-US" sz="1200" dirty="0">
                <a:latin typeface="Consolas" panose="020B0609020204030204" pitchFamily="49" charset="0"/>
              </a:rPr>
              <a:t>('We have an issue', error);</a:t>
            </a:r>
          </a:p>
          <a:p>
            <a:pPr marL="0" indent="0">
              <a:buNone/>
            </a:pPr>
            <a:r>
              <a:rPr lang="en-US" sz="1200" dirty="0">
                <a:latin typeface="Consolas" panose="020B0609020204030204" pitchFamily="49" charset="0"/>
              </a:rPr>
              <a:t>}</a:t>
            </a:r>
          </a:p>
          <a:p>
            <a:pPr marL="0" indent="0">
              <a:buNone/>
            </a:pPr>
            <a:r>
              <a:rPr lang="en-US" sz="1200" dirty="0" smtClean="0">
                <a:latin typeface="Consolas" panose="020B0609020204030204" pitchFamily="49" charset="0"/>
              </a:rPr>
              <a:t>var </a:t>
            </a:r>
            <a:r>
              <a:rPr lang="en-US" sz="1200" dirty="0">
                <a:latin typeface="Consolas" panose="020B0609020204030204" pitchFamily="49" charset="0"/>
              </a:rPr>
              <a:t>request = new XMLHttpRequest();</a:t>
            </a:r>
          </a:p>
          <a:p>
            <a:pPr marL="0" indent="0">
              <a:buNone/>
            </a:pPr>
            <a:r>
              <a:rPr lang="en-US" sz="1200" dirty="0" smtClean="0">
                <a:latin typeface="Consolas" panose="020B0609020204030204" pitchFamily="49" charset="0"/>
              </a:rPr>
              <a:t>  request.onload </a:t>
            </a:r>
            <a:r>
              <a:rPr lang="en-US" sz="1200" dirty="0">
                <a:latin typeface="Consolas" panose="020B0609020204030204" pitchFamily="49" charset="0"/>
              </a:rPr>
              <a:t>= requestListener;</a:t>
            </a:r>
          </a:p>
          <a:p>
            <a:pPr marL="0" indent="0">
              <a:buNone/>
            </a:pPr>
            <a:r>
              <a:rPr lang="en-US" sz="1200" dirty="0" smtClean="0">
                <a:latin typeface="Consolas" panose="020B0609020204030204" pitchFamily="49" charset="0"/>
              </a:rPr>
              <a:t>  request.onerror </a:t>
            </a:r>
            <a:r>
              <a:rPr lang="en-US" sz="1200" dirty="0">
                <a:latin typeface="Consolas" panose="020B0609020204030204" pitchFamily="49" charset="0"/>
              </a:rPr>
              <a:t>= requestError;</a:t>
            </a:r>
          </a:p>
          <a:p>
            <a:pPr marL="0" indent="0">
              <a:buNone/>
            </a:pPr>
            <a:r>
              <a:rPr lang="en-US" sz="1200" dirty="0" smtClean="0">
                <a:latin typeface="Consolas" panose="020B0609020204030204" pitchFamily="49" charset="0"/>
              </a:rPr>
              <a:t>  request.open</a:t>
            </a:r>
            <a:r>
              <a:rPr lang="en-US" sz="1200" dirty="0">
                <a:latin typeface="Consolas" panose="020B0609020204030204" pitchFamily="49" charset="0"/>
              </a:rPr>
              <a:t>('get', 'url', true);</a:t>
            </a:r>
          </a:p>
          <a:p>
            <a:pPr marL="0" indent="0">
              <a:buNone/>
            </a:pPr>
            <a:r>
              <a:rPr lang="en-US" sz="1200" dirty="0" smtClean="0">
                <a:latin typeface="Consolas" panose="020B0609020204030204" pitchFamily="49" charset="0"/>
              </a:rPr>
              <a:t>  request.send</a:t>
            </a:r>
            <a:r>
              <a:rPr lang="en-US" sz="1200" dirty="0">
                <a:latin typeface="Consolas" panose="020B0609020204030204" pitchFamily="49" charset="0"/>
              </a:rPr>
              <a:t>();.</a:t>
            </a:r>
          </a:p>
        </p:txBody>
      </p:sp>
      <p:sp>
        <p:nvSpPr>
          <p:cNvPr id="5" name="Slide Number Placeholder 4"/>
          <p:cNvSpPr>
            <a:spLocks noGrp="1"/>
          </p:cNvSpPr>
          <p:nvPr>
            <p:ph type="sldNum" sz="quarter" idx="12"/>
          </p:nvPr>
        </p:nvSpPr>
        <p:spPr/>
        <p:txBody>
          <a:bodyPr/>
          <a:lstStyle/>
          <a:p>
            <a:fld id="{34B7E4EF-A1BD-40F4-AB7B-04F084DD991D}" type="slidenum">
              <a:rPr lang="en-US" smtClean="0"/>
              <a:t>26</a:t>
            </a:fld>
            <a:endParaRPr lang="en-US" dirty="0"/>
          </a:p>
        </p:txBody>
      </p:sp>
      <p:sp>
        <p:nvSpPr>
          <p:cNvPr id="6" name="Rectangle 5"/>
          <p:cNvSpPr/>
          <p:nvPr/>
        </p:nvSpPr>
        <p:spPr>
          <a:xfrm>
            <a:off x="1066800" y="5573375"/>
            <a:ext cx="9220200" cy="646331"/>
          </a:xfrm>
          <a:prstGeom prst="rect">
            <a:avLst/>
          </a:prstGeom>
        </p:spPr>
        <p:txBody>
          <a:bodyPr wrap="square">
            <a:spAutoFit/>
          </a:bodyPr>
          <a:lstStyle/>
          <a:p>
            <a:r>
              <a:rPr lang="en-US" b="1" dirty="0" smtClean="0"/>
              <a:t>Source</a:t>
            </a:r>
            <a:endParaRPr lang="en-US" b="1" dirty="0"/>
          </a:p>
          <a:p>
            <a:r>
              <a:rPr lang="en-US" dirty="0">
                <a:hlinkClick r:id="rId2"/>
              </a:rPr>
              <a:t>https://medium.com/letsboot/basics-using-ajax-with-fetch-api-b2218b0b9691</a:t>
            </a:r>
            <a:endParaRPr lang="en-US" dirty="0">
              <a:solidFill>
                <a:srgbClr val="00B0F0"/>
              </a:solidFill>
            </a:endParaRPr>
          </a:p>
        </p:txBody>
      </p:sp>
    </p:spTree>
    <p:extLst>
      <p:ext uri="{BB962C8B-B14F-4D97-AF65-F5344CB8AC3E}">
        <p14:creationId xmlns:p14="http://schemas.microsoft.com/office/powerpoint/2010/main" val="42512685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2" y="716645"/>
            <a:ext cx="10884301" cy="1371600"/>
          </a:xfrm>
        </p:spPr>
        <p:txBody>
          <a:bodyPr>
            <a:normAutofit/>
          </a:bodyPr>
          <a:lstStyle/>
          <a:p>
            <a:r>
              <a:rPr lang="en-US" u="sng" dirty="0" smtClean="0"/>
              <a:t>AJAX and Fetch API </a:t>
            </a:r>
            <a:r>
              <a:rPr lang="en-US" sz="2000" u="sng" dirty="0" smtClean="0"/>
              <a:t>(using XMLHttpRequest)</a:t>
            </a:r>
            <a:endParaRPr lang="en-US" sz="2000"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1964268"/>
            <a:ext cx="10058400" cy="3471332"/>
          </a:xfrm>
        </p:spPr>
        <p:txBody>
          <a:bodyPr>
            <a:noAutofit/>
          </a:bodyPr>
          <a:lstStyle/>
          <a:p>
            <a:r>
              <a:rPr lang="en-US" sz="1800" dirty="0" smtClean="0"/>
              <a:t>The same example as on the last page, but done with fetch:</a:t>
            </a:r>
          </a:p>
          <a:p>
            <a:pPr marL="0" indent="0">
              <a:buNone/>
            </a:pPr>
            <a:r>
              <a:rPr lang="en-US" sz="1400" dirty="0" smtClean="0">
                <a:latin typeface="Consolas" panose="020B0609020204030204" pitchFamily="49" charset="0"/>
              </a:rPr>
              <a:t>fetch(url</a:t>
            </a:r>
            <a:r>
              <a:rPr lang="en-US" sz="1400" dirty="0">
                <a:latin typeface="Consolas" panose="020B0609020204030204" pitchFamily="49" charset="0"/>
              </a:rPr>
              <a:t>)</a:t>
            </a:r>
          </a:p>
          <a:p>
            <a:pPr marL="0" indent="0">
              <a:buNone/>
            </a:pPr>
            <a:r>
              <a:rPr lang="en-US" sz="1400" dirty="0">
                <a:latin typeface="Consolas" panose="020B0609020204030204" pitchFamily="49" charset="0"/>
              </a:rPr>
              <a:t>.then(function(response) {</a:t>
            </a:r>
          </a:p>
          <a:p>
            <a:pPr marL="0" indent="0">
              <a:buNone/>
            </a:pPr>
            <a:r>
              <a:rPr lang="en-US" sz="1400" dirty="0">
                <a:latin typeface="Consolas" panose="020B0609020204030204" pitchFamily="49" charset="0"/>
              </a:rPr>
              <a:t>  return response.json();</a:t>
            </a:r>
          </a:p>
          <a:p>
            <a:pPr marL="0" indent="0">
              <a:buNone/>
            </a:pP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.catch(function(error) {</a:t>
            </a:r>
          </a:p>
          <a:p>
            <a:pPr marL="0" indent="0">
              <a:buNone/>
            </a:pPr>
            <a:r>
              <a:rPr lang="en-US" sz="1400" dirty="0">
                <a:latin typeface="Consolas" panose="020B0609020204030204" pitchFamily="49" charset="0"/>
              </a:rPr>
              <a:t>  console.log(error)</a:t>
            </a:r>
          </a:p>
          <a:p>
            <a:pPr marL="0" indent="0">
              <a:buNone/>
            </a:pPr>
            <a:r>
              <a:rPr lang="en-US" sz="1400" dirty="0">
                <a:latin typeface="Consolas" panose="020B0609020204030204" pitchFamily="49" charset="0"/>
              </a:rPr>
              <a:t>});</a:t>
            </a:r>
          </a:p>
        </p:txBody>
      </p:sp>
      <p:sp>
        <p:nvSpPr>
          <p:cNvPr id="5" name="Slide Number Placeholder 4"/>
          <p:cNvSpPr>
            <a:spLocks noGrp="1"/>
          </p:cNvSpPr>
          <p:nvPr>
            <p:ph type="sldNum" sz="quarter" idx="12"/>
          </p:nvPr>
        </p:nvSpPr>
        <p:spPr/>
        <p:txBody>
          <a:bodyPr/>
          <a:lstStyle/>
          <a:p>
            <a:fld id="{34B7E4EF-A1BD-40F4-AB7B-04F084DD991D}" type="slidenum">
              <a:rPr lang="en-US" smtClean="0"/>
              <a:t>27</a:t>
            </a:fld>
            <a:endParaRPr lang="en-US" dirty="0"/>
          </a:p>
        </p:txBody>
      </p:sp>
      <p:sp>
        <p:nvSpPr>
          <p:cNvPr id="6" name="Rectangle 5"/>
          <p:cNvSpPr/>
          <p:nvPr/>
        </p:nvSpPr>
        <p:spPr>
          <a:xfrm>
            <a:off x="1066800" y="5573375"/>
            <a:ext cx="9220200" cy="646331"/>
          </a:xfrm>
          <a:prstGeom prst="rect">
            <a:avLst/>
          </a:prstGeom>
        </p:spPr>
        <p:txBody>
          <a:bodyPr wrap="square">
            <a:spAutoFit/>
          </a:bodyPr>
          <a:lstStyle/>
          <a:p>
            <a:r>
              <a:rPr lang="en-US" b="1" dirty="0"/>
              <a:t>Source</a:t>
            </a:r>
          </a:p>
          <a:p>
            <a:r>
              <a:rPr lang="en-US" dirty="0">
                <a:hlinkClick r:id="rId2"/>
              </a:rPr>
              <a:t>https://medium.com/letsboot/basics-using-ajax-with-fetch-api-b2218b0b9691</a:t>
            </a:r>
            <a:endParaRPr lang="en-US" dirty="0">
              <a:solidFill>
                <a:srgbClr val="00B0F0"/>
              </a:solidFill>
            </a:endParaRPr>
          </a:p>
        </p:txBody>
      </p:sp>
    </p:spTree>
    <p:extLst>
      <p:ext uri="{BB962C8B-B14F-4D97-AF65-F5344CB8AC3E}">
        <p14:creationId xmlns:p14="http://schemas.microsoft.com/office/powerpoint/2010/main" val="4787556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2" y="716645"/>
            <a:ext cx="10884301" cy="1371600"/>
          </a:xfrm>
        </p:spPr>
        <p:txBody>
          <a:bodyPr>
            <a:normAutofit/>
          </a:bodyPr>
          <a:lstStyle/>
          <a:p>
            <a:r>
              <a:rPr lang="en-US" u="sng" dirty="0" smtClean="0"/>
              <a:t>AJAX and Fetch API </a:t>
            </a:r>
            <a:r>
              <a:rPr lang="en-US" sz="2000" u="sng" dirty="0" smtClean="0"/>
              <a:t>(using XMLHttpRequest)</a:t>
            </a:r>
            <a:endParaRPr lang="en-US" sz="2000"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r>
              <a:rPr lang="en-US" sz="1800" dirty="0"/>
              <a:t>Here are some other useful methods that you can use with the Fetch API:</a:t>
            </a:r>
          </a:p>
          <a:p>
            <a:pPr marL="228600" indent="0">
              <a:buNone/>
            </a:pPr>
            <a:r>
              <a:rPr lang="en-US" sz="1800" dirty="0"/>
              <a:t>clone(): creates a clone of the response</a:t>
            </a:r>
          </a:p>
          <a:p>
            <a:pPr marL="228600" indent="0">
              <a:buNone/>
            </a:pPr>
            <a:r>
              <a:rPr lang="en-US" sz="1800" dirty="0"/>
              <a:t>redirect(): creates a new response but with a different URL</a:t>
            </a:r>
          </a:p>
          <a:p>
            <a:pPr marL="228600" indent="0">
              <a:buNone/>
            </a:pPr>
            <a:r>
              <a:rPr lang="en-US" sz="1800" dirty="0"/>
              <a:t>arrayBuffer(): returns a promise that resolves with an array buffer</a:t>
            </a:r>
          </a:p>
          <a:p>
            <a:pPr marL="228600" indent="0">
              <a:buNone/>
            </a:pPr>
            <a:r>
              <a:rPr lang="en-US" sz="1800" dirty="0" smtClean="0"/>
              <a:t>formData</a:t>
            </a:r>
            <a:r>
              <a:rPr lang="en-US" sz="1800" dirty="0"/>
              <a:t>(): returns a promise that resolves with a form data object</a:t>
            </a:r>
          </a:p>
        </p:txBody>
      </p:sp>
      <p:sp>
        <p:nvSpPr>
          <p:cNvPr id="5" name="Slide Number Placeholder 4"/>
          <p:cNvSpPr>
            <a:spLocks noGrp="1"/>
          </p:cNvSpPr>
          <p:nvPr>
            <p:ph type="sldNum" sz="quarter" idx="12"/>
          </p:nvPr>
        </p:nvSpPr>
        <p:spPr/>
        <p:txBody>
          <a:bodyPr/>
          <a:lstStyle/>
          <a:p>
            <a:fld id="{34B7E4EF-A1BD-40F4-AB7B-04F084DD991D}" type="slidenum">
              <a:rPr lang="en-US" smtClean="0"/>
              <a:t>28</a:t>
            </a:fld>
            <a:endParaRPr lang="en-US" dirty="0"/>
          </a:p>
        </p:txBody>
      </p:sp>
      <p:sp>
        <p:nvSpPr>
          <p:cNvPr id="6" name="Rectangle 5"/>
          <p:cNvSpPr/>
          <p:nvPr/>
        </p:nvSpPr>
        <p:spPr>
          <a:xfrm>
            <a:off x="1066800" y="5573375"/>
            <a:ext cx="9220200" cy="646331"/>
          </a:xfrm>
          <a:prstGeom prst="rect">
            <a:avLst/>
          </a:prstGeom>
        </p:spPr>
        <p:txBody>
          <a:bodyPr wrap="square">
            <a:spAutoFit/>
          </a:bodyPr>
          <a:lstStyle/>
          <a:p>
            <a:r>
              <a:rPr lang="en-US" b="1" dirty="0"/>
              <a:t>Source</a:t>
            </a:r>
          </a:p>
          <a:p>
            <a:r>
              <a:rPr lang="en-US" dirty="0">
                <a:hlinkClick r:id="rId2"/>
              </a:rPr>
              <a:t>https://medium.com/letsboot/basics-using-ajax-with-fetch-api-b2218b0b9691</a:t>
            </a:r>
            <a:endParaRPr lang="en-US" dirty="0">
              <a:solidFill>
                <a:srgbClr val="00B0F0"/>
              </a:solidFill>
            </a:endParaRPr>
          </a:p>
        </p:txBody>
      </p:sp>
    </p:spTree>
    <p:extLst>
      <p:ext uri="{BB962C8B-B14F-4D97-AF65-F5344CB8AC3E}">
        <p14:creationId xmlns:p14="http://schemas.microsoft.com/office/powerpoint/2010/main" val="2511601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2" y="716645"/>
            <a:ext cx="10884301" cy="1371600"/>
          </a:xfrm>
        </p:spPr>
        <p:txBody>
          <a:bodyPr>
            <a:normAutofit/>
          </a:bodyPr>
          <a:lstStyle/>
          <a:p>
            <a:r>
              <a:rPr lang="en-US" u="sng" dirty="0" smtClean="0"/>
              <a:t>AJAX and Fetch API </a:t>
            </a:r>
            <a:r>
              <a:rPr lang="en-US" sz="2000" u="sng" dirty="0" smtClean="0"/>
              <a:t>(using XMLHttpRequest)</a:t>
            </a:r>
            <a:endParaRPr lang="en-US" sz="2000"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r>
              <a:rPr lang="en-US" sz="1800" dirty="0"/>
              <a:t>Here are some other useful methods that you can use with the Fetch API:</a:t>
            </a:r>
          </a:p>
          <a:p>
            <a:pPr marL="228600" indent="0">
              <a:buNone/>
            </a:pPr>
            <a:r>
              <a:rPr lang="en-US" sz="1800" dirty="0"/>
              <a:t>blob(): resolves with a blob</a:t>
            </a:r>
          </a:p>
          <a:p>
            <a:pPr marL="228600" indent="0">
              <a:buNone/>
            </a:pPr>
            <a:r>
              <a:rPr lang="en-US" sz="1800" dirty="0"/>
              <a:t>text(): resolves with a string</a:t>
            </a:r>
          </a:p>
          <a:p>
            <a:pPr marL="228600" indent="0">
              <a:buNone/>
            </a:pPr>
            <a:r>
              <a:rPr lang="en-US" sz="1800" dirty="0"/>
              <a:t>json(): resolves the promise with JSON</a:t>
            </a:r>
          </a:p>
        </p:txBody>
      </p:sp>
      <p:sp>
        <p:nvSpPr>
          <p:cNvPr id="5" name="Slide Number Placeholder 4"/>
          <p:cNvSpPr>
            <a:spLocks noGrp="1"/>
          </p:cNvSpPr>
          <p:nvPr>
            <p:ph type="sldNum" sz="quarter" idx="12"/>
          </p:nvPr>
        </p:nvSpPr>
        <p:spPr/>
        <p:txBody>
          <a:bodyPr/>
          <a:lstStyle/>
          <a:p>
            <a:fld id="{34B7E4EF-A1BD-40F4-AB7B-04F084DD991D}" type="slidenum">
              <a:rPr lang="en-US" smtClean="0"/>
              <a:t>29</a:t>
            </a:fld>
            <a:endParaRPr lang="en-US" dirty="0"/>
          </a:p>
        </p:txBody>
      </p:sp>
      <p:sp>
        <p:nvSpPr>
          <p:cNvPr id="6" name="Rectangle 5"/>
          <p:cNvSpPr/>
          <p:nvPr/>
        </p:nvSpPr>
        <p:spPr>
          <a:xfrm>
            <a:off x="1066800" y="5573375"/>
            <a:ext cx="9220200" cy="646331"/>
          </a:xfrm>
          <a:prstGeom prst="rect">
            <a:avLst/>
          </a:prstGeom>
        </p:spPr>
        <p:txBody>
          <a:bodyPr wrap="square">
            <a:spAutoFit/>
          </a:bodyPr>
          <a:lstStyle/>
          <a:p>
            <a:r>
              <a:rPr lang="en-US" b="1" dirty="0"/>
              <a:t>Source</a:t>
            </a:r>
          </a:p>
          <a:p>
            <a:r>
              <a:rPr lang="en-US" dirty="0">
                <a:hlinkClick r:id="rId2"/>
              </a:rPr>
              <a:t>https://medium.com/letsboot/basics-using-ajax-with-fetch-api-b2218b0b9691</a:t>
            </a:r>
            <a:endParaRPr lang="en-US" dirty="0">
              <a:solidFill>
                <a:srgbClr val="00B0F0"/>
              </a:solidFill>
            </a:endParaRPr>
          </a:p>
        </p:txBody>
      </p:sp>
    </p:spTree>
    <p:extLst>
      <p:ext uri="{BB962C8B-B14F-4D97-AF65-F5344CB8AC3E}">
        <p14:creationId xmlns:p14="http://schemas.microsoft.com/office/powerpoint/2010/main" val="6966363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REST Defined</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1919267"/>
          </a:xfrm>
        </p:spPr>
        <p:txBody>
          <a:bodyPr>
            <a:normAutofit lnSpcReduction="10000"/>
          </a:bodyPr>
          <a:lstStyle/>
          <a:p>
            <a:r>
              <a:rPr lang="en-US" sz="1800" dirty="0"/>
              <a:t>Representational state transfer (REST) is a software architectural style that defines a set of constraints to be used for creating Web </a:t>
            </a:r>
            <a:r>
              <a:rPr lang="en-US" sz="1800" dirty="0" smtClean="0"/>
              <a:t>services</a:t>
            </a:r>
          </a:p>
          <a:p>
            <a:r>
              <a:rPr lang="en-US" sz="1800" dirty="0" smtClean="0"/>
              <a:t>Web </a:t>
            </a:r>
            <a:r>
              <a:rPr lang="en-US" sz="1800" dirty="0"/>
              <a:t>services that conform to the REST architectural style, called RESTful Web services, provide interoperability between computer systems on the Internet. RESTful Web services allow the requesting systems to access and manipulate textual representations of Web resources by using a uniform and predefined set of stateless </a:t>
            </a:r>
            <a:r>
              <a:rPr lang="en-US" sz="1800" dirty="0" smtClean="0"/>
              <a:t>operations</a:t>
            </a:r>
            <a:endParaRPr lang="en-US" sz="1800" dirty="0"/>
          </a:p>
        </p:txBody>
      </p:sp>
      <p:sp>
        <p:nvSpPr>
          <p:cNvPr id="4" name="Rectangle 3">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https://en.wikipedia.org/wiki/Representational_state_transfer</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3</a:t>
            </a:fld>
            <a:endParaRPr lang="en-US" dirty="0"/>
          </a:p>
        </p:txBody>
      </p:sp>
    </p:spTree>
    <p:extLst>
      <p:ext uri="{BB962C8B-B14F-4D97-AF65-F5344CB8AC3E}">
        <p14:creationId xmlns:p14="http://schemas.microsoft.com/office/powerpoint/2010/main" val="41605438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smtClean="0"/>
              <a:t>What </a:t>
            </a:r>
            <a:r>
              <a:rPr lang="en-US" u="sng" dirty="0"/>
              <a:t>We've </a:t>
            </a:r>
            <a:r>
              <a:rPr lang="en-US" u="sng" dirty="0" smtClean="0"/>
              <a:t>Covered</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3301568"/>
          </a:xfrm>
        </p:spPr>
        <p:txBody>
          <a:bodyPr>
            <a:normAutofit/>
          </a:bodyPr>
          <a:lstStyle/>
          <a:p>
            <a:r>
              <a:rPr lang="en-US" sz="1800" dirty="0" smtClean="0"/>
              <a:t>Node.js </a:t>
            </a:r>
            <a:r>
              <a:rPr lang="en-US" sz="1800" dirty="0"/>
              <a:t>Restful APIs</a:t>
            </a:r>
          </a:p>
          <a:p>
            <a:pPr lvl="0"/>
            <a:r>
              <a:rPr lang="en-US" sz="1800" dirty="0" smtClean="0"/>
              <a:t>Node.js </a:t>
            </a:r>
            <a:r>
              <a:rPr lang="en-US" sz="1800" dirty="0"/>
              <a:t>AJAX w/ jQuery or Fetch API</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30</a:t>
            </a:fld>
            <a:endParaRPr lang="en-US" dirty="0"/>
          </a:p>
        </p:txBody>
      </p:sp>
    </p:spTree>
    <p:extLst>
      <p:ext uri="{BB962C8B-B14F-4D97-AF65-F5344CB8AC3E}">
        <p14:creationId xmlns:p14="http://schemas.microsoft.com/office/powerpoint/2010/main" val="4525270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API Defined</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1919267"/>
          </a:xfrm>
        </p:spPr>
        <p:txBody>
          <a:bodyPr>
            <a:normAutofit/>
          </a:bodyPr>
          <a:lstStyle/>
          <a:p>
            <a:r>
              <a:rPr lang="en-US" sz="1800" dirty="0"/>
              <a:t>An application programming interface (API) is a computing interface </a:t>
            </a:r>
            <a:r>
              <a:rPr lang="en-US" sz="1800" dirty="0" smtClean="0"/>
              <a:t>that defines </a:t>
            </a:r>
            <a:r>
              <a:rPr lang="en-US" sz="1800" dirty="0"/>
              <a:t>interactions between multiple software intermediaries. It defines the kinds of calls or requests that can be made, how to make them, the data formats that should be used, the conventions to follow, etc. </a:t>
            </a:r>
            <a:r>
              <a:rPr lang="en-US" sz="1800" dirty="0" smtClean="0"/>
              <a:t> </a:t>
            </a:r>
            <a:endParaRPr lang="en-US" sz="1800" dirty="0"/>
          </a:p>
        </p:txBody>
      </p:sp>
      <p:sp>
        <p:nvSpPr>
          <p:cNvPr id="4" name="Rectangle 3">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https://en.wikipedia.org/wiki/Application_programming_interface</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4</a:t>
            </a:fld>
            <a:endParaRPr lang="en-US" dirty="0"/>
          </a:p>
        </p:txBody>
      </p:sp>
    </p:spTree>
    <p:extLst>
      <p:ext uri="{BB962C8B-B14F-4D97-AF65-F5344CB8AC3E}">
        <p14:creationId xmlns:p14="http://schemas.microsoft.com/office/powerpoint/2010/main" val="24149616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REST Server</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1919267"/>
          </a:xfrm>
        </p:spPr>
        <p:txBody>
          <a:bodyPr>
            <a:normAutofit lnSpcReduction="10000"/>
          </a:bodyPr>
          <a:lstStyle/>
          <a:p>
            <a:r>
              <a:rPr lang="en-US" sz="1800" dirty="0"/>
              <a:t>A REST Server </a:t>
            </a:r>
            <a:r>
              <a:rPr lang="en-US" sz="1800" dirty="0" smtClean="0"/>
              <a:t>provides </a:t>
            </a:r>
            <a:r>
              <a:rPr lang="en-US" sz="1800" dirty="0"/>
              <a:t>access to resources and REST client accesses and modifies the resources using HTTP protocol. </a:t>
            </a:r>
            <a:r>
              <a:rPr lang="en-US" sz="1800" dirty="0" smtClean="0"/>
              <a:t>REST </a:t>
            </a:r>
            <a:r>
              <a:rPr lang="en-US" sz="1800" dirty="0"/>
              <a:t>uses various representation to represent a </a:t>
            </a:r>
            <a:r>
              <a:rPr lang="en-US" sz="1800" dirty="0" smtClean="0"/>
              <a:t>resource, e.g.  </a:t>
            </a:r>
            <a:r>
              <a:rPr lang="en-US" sz="1800" dirty="0"/>
              <a:t>text, JSON, </a:t>
            </a:r>
            <a:r>
              <a:rPr lang="en-US" sz="1800" dirty="0" smtClean="0"/>
              <a:t>and XML. A </a:t>
            </a:r>
            <a:r>
              <a:rPr lang="en-US" sz="1800" dirty="0"/>
              <a:t>REST </a:t>
            </a:r>
            <a:r>
              <a:rPr lang="en-US" sz="1800" dirty="0" smtClean="0"/>
              <a:t>client </a:t>
            </a:r>
            <a:r>
              <a:rPr lang="en-US" sz="1800" dirty="0"/>
              <a:t>accesses and modifies </a:t>
            </a:r>
            <a:r>
              <a:rPr lang="en-US" sz="1800" dirty="0" smtClean="0"/>
              <a:t>these </a:t>
            </a:r>
            <a:r>
              <a:rPr lang="en-US" sz="1800" dirty="0"/>
              <a:t>resources using </a:t>
            </a:r>
            <a:r>
              <a:rPr lang="en-US" sz="1800" dirty="0" smtClean="0"/>
              <a:t>HTTP</a:t>
            </a:r>
          </a:p>
          <a:p>
            <a:r>
              <a:rPr lang="en-US" sz="1800" dirty="0" smtClean="0"/>
              <a:t>NOTE: The next 20 slides are from the source shown below and thus the source is not repeated over and over again</a:t>
            </a:r>
            <a:endParaRPr lang="en-US" sz="1800" dirty="0"/>
          </a:p>
        </p:txBody>
      </p:sp>
      <p:sp>
        <p:nvSpPr>
          <p:cNvPr id="4" name="Rectangle 3">
            <a:extLst>
              <a:ext uri="{FF2B5EF4-FFF2-40B4-BE49-F238E27FC236}">
                <a16:creationId xmlns=""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https://en.wikipedia.org/wiki/Application_programming_interface</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5</a:t>
            </a:fld>
            <a:endParaRPr lang="en-US" dirty="0"/>
          </a:p>
        </p:txBody>
      </p:sp>
    </p:spTree>
    <p:extLst>
      <p:ext uri="{BB962C8B-B14F-4D97-AF65-F5344CB8AC3E}">
        <p14:creationId xmlns:p14="http://schemas.microsoft.com/office/powerpoint/2010/main" val="3584944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REST Server</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2227995"/>
          </a:xfrm>
        </p:spPr>
        <p:txBody>
          <a:bodyPr>
            <a:noAutofit/>
          </a:bodyPr>
          <a:lstStyle/>
          <a:p>
            <a:r>
              <a:rPr lang="en-US" sz="1800" dirty="0" smtClean="0"/>
              <a:t>These </a:t>
            </a:r>
            <a:r>
              <a:rPr lang="en-US" sz="1800" dirty="0"/>
              <a:t>four HTTP methods are commonly used in REST based </a:t>
            </a:r>
            <a:r>
              <a:rPr lang="en-US" sz="1800" dirty="0" smtClean="0"/>
              <a:t>architecture:</a:t>
            </a:r>
            <a:endParaRPr lang="en-US" sz="1800" dirty="0"/>
          </a:p>
          <a:p>
            <a:pPr marL="169863" indent="0">
              <a:buNone/>
            </a:pPr>
            <a:r>
              <a:rPr lang="en-US" sz="1800" b="1" dirty="0"/>
              <a:t>GET</a:t>
            </a:r>
            <a:r>
              <a:rPr lang="en-US" sz="1800" dirty="0"/>
              <a:t> − This is used to provide a read only access to a </a:t>
            </a:r>
            <a:r>
              <a:rPr lang="en-US" sz="1800" dirty="0" smtClean="0"/>
              <a:t>resource</a:t>
            </a:r>
            <a:endParaRPr lang="en-US" sz="1800" dirty="0"/>
          </a:p>
          <a:p>
            <a:pPr marL="169863" indent="0">
              <a:buNone/>
            </a:pPr>
            <a:r>
              <a:rPr lang="en-US" sz="1800" b="1" dirty="0"/>
              <a:t>PUT</a:t>
            </a:r>
            <a:r>
              <a:rPr lang="en-US" sz="1800" dirty="0"/>
              <a:t> − This is used to create a new </a:t>
            </a:r>
            <a:r>
              <a:rPr lang="en-US" sz="1800" dirty="0" smtClean="0"/>
              <a:t>resource</a:t>
            </a:r>
            <a:endParaRPr lang="en-US" sz="1800" dirty="0"/>
          </a:p>
          <a:p>
            <a:pPr marL="169863" indent="0">
              <a:buNone/>
            </a:pPr>
            <a:r>
              <a:rPr lang="en-US" sz="1800" b="1" dirty="0"/>
              <a:t>DELETE</a:t>
            </a:r>
            <a:r>
              <a:rPr lang="en-US" sz="1800" dirty="0"/>
              <a:t> − This is used to remove a </a:t>
            </a:r>
            <a:r>
              <a:rPr lang="en-US" sz="1800" dirty="0" smtClean="0"/>
              <a:t>resource</a:t>
            </a:r>
            <a:endParaRPr lang="en-US" sz="1800" dirty="0"/>
          </a:p>
          <a:p>
            <a:pPr marL="169863" indent="0">
              <a:buNone/>
            </a:pPr>
            <a:r>
              <a:rPr lang="en-US" sz="1800" b="1" dirty="0"/>
              <a:t>POST</a:t>
            </a:r>
            <a:r>
              <a:rPr lang="en-US" sz="1800" dirty="0"/>
              <a:t> − This is used to update a existing resource or create a new </a:t>
            </a:r>
            <a:r>
              <a:rPr lang="en-US" sz="1800" dirty="0" smtClean="0"/>
              <a:t>resource</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6</a:t>
            </a:fld>
            <a:endParaRPr lang="en-US" dirty="0"/>
          </a:p>
        </p:txBody>
      </p:sp>
    </p:spTree>
    <p:extLst>
      <p:ext uri="{BB962C8B-B14F-4D97-AF65-F5344CB8AC3E}">
        <p14:creationId xmlns:p14="http://schemas.microsoft.com/office/powerpoint/2010/main" val="7001279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RESTful Web Server</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2227995"/>
          </a:xfrm>
        </p:spPr>
        <p:txBody>
          <a:bodyPr>
            <a:noAutofit/>
          </a:bodyPr>
          <a:lstStyle/>
          <a:p>
            <a:r>
              <a:rPr lang="en-US" sz="1800" dirty="0"/>
              <a:t>A web service is a collection of open protocols and standards used for exchanging data between applications or systems. Software applications written in various programming languages and running on various platforms can use web services to exchange data over computer networks like the </a:t>
            </a:r>
            <a:r>
              <a:rPr lang="en-US" sz="1800" dirty="0" smtClean="0"/>
              <a:t>Internet</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7</a:t>
            </a:fld>
            <a:endParaRPr lang="en-US" dirty="0"/>
          </a:p>
        </p:txBody>
      </p:sp>
    </p:spTree>
    <p:extLst>
      <p:ext uri="{BB962C8B-B14F-4D97-AF65-F5344CB8AC3E}">
        <p14:creationId xmlns:p14="http://schemas.microsoft.com/office/powerpoint/2010/main" val="3346094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RESTful Web Server</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2733472"/>
            <a:ext cx="10058400" cy="2227995"/>
          </a:xfrm>
        </p:spPr>
        <p:txBody>
          <a:bodyPr>
            <a:noAutofit/>
          </a:bodyPr>
          <a:lstStyle/>
          <a:p>
            <a:r>
              <a:rPr lang="en-US" sz="1800" dirty="0"/>
              <a:t>Web services based on REST Architecture are known as RESTful web services. These </a:t>
            </a:r>
            <a:r>
              <a:rPr lang="en-US" sz="1800" dirty="0" smtClean="0"/>
              <a:t>web services </a:t>
            </a:r>
            <a:r>
              <a:rPr lang="en-US" sz="1800" dirty="0"/>
              <a:t>uses HTTP methods to implement the concept of REST architecture. A RESTful web service usually defines a URI, </a:t>
            </a:r>
            <a:r>
              <a:rPr lang="en-US" sz="1800" dirty="0" smtClean="0"/>
              <a:t>i.e. a Uniform </a:t>
            </a:r>
            <a:r>
              <a:rPr lang="en-US" sz="1800" dirty="0"/>
              <a:t>Resource Identifier a </a:t>
            </a:r>
            <a:r>
              <a:rPr lang="en-US" sz="1800" dirty="0" smtClean="0"/>
              <a:t>service.  Such a service provides </a:t>
            </a:r>
            <a:r>
              <a:rPr lang="en-US" sz="1800" dirty="0"/>
              <a:t>resource representation such as JSON and set of HTTP </a:t>
            </a:r>
            <a:r>
              <a:rPr lang="en-US" sz="1800" dirty="0" smtClean="0"/>
              <a:t>Methods</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8</a:t>
            </a:fld>
            <a:endParaRPr lang="en-US" dirty="0"/>
          </a:p>
        </p:txBody>
      </p:sp>
    </p:spTree>
    <p:extLst>
      <p:ext uri="{BB962C8B-B14F-4D97-AF65-F5344CB8AC3E}">
        <p14:creationId xmlns:p14="http://schemas.microsoft.com/office/powerpoint/2010/main" val="37249863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AC13C-59B1-436E-B58F-C304E1C705CF}"/>
              </a:ext>
            </a:extLst>
          </p:cNvPr>
          <p:cNvSpPr>
            <a:spLocks noGrp="1"/>
          </p:cNvSpPr>
          <p:nvPr>
            <p:ph type="title"/>
          </p:nvPr>
        </p:nvSpPr>
        <p:spPr>
          <a:xfrm>
            <a:off x="664233" y="716645"/>
            <a:ext cx="7810899" cy="1371600"/>
          </a:xfrm>
        </p:spPr>
        <p:txBody>
          <a:bodyPr>
            <a:normAutofit/>
          </a:bodyPr>
          <a:lstStyle/>
          <a:p>
            <a:r>
              <a:rPr lang="en-US" u="sng" dirty="0" smtClean="0"/>
              <a:t>RESTful Web Server Example</a:t>
            </a:r>
            <a:endParaRPr lang="en-US" u="sng" dirty="0"/>
          </a:p>
        </p:txBody>
      </p:sp>
      <p:sp>
        <p:nvSpPr>
          <p:cNvPr id="3" name="Content Placeholder 2">
            <a:extLst>
              <a:ext uri="{FF2B5EF4-FFF2-40B4-BE49-F238E27FC236}">
                <a16:creationId xmlns=""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r>
              <a:rPr lang="en-US" sz="1800" dirty="0"/>
              <a:t>Create a new folder called restExample on your desktop</a:t>
            </a:r>
          </a:p>
          <a:p>
            <a:r>
              <a:rPr lang="en-US" sz="1800" dirty="0" smtClean="0"/>
              <a:t>Create </a:t>
            </a:r>
            <a:r>
              <a:rPr lang="en-US" sz="1800" dirty="0"/>
              <a:t>a new package.json file using npm init.  Right mouse-click on the restExample folder and choose Git Bash Here.  Use server.js as the startup file.  Add the description: Restful API Example and your name as the </a:t>
            </a:r>
            <a:r>
              <a:rPr lang="en-US" sz="1800" dirty="0" smtClean="0"/>
              <a:t>author</a:t>
            </a:r>
          </a:p>
          <a:p>
            <a:r>
              <a:rPr lang="en-US" sz="1800" dirty="0" smtClean="0"/>
              <a:t>Install express via the command: </a:t>
            </a:r>
            <a:r>
              <a:rPr lang="en-US" sz="1800" dirty="0" smtClean="0">
                <a:latin typeface="Consolas" panose="020B0609020204030204" pitchFamily="49" charset="0"/>
              </a:rPr>
              <a:t>npm </a:t>
            </a:r>
            <a:r>
              <a:rPr lang="en-US" sz="1800" dirty="0">
                <a:latin typeface="Consolas" panose="020B0609020204030204" pitchFamily="49" charset="0"/>
              </a:rPr>
              <a:t>i</a:t>
            </a:r>
            <a:r>
              <a:rPr lang="en-US" sz="1800" dirty="0" smtClean="0">
                <a:latin typeface="Consolas" panose="020B0609020204030204" pitchFamily="49" charset="0"/>
              </a:rPr>
              <a:t> express </a:t>
            </a:r>
          </a:p>
          <a:p>
            <a:r>
              <a:rPr lang="en-US" sz="1800" dirty="0" smtClean="0"/>
              <a:t>Install the file system module via the command: </a:t>
            </a:r>
            <a:r>
              <a:rPr lang="en-US" sz="1800" dirty="0" smtClean="0">
                <a:latin typeface="Consolas" panose="020B0609020204030204" pitchFamily="49" charset="0"/>
              </a:rPr>
              <a:t>npm i fs</a:t>
            </a:r>
            <a:endParaRPr lang="en-US" sz="1800" dirty="0" smtClean="0"/>
          </a:p>
          <a:p>
            <a:r>
              <a:rPr lang="en-US" sz="1800" dirty="0"/>
              <a:t>Inside of the restExample folder, create a new JavaScript file called server.js</a:t>
            </a:r>
          </a:p>
          <a:p>
            <a:r>
              <a:rPr lang="en-US" sz="1800" dirty="0" smtClean="0"/>
              <a:t>Inside of the restExample folder, create a new JavaScript file called users.json  This file will hold the three records shown on the next three slides</a:t>
            </a:r>
          </a:p>
        </p:txBody>
      </p:sp>
      <p:sp>
        <p:nvSpPr>
          <p:cNvPr id="5" name="Slide Number Placeholder 4"/>
          <p:cNvSpPr>
            <a:spLocks noGrp="1"/>
          </p:cNvSpPr>
          <p:nvPr>
            <p:ph type="sldNum" sz="quarter" idx="12"/>
          </p:nvPr>
        </p:nvSpPr>
        <p:spPr/>
        <p:txBody>
          <a:bodyPr/>
          <a:lstStyle/>
          <a:p>
            <a:fld id="{34B7E4EF-A1BD-40F4-AB7B-04F084DD991D}" type="slidenum">
              <a:rPr lang="en-US" smtClean="0"/>
              <a:t>9</a:t>
            </a:fld>
            <a:endParaRPr lang="en-US" dirty="0"/>
          </a:p>
        </p:txBody>
      </p:sp>
    </p:spTree>
    <p:extLst>
      <p:ext uri="{BB962C8B-B14F-4D97-AF65-F5344CB8AC3E}">
        <p14:creationId xmlns:p14="http://schemas.microsoft.com/office/powerpoint/2010/main" val="34012652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purl.org/dc/elements/1.1/"/>
    <ds:schemaRef ds:uri="http://schemas.openxmlformats.org/package/2006/metadata/core-properties"/>
    <ds:schemaRef ds:uri="http://purl.org/dc/terms/"/>
    <ds:schemaRef ds:uri="http://purl.org/dc/dcmitype/"/>
    <ds:schemaRef ds:uri="http://schemas.microsoft.com/office/infopath/2007/PartnerControls"/>
    <ds:schemaRef ds:uri="http://schemas.microsoft.com/office/2006/documentManagement/types"/>
    <ds:schemaRef ds:uri="16c05727-aa75-4e4a-9b5f-8a80a1165891"/>
    <ds:schemaRef ds:uri="71af3243-3dd4-4a8d-8c0d-dd76da1f02a5"/>
    <ds:schemaRef ds:uri="http://www.w3.org/XML/1998/namespace"/>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{37DAEB62-91AD-4E6F-BED4-FC24FCD8F4C1}tf78438558</Template>
  <TotalTime>0</TotalTime>
  <Words>1788</Words>
  <Application>Microsoft Office PowerPoint</Application>
  <PresentationFormat>Widescreen</PresentationFormat>
  <Paragraphs>225</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Calibri</vt:lpstr>
      <vt:lpstr>Century Gothic</vt:lpstr>
      <vt:lpstr>Consolas</vt:lpstr>
      <vt:lpstr>Garamond</vt:lpstr>
      <vt:lpstr>SavonVTI</vt:lpstr>
      <vt:lpstr>Unit01 Intro to node.js Part IV</vt:lpstr>
      <vt:lpstr>Objectives</vt:lpstr>
      <vt:lpstr>REST Defined</vt:lpstr>
      <vt:lpstr>API Defined</vt:lpstr>
      <vt:lpstr>REST Server</vt:lpstr>
      <vt:lpstr>REST Server</vt:lpstr>
      <vt:lpstr>RESTful Web Server</vt:lpstr>
      <vt:lpstr>RESTful Web Server</vt:lpstr>
      <vt:lpstr>RESTful Web Server Example</vt:lpstr>
      <vt:lpstr>RESTful Web Server Example</vt:lpstr>
      <vt:lpstr>RESTful Web Server Example (users.json)</vt:lpstr>
      <vt:lpstr>RESTful Web Server Example (users.json)</vt:lpstr>
      <vt:lpstr>RESTful Web Server Example (users.json)</vt:lpstr>
      <vt:lpstr>RESTful Web Server Example (server.js)</vt:lpstr>
      <vt:lpstr>RESTful Web Server Example (server.js)</vt:lpstr>
      <vt:lpstr>RESTful Web Server Example (server.js)</vt:lpstr>
      <vt:lpstr>RESTful Web Server Example (server.js)</vt:lpstr>
      <vt:lpstr>RESTful Web Server Example (server.js)</vt:lpstr>
      <vt:lpstr>RESTful Web Server Example (server.js)</vt:lpstr>
      <vt:lpstr>RESTful Web Server Example (server.js)</vt:lpstr>
      <vt:lpstr>RESTful Web Server Example (server.js)</vt:lpstr>
      <vt:lpstr>RESTful Web Server Example (server.js)</vt:lpstr>
      <vt:lpstr>RESTful Web Server Example (server.js)</vt:lpstr>
      <vt:lpstr>AJAX and Fetch API</vt:lpstr>
      <vt:lpstr>AJAX and Fetch API</vt:lpstr>
      <vt:lpstr>AJAX and Fetch API (using XMLHttpRequest)</vt:lpstr>
      <vt:lpstr>AJAX and Fetch API (using XMLHttpRequest)</vt:lpstr>
      <vt:lpstr>AJAX and Fetch API (using XMLHttpRequest)</vt:lpstr>
      <vt:lpstr>AJAX and Fetch API (using XMLHttpRequest)</vt:lpstr>
      <vt:lpstr>What We've Covered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2020-06-22T12:54:55Z</dcterms:created>
  <dcterms:modified xsi:type="dcterms:W3CDTF">2020-07-09T00:42:34Z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