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73" r:id="rId4"/>
  </p:sldMasterIdLst>
  <p:notesMasterIdLst>
    <p:notesMasterId r:id="rId38"/>
  </p:notesMasterIdLst>
  <p:sldIdLst>
    <p:sldId id="257" r:id="rId5"/>
    <p:sldId id="263" r:id="rId6"/>
    <p:sldId id="277" r:id="rId7"/>
    <p:sldId id="278" r:id="rId8"/>
    <p:sldId id="279" r:id="rId9"/>
    <p:sldId id="280" r:id="rId10"/>
    <p:sldId id="281" r:id="rId11"/>
    <p:sldId id="283" r:id="rId12"/>
    <p:sldId id="282" r:id="rId13"/>
    <p:sldId id="284" r:id="rId14"/>
    <p:sldId id="289" r:id="rId15"/>
    <p:sldId id="290" r:id="rId16"/>
    <p:sldId id="291" r:id="rId17"/>
    <p:sldId id="292" r:id="rId18"/>
    <p:sldId id="294" r:id="rId19"/>
    <p:sldId id="295" r:id="rId20"/>
    <p:sldId id="288" r:id="rId21"/>
    <p:sldId id="299" r:id="rId22"/>
    <p:sldId id="297" r:id="rId23"/>
    <p:sldId id="298" r:id="rId24"/>
    <p:sldId id="300" r:id="rId25"/>
    <p:sldId id="286" r:id="rId26"/>
    <p:sldId id="301" r:id="rId27"/>
    <p:sldId id="302" r:id="rId28"/>
    <p:sldId id="303" r:id="rId29"/>
    <p:sldId id="304" r:id="rId30"/>
    <p:sldId id="287" r:id="rId31"/>
    <p:sldId id="305" r:id="rId32"/>
    <p:sldId id="306" r:id="rId33"/>
    <p:sldId id="307" r:id="rId34"/>
    <p:sldId id="308" r:id="rId35"/>
    <p:sldId id="309" r:id="rId36"/>
    <p:sldId id="27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7F1"/>
    <a:srgbClr val="F8D22F"/>
    <a:srgbClr val="563D7C"/>
    <a:srgbClr val="349AED"/>
    <a:srgbClr val="344529"/>
    <a:srgbClr val="2B3922"/>
    <a:srgbClr val="2E3722"/>
    <a:srgbClr val="B8D233"/>
    <a:srgbClr val="5CC6D6"/>
    <a:srgbClr val="F03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7" autoAdjust="0"/>
    <p:restoredTop sz="94619" autoAdjust="0"/>
  </p:normalViewPr>
  <p:slideViewPr>
    <p:cSldViewPr snapToGrid="0">
      <p:cViewPr varScale="1">
        <p:scale>
          <a:sx n="113" d="100"/>
          <a:sy n="113" d="100"/>
        </p:scale>
        <p:origin x="4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45A3F-F083-4E1A-8339-FCD652B27D36}" type="datetimeFigureOut">
              <a:rPr lang="en-US" smtClean="0"/>
              <a:t>7/9/2020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58A06-DD4F-4924-BE66-8F95ED766C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132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B2553B6-A683-4C13-ADF3-6E78B5B860F6}" type="datetime1">
              <a:rPr lang="en-US" smtClean="0"/>
              <a:t>7/9/2020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00B11-1D47-4652-AEE5-4C2B1235CB66}" type="datetime1">
              <a:rPr lang="en-US" smtClean="0"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0AC2323-8C5A-462B-92B9-62EA14FA9E94}" type="datetime1">
              <a:rPr lang="en-US" smtClean="0"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40C2-59E9-46C8-B03E-7C20E5F4F12D}" type="datetime1">
              <a:rPr lang="en-US" smtClean="0"/>
              <a:t>7/9/2020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C8CB6-941B-4270-8276-FD8E92A373DA}" type="datetime1">
              <a:rPr lang="en-US" smtClean="0"/>
              <a:t>7/9/2020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7E43-E251-46CB-9ADD-5572689A0D73}" type="datetime1">
              <a:rPr lang="en-US" smtClean="0"/>
              <a:t>7/9/2020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FC12-F480-42AE-9F3F-3DA69EB64A0D}" type="datetime1">
              <a:rPr lang="en-US" smtClean="0"/>
              <a:t>7/9/2020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45CEF3F-6F6A-4297-B757-FFB5D4A3AD64}" type="datetime1">
              <a:rPr lang="en-US" smtClean="0"/>
              <a:t>7/9/2020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E2F6E23-5248-4ECD-8C29-1FB95B395C86}" type="datetime1">
              <a:rPr lang="en-US" smtClean="0"/>
              <a:t>7/9/2020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DE9F2A3-885D-46CC-9642-01CAAE4EB600}" type="datetime1">
              <a:rPr lang="en-US" smtClean="0"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forgeek.com/expressjs-router-tutorial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forgeek.com/expressjs-router-tutorial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forgeek.com/expressjs-router-tutorial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forgeek.com/expressjs-router-tutorial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forgeek.com/expressjs-router-tutorial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odeforgeek.com/expressjs-router-tutorial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odeforgeek.com/expressjs-router-tutorial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expressjs.com/en/guide/writing-middleware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expressjs.com/en/guide/writing-middleware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xpressjs.com/en/guide/writing-middleware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sradar.com/how-to-install-node-js-on-windows-10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forgeek.com/expressjs-router-tutorial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odeforgeek.com/expressjs-router-tutorial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morgan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forgeek.com/expressjs-router-tutorial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forgeek.com/expressjs-router-tutorial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codeforgeek.com/expressjs-router-tutorial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odeforgeek.com/expressjs-router-tutorial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morgan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forgeek.com/expressjs-router-tutorial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forgeek.com/expressjs-router-tutorial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config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forgeek.com/expressjs-router-tutorial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codeforgeek.com/expressjs-router-tutorial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codeforgeek.com/expressjs-router-tutorial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@hapi/jo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kne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mysq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express-handlebar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lodash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morga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xmlns="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2644B391-9BFE-445C-A9EC-F544BB85FB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80F26E69-87D9-4655-AE7B-280A87AA3C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</a:rPr>
              <a:t>Unit02 node.js &amp; Mysql </a:t>
            </a:r>
            <a:r>
              <a:rPr lang="en-US" sz="4400" b="1" dirty="0" smtClean="0">
                <a:solidFill>
                  <a:schemeClr val="tx1"/>
                </a:solidFill>
              </a:rPr>
              <a:t>Part </a:t>
            </a:r>
            <a:r>
              <a:rPr lang="en-US" sz="4400" b="1" dirty="0" smtClean="0">
                <a:solidFill>
                  <a:schemeClr val="tx1"/>
                </a:solidFill>
              </a:rPr>
              <a:t>I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Ranken Technical College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7929433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Express router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1919267"/>
          </a:xfrm>
        </p:spPr>
        <p:txBody>
          <a:bodyPr>
            <a:normAutofit/>
          </a:bodyPr>
          <a:lstStyle/>
          <a:p>
            <a:r>
              <a:rPr lang="en-US" sz="1800" dirty="0"/>
              <a:t>Express is </a:t>
            </a:r>
            <a:r>
              <a:rPr lang="en-US" sz="1800" dirty="0" smtClean="0"/>
              <a:t>a </a:t>
            </a:r>
            <a:r>
              <a:rPr lang="en-US" sz="1800" dirty="0"/>
              <a:t>popular web framework for Node.js. It provides </a:t>
            </a:r>
            <a:r>
              <a:rPr lang="en-US" sz="1800" dirty="0" smtClean="0"/>
              <a:t>a wrapper </a:t>
            </a:r>
            <a:r>
              <a:rPr lang="en-US" sz="1800" dirty="0"/>
              <a:t>to </a:t>
            </a:r>
            <a:r>
              <a:rPr lang="en-US" sz="1800" dirty="0" smtClean="0"/>
              <a:t>useful </a:t>
            </a:r>
            <a:r>
              <a:rPr lang="en-US" sz="1800" dirty="0"/>
              <a:t>functionality such as </a:t>
            </a:r>
            <a:r>
              <a:rPr lang="en-US" sz="1800" dirty="0" smtClean="0"/>
              <a:t>rendering and routing</a:t>
            </a:r>
            <a:endParaRPr lang="en-US" sz="1800" dirty="0"/>
          </a:p>
          <a:p>
            <a:r>
              <a:rPr lang="en-US" sz="1800" dirty="0"/>
              <a:t>Express router is a class which helps </a:t>
            </a:r>
            <a:r>
              <a:rPr lang="en-US" sz="1800" dirty="0" smtClean="0"/>
              <a:t>create </a:t>
            </a:r>
            <a:r>
              <a:rPr lang="en-US" sz="1800" dirty="0"/>
              <a:t>router handlers. </a:t>
            </a:r>
            <a:r>
              <a:rPr lang="en-US" sz="1800" dirty="0" smtClean="0"/>
              <a:t>A </a:t>
            </a:r>
            <a:r>
              <a:rPr lang="en-US" sz="1800" dirty="0"/>
              <a:t>router handler </a:t>
            </a:r>
            <a:r>
              <a:rPr lang="en-US" sz="1800" dirty="0" smtClean="0"/>
              <a:t>does not </a:t>
            </a:r>
            <a:r>
              <a:rPr lang="en-US" sz="1800" dirty="0"/>
              <a:t>just </a:t>
            </a:r>
            <a:r>
              <a:rPr lang="en-US" sz="1800" dirty="0" smtClean="0"/>
              <a:t>provide </a:t>
            </a:r>
            <a:r>
              <a:rPr lang="en-US" sz="1800" dirty="0"/>
              <a:t>routing to </a:t>
            </a:r>
            <a:r>
              <a:rPr lang="en-US" sz="1800" dirty="0" smtClean="0"/>
              <a:t>a Node.js app.  It can also extend </a:t>
            </a:r>
            <a:r>
              <a:rPr lang="en-US" sz="1800" dirty="0"/>
              <a:t>this routing to handle validation, </a:t>
            </a:r>
            <a:r>
              <a:rPr lang="en-US" sz="1800" dirty="0" smtClean="0"/>
              <a:t>HTTP 404 errors, and other errors</a:t>
            </a: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https://codeforgeek.com/expressjs-router-tutorial/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09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7929433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Express router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85452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Create a new folder called expressRouterDemo</a:t>
            </a:r>
          </a:p>
          <a:p>
            <a:r>
              <a:rPr lang="en-US" sz="1800" dirty="0" smtClean="0"/>
              <a:t>Change to this folder (directory).  Right-click on it and choose </a:t>
            </a:r>
            <a:r>
              <a:rPr lang="en-US" sz="1800" dirty="0" smtClean="0">
                <a:latin typeface="Consolas" panose="020B0609020204030204" pitchFamily="49" charset="0"/>
              </a:rPr>
              <a:t>Git Bash Here</a:t>
            </a:r>
          </a:p>
          <a:p>
            <a:r>
              <a:rPr lang="en-US" sz="1800" dirty="0" smtClean="0"/>
              <a:t>Open this folder with VS Code and add an app.js file</a:t>
            </a:r>
          </a:p>
          <a:p>
            <a:r>
              <a:rPr lang="en-US" sz="1800" dirty="0" smtClean="0"/>
              <a:t>Create a package.json file by entering in </a:t>
            </a:r>
            <a:r>
              <a:rPr lang="en-US" sz="1800" dirty="0" smtClean="0">
                <a:latin typeface="Consolas" panose="020B0609020204030204" pitchFamily="49" charset="0"/>
              </a:rPr>
              <a:t>npm init</a:t>
            </a:r>
            <a:r>
              <a:rPr lang="en-US" sz="1800" dirty="0" smtClean="0"/>
              <a:t> at the Git Bash terminal. Accept all defaults.  Add </a:t>
            </a:r>
            <a:r>
              <a:rPr lang="en-US" sz="1800" b="1" dirty="0" smtClean="0"/>
              <a:t>Express Router Demo</a:t>
            </a:r>
            <a:r>
              <a:rPr lang="en-US" sz="1800" dirty="0" smtClean="0"/>
              <a:t> for the description and your name for the author</a:t>
            </a:r>
          </a:p>
          <a:p>
            <a:r>
              <a:rPr lang="en-US" sz="1800" dirty="0" smtClean="0"/>
              <a:t>Install express via the command </a:t>
            </a:r>
            <a:r>
              <a:rPr lang="en-US" sz="1800" dirty="0" smtClean="0">
                <a:latin typeface="Consolas" panose="020B0609020204030204" pitchFamily="49" charset="0"/>
              </a:rPr>
              <a:t>install i express --save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https://codeforgeek.com/expressjs-router-tutorial/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48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7929433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Express router </a:t>
            </a:r>
            <a:r>
              <a:rPr lang="en-US" sz="2000" u="sng" dirty="0" smtClean="0"/>
              <a:t>(my package.json file)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45733"/>
            <a:ext cx="10058400" cy="39702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  "name": "expressrouterdemo",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  "version": "1.0.0",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  "description": "Express Router Demo",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  "main": "app.js",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  "scripts": {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    "test": "echo \"Error: no test specified\" &amp;&amp; exit 1"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  },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  "author": "Jeff Scott",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  "license": "ISC",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  "dependencies": {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    "express": "^4.17.1"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}</a:t>
            </a:r>
            <a:endParaRPr lang="en-US" sz="1000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https://codeforgeek.com/expressjs-router-tutorial/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72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7929433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Express router </a:t>
            </a:r>
            <a:r>
              <a:rPr lang="en-US" sz="2000" u="sng" dirty="0" smtClean="0"/>
              <a:t>(add to app.js file)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45733"/>
            <a:ext cx="10058400" cy="39702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const express = require("express");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const app = express();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//  Create </a:t>
            </a:r>
            <a:r>
              <a:rPr lang="en-US" sz="1600" dirty="0">
                <a:latin typeface="Consolas" panose="020B0609020204030204" pitchFamily="49" charset="0"/>
              </a:rPr>
              <a:t>the Router() object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const router = express.Router();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// Provide all routes here, starting with the Home page.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router.get</a:t>
            </a:r>
            <a:r>
              <a:rPr lang="en-US" sz="1600" dirty="0">
                <a:latin typeface="Consolas" panose="020B0609020204030204" pitchFamily="49" charset="0"/>
              </a:rPr>
              <a:t>("/",function(req,res</a:t>
            </a:r>
            <a:r>
              <a:rPr lang="en-US" sz="1600" dirty="0" smtClean="0">
                <a:latin typeface="Consolas" panose="020B0609020204030204" pitchFamily="49" charset="0"/>
              </a:rPr>
              <a:t>) {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res.json</a:t>
            </a:r>
            <a:r>
              <a:rPr lang="en-US" sz="1600" dirty="0">
                <a:latin typeface="Consolas" panose="020B0609020204030204" pitchFamily="49" charset="0"/>
              </a:rPr>
              <a:t>({"message" : "Hello World"});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});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https://codeforgeek.com/expressjs-router-tutorial/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6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7929433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Express router </a:t>
            </a:r>
            <a:r>
              <a:rPr lang="en-US" sz="2000" u="sng" dirty="0" smtClean="0"/>
              <a:t>(add to app.js file)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45733"/>
            <a:ext cx="10058400" cy="39702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// Tell express to use this router with /api before.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// You can put just '/' if you don't want any sub path before routes.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app.use</a:t>
            </a:r>
            <a:r>
              <a:rPr lang="en-US" sz="1600" dirty="0">
                <a:latin typeface="Consolas" panose="020B0609020204030204" pitchFamily="49" charset="0"/>
              </a:rPr>
              <a:t>("/api", router);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// Listen to this Port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app.listen(3000,function() {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console.log</a:t>
            </a:r>
            <a:r>
              <a:rPr lang="en-US" sz="1600" dirty="0">
                <a:latin typeface="Consolas" panose="020B0609020204030204" pitchFamily="49" charset="0"/>
              </a:rPr>
              <a:t>("Live at Port 3000");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});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https://codeforgeek.com/expressjs-router-tutorial/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25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7929433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Express router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85452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Run the program from the terminal via the command </a:t>
            </a:r>
            <a:r>
              <a:rPr lang="en-US" sz="1800" dirty="0" smtClean="0">
                <a:latin typeface="Consolas" panose="020B0609020204030204" pitchFamily="49" charset="0"/>
              </a:rPr>
              <a:t>node app.js</a:t>
            </a:r>
          </a:p>
          <a:p>
            <a:r>
              <a:rPr lang="en-US" sz="1800" dirty="0" smtClean="0"/>
              <a:t>See the following message at the terminal: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https://codeforgeek.com/expressjs-router-tutorial/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606800"/>
            <a:ext cx="77152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59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7929433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Express router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85452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Run the program from the terminal via the command </a:t>
            </a:r>
            <a:r>
              <a:rPr lang="en-US" sz="1800" dirty="0" smtClean="0">
                <a:latin typeface="Consolas" panose="020B0609020204030204" pitchFamily="49" charset="0"/>
              </a:rPr>
              <a:t>node app.js</a:t>
            </a:r>
          </a:p>
          <a:p>
            <a:r>
              <a:rPr lang="en-US" sz="1800" dirty="0" smtClean="0"/>
              <a:t>See the following message entering </a:t>
            </a:r>
            <a:r>
              <a:rPr lang="en-US" sz="1800" dirty="0" smtClean="0">
                <a:latin typeface="Consolas" panose="020B0609020204030204" pitchFamily="49" charset="0"/>
              </a:rPr>
              <a:t>localhost:3000/api/</a:t>
            </a:r>
            <a:r>
              <a:rPr lang="en-US" sz="1800" dirty="0" smtClean="0"/>
              <a:t> in the browser window: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https://codeforgeek.com/expressjs-router-tutorial/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630612"/>
            <a:ext cx="34575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52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9622767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Express request logging middleware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082553"/>
          </a:xfrm>
        </p:spPr>
        <p:txBody>
          <a:bodyPr>
            <a:normAutofit/>
          </a:bodyPr>
          <a:lstStyle/>
          <a:p>
            <a:r>
              <a:rPr lang="en-US" sz="1800" dirty="0"/>
              <a:t>Middleware functions are functions that have access to the request object (req), the response object (res), and the next function in a Node.js application's request-response </a:t>
            </a:r>
            <a:r>
              <a:rPr lang="en-US" sz="1800" dirty="0" smtClean="0"/>
              <a:t>cycle</a:t>
            </a:r>
          </a:p>
          <a:p>
            <a:r>
              <a:rPr lang="en-US" sz="1800" dirty="0" smtClean="0"/>
              <a:t>The </a:t>
            </a:r>
            <a:r>
              <a:rPr lang="en-US" sz="1800" dirty="0"/>
              <a:t>next function is a function in the Express router which, when invoked, executes the middleware succeeding the current middleware. If the current middleware function does not end the request-response cycle, it must call next() to pass control to the next middleware function. Otherwise, the request will be left hanging.</a:t>
            </a:r>
          </a:p>
          <a:p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https://expressjs.com/en/guide/writing-middleware.html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93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9622767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Express request logging middleware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082553"/>
          </a:xfrm>
        </p:spPr>
        <p:txBody>
          <a:bodyPr>
            <a:normAutofit/>
          </a:bodyPr>
          <a:lstStyle/>
          <a:p>
            <a:r>
              <a:rPr lang="en-US" sz="1800" dirty="0"/>
              <a:t>Middleware functions can perform the following tasks:</a:t>
            </a:r>
          </a:p>
          <a:p>
            <a:pPr marL="228600" indent="0">
              <a:buNone/>
            </a:pPr>
            <a:r>
              <a:rPr lang="en-US" sz="1800" dirty="0"/>
              <a:t>Execute </a:t>
            </a:r>
            <a:r>
              <a:rPr lang="en-US" sz="1800" dirty="0" smtClean="0"/>
              <a:t>code</a:t>
            </a:r>
            <a:endParaRPr lang="en-US" sz="1800" dirty="0"/>
          </a:p>
          <a:p>
            <a:pPr marL="228600" indent="0">
              <a:buNone/>
            </a:pPr>
            <a:r>
              <a:rPr lang="en-US" sz="1800" dirty="0"/>
              <a:t>Make changes to the request and the response objects</a:t>
            </a:r>
          </a:p>
          <a:p>
            <a:pPr marL="228600" indent="0">
              <a:buNone/>
            </a:pPr>
            <a:r>
              <a:rPr lang="en-US" sz="1800" dirty="0"/>
              <a:t>End the request-response cycle</a:t>
            </a:r>
          </a:p>
          <a:p>
            <a:pPr marL="228600" indent="0">
              <a:buNone/>
            </a:pPr>
            <a:r>
              <a:rPr lang="en-US" sz="1800" dirty="0"/>
              <a:t>Call the next middleware in the 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https://expressjs.com/en/guide/writing-middleware.html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61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9622767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Express request logging middleware</a:t>
            </a:r>
            <a:endParaRPr lang="en-US" u="sn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053859"/>
            <a:ext cx="10058400" cy="354562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3"/>
              </a:rPr>
              <a:t>https://expressjs.com/en/guide/writing-middleware.html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18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5077520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Objectives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1919267"/>
          </a:xfrm>
        </p:spPr>
        <p:txBody>
          <a:bodyPr>
            <a:normAutofit/>
          </a:bodyPr>
          <a:lstStyle/>
          <a:p>
            <a:r>
              <a:rPr lang="en-US" sz="1800" dirty="0" smtClean="0"/>
              <a:t>Review additional NPM packages</a:t>
            </a:r>
          </a:p>
          <a:p>
            <a:r>
              <a:rPr lang="en-US" sz="1800" dirty="0" smtClean="0"/>
              <a:t>Review additional Express functionality</a:t>
            </a: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https://www.osradar.com/how-to-install-node-js-on-windows-10/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84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7929433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Express router </a:t>
            </a:r>
            <a:r>
              <a:rPr lang="en-US" sz="2000" u="sng" dirty="0" smtClean="0"/>
              <a:t>(add to app.js file)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45733"/>
            <a:ext cx="10058400" cy="39702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//  Add </a:t>
            </a:r>
            <a:r>
              <a:rPr lang="en-US" sz="1600" dirty="0">
                <a:latin typeface="Consolas" panose="020B0609020204030204" pitchFamily="49" charset="0"/>
              </a:rPr>
              <a:t>the code below after const router = express.Router();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router.use(function(req</a:t>
            </a:r>
            <a:r>
              <a:rPr lang="en-US" sz="1600" dirty="0" smtClean="0">
                <a:latin typeface="Consolas" panose="020B0609020204030204" pitchFamily="49" charset="0"/>
              </a:rPr>
              <a:t>, res, next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console.log</a:t>
            </a:r>
            <a:r>
              <a:rPr lang="en-US" sz="1600" dirty="0">
                <a:latin typeface="Consolas" panose="020B0609020204030204" pitchFamily="49" charset="0"/>
              </a:rPr>
              <a:t>("/" + req.method);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next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});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https://codeforgeek.com/expressjs-router-tutorial/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51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7929433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Express router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85452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Run the program from the terminal via the command </a:t>
            </a:r>
            <a:r>
              <a:rPr lang="en-US" sz="1800" dirty="0" smtClean="0">
                <a:latin typeface="Consolas" panose="020B0609020204030204" pitchFamily="49" charset="0"/>
              </a:rPr>
              <a:t>node app.js</a:t>
            </a:r>
          </a:p>
          <a:p>
            <a:r>
              <a:rPr lang="en-US" sz="1800" dirty="0" smtClean="0"/>
              <a:t>After entering </a:t>
            </a:r>
            <a:r>
              <a:rPr lang="en-US" sz="1800" dirty="0">
                <a:latin typeface="Consolas" panose="020B0609020204030204" pitchFamily="49" charset="0"/>
              </a:rPr>
              <a:t>localhost:3000/api/</a:t>
            </a:r>
            <a:r>
              <a:rPr lang="en-US" sz="1800" dirty="0"/>
              <a:t> in the browser </a:t>
            </a:r>
            <a:r>
              <a:rPr lang="en-US" sz="1800" dirty="0" smtClean="0"/>
              <a:t>window, see the following message at the terminal (/GET):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https://codeforgeek.com/expressjs-router-tutorial/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817937"/>
            <a:ext cx="753427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6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9622767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Express error handling middleware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888395"/>
          </a:xfrm>
        </p:spPr>
        <p:txBody>
          <a:bodyPr>
            <a:normAutofit/>
          </a:bodyPr>
          <a:lstStyle/>
          <a:p>
            <a:r>
              <a:rPr lang="en-US" sz="1800" dirty="0"/>
              <a:t>Error Handling refers to how Express catches and processes errors that occur both synchronously and asynchronously. Express comes with a default error handler so you don't need to write your own to get started.</a:t>
            </a:r>
          </a:p>
          <a:p>
            <a:r>
              <a:rPr lang="en-US" sz="1800" dirty="0"/>
              <a:t>It's important to ensure that Express catches all errors that occur while running route handlers and middleware.</a:t>
            </a:r>
          </a:p>
          <a:p>
            <a:r>
              <a:rPr lang="en-US" sz="1800" dirty="0"/>
              <a:t>Errors that occur in synchronous code inside route handlers and middleware require no extra work. If synchronous code throws an error, </a:t>
            </a:r>
            <a:r>
              <a:rPr lang="en-US" sz="1800" dirty="0" smtClean="0"/>
              <a:t>Express </a:t>
            </a:r>
            <a:r>
              <a:rPr lang="en-US" sz="1800" dirty="0"/>
              <a:t>will catch and process it.</a:t>
            </a: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www.npmjs.com/package/morgan</a:t>
            </a:r>
            <a:r>
              <a:rPr lang="en-US" sz="1600" dirty="0" smtClean="0"/>
              <a:t> 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50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7929433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Express router </a:t>
            </a:r>
            <a:r>
              <a:rPr lang="en-US" sz="2000" u="sng" dirty="0" smtClean="0"/>
              <a:t>(add to app.js file)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45733"/>
            <a:ext cx="10058400" cy="39702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//  Add </a:t>
            </a:r>
            <a:r>
              <a:rPr lang="en-US" sz="1400" dirty="0">
                <a:latin typeface="Consolas" panose="020B0609020204030204" pitchFamily="49" charset="0"/>
              </a:rPr>
              <a:t>the code below after </a:t>
            </a:r>
            <a:r>
              <a:rPr lang="en-US" sz="1400" dirty="0" smtClean="0">
                <a:latin typeface="Consolas" panose="020B0609020204030204" pitchFamily="49" charset="0"/>
              </a:rPr>
              <a:t>previous middleware code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router.use("/user/:id</a:t>
            </a:r>
            <a:r>
              <a:rPr lang="en-US" sz="1400" dirty="0" smtClean="0">
                <a:latin typeface="Consolas" panose="020B0609020204030204" pitchFamily="49" charset="0"/>
              </a:rPr>
              <a:t>", function(req</a:t>
            </a:r>
            <a:r>
              <a:rPr lang="en-US" sz="1400" dirty="0">
                <a:latin typeface="Consolas" panose="020B0609020204030204" pitchFamily="49" charset="0"/>
              </a:rPr>
              <a:t>, res, next) </a:t>
            </a:r>
            <a:r>
              <a:rPr lang="en-US" sz="1400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  console.log(req.params.id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try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if(req.params.id == 0)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throw new Error({"message" : "You must pass an ID other than 0"});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res.json({"message" : "Hello User: " + req.params.id});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next();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https://codeforgeek.com/expressjs-router-tutorial/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34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7929433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Express router </a:t>
            </a:r>
            <a:r>
              <a:rPr lang="en-US" sz="2000" u="sng" dirty="0" smtClean="0"/>
              <a:t>(add to app.js file)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45733"/>
            <a:ext cx="10058400" cy="39702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//  Add </a:t>
            </a:r>
            <a:r>
              <a:rPr lang="en-US" sz="1400" dirty="0">
                <a:latin typeface="Consolas" panose="020B0609020204030204" pitchFamily="49" charset="0"/>
              </a:rPr>
              <a:t>the code below after </a:t>
            </a:r>
            <a:r>
              <a:rPr lang="en-US" sz="1400" dirty="0" smtClean="0">
                <a:latin typeface="Consolas" panose="020B0609020204030204" pitchFamily="49" charset="0"/>
              </a:rPr>
              <a:t>previous middleware code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  catch(err</a:t>
            </a:r>
            <a:r>
              <a:rPr lang="en-US" sz="14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next(err);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smtClean="0">
                <a:latin typeface="Consolas" panose="020B0609020204030204" pitchFamily="49" charset="0"/>
              </a:rPr>
              <a:t>});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https://codeforgeek.com/expressjs-router-tutorial/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47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7929433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Express router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85452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Run the program from the terminal via the command </a:t>
            </a:r>
            <a:r>
              <a:rPr lang="en-US" sz="1800" dirty="0" smtClean="0">
                <a:latin typeface="Consolas" panose="020B0609020204030204" pitchFamily="49" charset="0"/>
              </a:rPr>
              <a:t>node app.js</a:t>
            </a:r>
          </a:p>
          <a:p>
            <a:r>
              <a:rPr lang="en-US" sz="1800" dirty="0" smtClean="0"/>
              <a:t>Enter </a:t>
            </a:r>
            <a:r>
              <a:rPr lang="en-US" sz="1800" dirty="0" smtClean="0">
                <a:latin typeface="Consolas" panose="020B0609020204030204" pitchFamily="49" charset="0"/>
              </a:rPr>
              <a:t>localhost:3000/api/100</a:t>
            </a:r>
            <a:r>
              <a:rPr lang="en-US" sz="1800" dirty="0" smtClean="0"/>
              <a:t> </a:t>
            </a:r>
            <a:r>
              <a:rPr lang="en-US" sz="1800" dirty="0"/>
              <a:t>in the browser </a:t>
            </a:r>
            <a:r>
              <a:rPr lang="en-US" sz="1800" dirty="0" smtClean="0"/>
              <a:t>window, see the following message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https://codeforgeek.com/expressjs-router-tutorial/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589236"/>
            <a:ext cx="35052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29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7929433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Express router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85452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Run the program from the terminal via the command </a:t>
            </a:r>
            <a:r>
              <a:rPr lang="en-US" sz="1800" dirty="0" smtClean="0">
                <a:latin typeface="Consolas" panose="020B0609020204030204" pitchFamily="49" charset="0"/>
              </a:rPr>
              <a:t>node app.js</a:t>
            </a:r>
          </a:p>
          <a:p>
            <a:r>
              <a:rPr lang="en-US" sz="1800" dirty="0" smtClean="0"/>
              <a:t>Enter </a:t>
            </a:r>
            <a:r>
              <a:rPr lang="en-US" sz="1800" dirty="0" smtClean="0">
                <a:latin typeface="Consolas" panose="020B0609020204030204" pitchFamily="49" charset="0"/>
              </a:rPr>
              <a:t>localhost:3000/api/100</a:t>
            </a:r>
            <a:r>
              <a:rPr lang="en-US" sz="1800" dirty="0" smtClean="0"/>
              <a:t> </a:t>
            </a:r>
            <a:r>
              <a:rPr lang="en-US" sz="1800" dirty="0"/>
              <a:t>in the browser </a:t>
            </a:r>
            <a:r>
              <a:rPr lang="en-US" sz="1800" dirty="0" smtClean="0"/>
              <a:t>window, see the following message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https://codeforgeek.com/expressjs-router-tutorial/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712" y="3530083"/>
            <a:ext cx="902017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44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9622767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Express request logging middleware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1919267"/>
          </a:xfrm>
        </p:spPr>
        <p:txBody>
          <a:bodyPr>
            <a:normAutofit/>
          </a:bodyPr>
          <a:lstStyle/>
          <a:p>
            <a:r>
              <a:rPr lang="en-US" sz="1800" dirty="0" smtClean="0"/>
              <a:t>Stop the server if it is currently running with Ctrl + C</a:t>
            </a:r>
          </a:p>
          <a:p>
            <a:r>
              <a:rPr lang="en-US" sz="1800" dirty="0" smtClean="0"/>
              <a:t>Add </a:t>
            </a:r>
            <a:r>
              <a:rPr lang="en-US" sz="1800" dirty="0"/>
              <a:t>the morgan logging module via the command </a:t>
            </a:r>
            <a:r>
              <a:rPr lang="en-US" sz="1800" dirty="0">
                <a:latin typeface="Consolas" panose="020B0609020204030204" pitchFamily="49" charset="0"/>
              </a:rPr>
              <a:t>npm install morgan --</a:t>
            </a:r>
            <a:r>
              <a:rPr lang="en-US" sz="1800" dirty="0" smtClean="0">
                <a:latin typeface="Consolas" panose="020B0609020204030204" pitchFamily="49" charset="0"/>
              </a:rPr>
              <a:t>save</a:t>
            </a: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/>
              <a:t>Add the following new constant near the top of the </a:t>
            </a:r>
            <a:r>
              <a:rPr lang="en-US" sz="1800" dirty="0" smtClean="0"/>
              <a:t>app.js file</a:t>
            </a:r>
            <a:endParaRPr lang="en-US" sz="1800" dirty="0"/>
          </a:p>
          <a:p>
            <a:pPr marL="22860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const morgan = require('morgan');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www.npmjs.com/package/morgan</a:t>
            </a:r>
            <a:r>
              <a:rPr lang="en-US" sz="1600" dirty="0" smtClean="0"/>
              <a:t> 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60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7929433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Express router </a:t>
            </a:r>
            <a:r>
              <a:rPr lang="en-US" sz="2000" u="sng" dirty="0" smtClean="0"/>
              <a:t>(add to app.js file)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45733"/>
            <a:ext cx="10058400" cy="39702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//  Add </a:t>
            </a:r>
            <a:r>
              <a:rPr lang="en-US" sz="1400" dirty="0">
                <a:latin typeface="Consolas" panose="020B0609020204030204" pitchFamily="49" charset="0"/>
              </a:rPr>
              <a:t>the code below after </a:t>
            </a:r>
            <a:r>
              <a:rPr lang="en-US" sz="1400" dirty="0" smtClean="0">
                <a:latin typeface="Consolas" panose="020B0609020204030204" pitchFamily="49" charset="0"/>
              </a:rPr>
              <a:t>previous middleware code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logVar = morgan(function (tokens, req, res)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return [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tokens.method(req, res),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tokens.url(req, res),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tokens.status(req, res),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tokens.res(req, res, 'content-length'), '-',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tokens['response-time'](req, res), 'ms'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].join(' ')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console.log("The following has been logged: " + logVar);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https://codeforgeek.com/expressjs-router-tutorial/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87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7929433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Express router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85452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Run the program from the terminal via the command </a:t>
            </a:r>
            <a:r>
              <a:rPr lang="en-US" sz="1800" dirty="0" smtClean="0">
                <a:latin typeface="Consolas" panose="020B0609020204030204" pitchFamily="49" charset="0"/>
              </a:rPr>
              <a:t>node app.js</a:t>
            </a:r>
          </a:p>
          <a:p>
            <a:r>
              <a:rPr lang="en-US" sz="1800" dirty="0" smtClean="0"/>
              <a:t>I entered </a:t>
            </a:r>
            <a:r>
              <a:rPr lang="en-US" sz="1800" dirty="0" smtClean="0">
                <a:latin typeface="Consolas" panose="020B0609020204030204" pitchFamily="49" charset="0"/>
              </a:rPr>
              <a:t>localhost:3000/api/100</a:t>
            </a:r>
            <a:r>
              <a:rPr lang="en-US" sz="1800" dirty="0" smtClean="0"/>
              <a:t> </a:t>
            </a:r>
            <a:r>
              <a:rPr lang="en-US" sz="1800" dirty="0"/>
              <a:t>in the browser </a:t>
            </a:r>
            <a:r>
              <a:rPr lang="en-US" sz="1800" dirty="0" smtClean="0"/>
              <a:t>window, followed by </a:t>
            </a:r>
            <a:r>
              <a:rPr lang="en-US" sz="1800" dirty="0">
                <a:latin typeface="Consolas" panose="020B0609020204030204" pitchFamily="49" charset="0"/>
              </a:rPr>
              <a:t>localhost:3000/api/100</a:t>
            </a:r>
            <a:r>
              <a:rPr lang="en-US" sz="1800" dirty="0"/>
              <a:t> </a:t>
            </a:r>
            <a:r>
              <a:rPr lang="en-US" sz="1800" dirty="0" smtClean="0"/>
              <a:t>in the browser window</a:t>
            </a:r>
          </a:p>
          <a:p>
            <a:r>
              <a:rPr lang="en-US" sz="1800" dirty="0" smtClean="0"/>
              <a:t>See the terminal message that was returned on the next three slides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https://codeforgeek.com/expressjs-router-tutorial/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12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7929433" cy="1371600"/>
          </a:xfrm>
        </p:spPr>
        <p:txBody>
          <a:bodyPr>
            <a:normAutofit/>
          </a:bodyPr>
          <a:lstStyle/>
          <a:p>
            <a:r>
              <a:rPr lang="en-US" u="sng" dirty="0"/>
              <a:t>n</a:t>
            </a:r>
            <a:r>
              <a:rPr lang="en-US" u="sng" dirty="0" smtClean="0"/>
              <a:t>pm config package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082553"/>
          </a:xfrm>
        </p:spPr>
        <p:txBody>
          <a:bodyPr>
            <a:normAutofit/>
          </a:bodyPr>
          <a:lstStyle/>
          <a:p>
            <a:r>
              <a:rPr lang="en-US" sz="1800" dirty="0"/>
              <a:t>Node-config organizes hierarchical configurations for Node.js app deployments. It lets you define a set of default parameters, and extend them for different deployment environments (development, </a:t>
            </a:r>
            <a:r>
              <a:rPr lang="en-US" sz="1800" dirty="0" smtClean="0"/>
              <a:t>production</a:t>
            </a:r>
            <a:r>
              <a:rPr lang="en-US" sz="1800" dirty="0"/>
              <a:t>, etc</a:t>
            </a:r>
            <a:r>
              <a:rPr lang="en-US" sz="1800" dirty="0" smtClean="0"/>
              <a:t>.).</a:t>
            </a:r>
            <a:endParaRPr lang="en-US" sz="1800" dirty="0"/>
          </a:p>
          <a:p>
            <a:r>
              <a:rPr lang="en-US" sz="1800" dirty="0"/>
              <a:t>Configurations are stored in configuration files within your </a:t>
            </a:r>
            <a:r>
              <a:rPr lang="en-US" sz="1800" dirty="0" smtClean="0"/>
              <a:t>application </a:t>
            </a:r>
            <a:r>
              <a:rPr lang="en-US" sz="1800" dirty="0"/>
              <a:t>and can be overridden and extended by environment variables, command line parameters, or external </a:t>
            </a:r>
            <a:r>
              <a:rPr lang="en-US" sz="1800" dirty="0" smtClean="0"/>
              <a:t>sources</a:t>
            </a:r>
          </a:p>
          <a:p>
            <a:r>
              <a:rPr lang="en-US" sz="1800" dirty="0" smtClean="0"/>
              <a:t>Install: </a:t>
            </a:r>
            <a:r>
              <a:rPr lang="en-US" sz="1800" dirty="0">
                <a:latin typeface="Consolas" panose="020B0609020204030204" pitchFamily="49" charset="0"/>
              </a:rPr>
              <a:t>npm install config</a:t>
            </a:r>
          </a:p>
          <a:p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www.npmjs.com/package/config</a:t>
            </a:r>
            <a:r>
              <a:rPr lang="en-US" sz="1600" dirty="0" smtClean="0"/>
              <a:t> 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54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7929433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Express router</a:t>
            </a:r>
            <a:endParaRPr lang="en-US" u="sn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233" y="1917375"/>
            <a:ext cx="4991730" cy="3835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3"/>
              </a:rPr>
              <a:t>https://codeforgeek.com/expressjs-router-tutorial/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6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7929433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Express router</a:t>
            </a:r>
            <a:endParaRPr lang="en-US" u="sn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https://codeforgeek.com/expressjs-router-tutorial/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103120"/>
            <a:ext cx="4392083" cy="366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78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7929433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Express router</a:t>
            </a:r>
            <a:endParaRPr lang="en-US" u="sn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https://codeforgeek.com/expressjs-router-tutorial/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100174"/>
            <a:ext cx="9736667" cy="374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9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90385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What </a:t>
            </a:r>
            <a:r>
              <a:rPr lang="en-US" u="sng" dirty="0"/>
              <a:t>We've </a:t>
            </a:r>
            <a:r>
              <a:rPr lang="en-US" u="sng" dirty="0" smtClean="0"/>
              <a:t>Covered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301568"/>
          </a:xfrm>
        </p:spPr>
        <p:txBody>
          <a:bodyPr>
            <a:normAutofit/>
          </a:bodyPr>
          <a:lstStyle/>
          <a:p>
            <a:r>
              <a:rPr lang="en-US" sz="1800" dirty="0"/>
              <a:t>A</a:t>
            </a:r>
            <a:r>
              <a:rPr lang="en-US" sz="1800" dirty="0" smtClean="0"/>
              <a:t>dditional </a:t>
            </a:r>
            <a:r>
              <a:rPr lang="en-US" sz="1800" dirty="0"/>
              <a:t>NPM packages</a:t>
            </a:r>
          </a:p>
          <a:p>
            <a:r>
              <a:rPr lang="en-US" sz="1800" dirty="0"/>
              <a:t>A</a:t>
            </a:r>
            <a:r>
              <a:rPr lang="en-US" sz="1800" dirty="0" smtClean="0"/>
              <a:t>dditional </a:t>
            </a:r>
            <a:r>
              <a:rPr lang="en-US" sz="1800" dirty="0"/>
              <a:t>Express functionality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52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9106300" cy="1371600"/>
          </a:xfrm>
        </p:spPr>
        <p:txBody>
          <a:bodyPr>
            <a:normAutofit/>
          </a:bodyPr>
          <a:lstStyle/>
          <a:p>
            <a:r>
              <a:rPr lang="en-US" u="sng" dirty="0"/>
              <a:t>n</a:t>
            </a:r>
            <a:r>
              <a:rPr lang="en-US" u="sng" dirty="0" smtClean="0"/>
              <a:t>pm @hapi/joy </a:t>
            </a:r>
            <a:r>
              <a:rPr lang="en-US" u="sng" dirty="0" smtClean="0"/>
              <a:t>config package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1919267"/>
          </a:xfrm>
        </p:spPr>
        <p:txBody>
          <a:bodyPr>
            <a:normAutofit/>
          </a:bodyPr>
          <a:lstStyle/>
          <a:p>
            <a:r>
              <a:rPr lang="en-US" sz="1800" dirty="0"/>
              <a:t>@hapi/joy is advertised as the most powerful schema description language and data validator for JavaScript.  joi lets you describe your data using a simple, intuitive, and readable language. </a:t>
            </a:r>
            <a:r>
              <a:rPr lang="en-US" sz="1800" dirty="0" smtClean="0"/>
              <a:t>joi </a:t>
            </a:r>
            <a:r>
              <a:rPr lang="en-US" sz="1800" dirty="0"/>
              <a:t>allows you to describe your data for both input and output validation, as part of a hapi HTTP server or </a:t>
            </a:r>
            <a:r>
              <a:rPr lang="en-US" sz="1800" dirty="0" smtClean="0"/>
              <a:t>standalone</a:t>
            </a:r>
          </a:p>
          <a:p>
            <a:r>
              <a:rPr lang="en-US" sz="1800" dirty="0" smtClean="0"/>
              <a:t>Install: </a:t>
            </a:r>
            <a:r>
              <a:rPr lang="en-US" sz="1800" dirty="0">
                <a:latin typeface="Consolas" panose="020B0609020204030204" pitchFamily="49" charset="0"/>
              </a:rPr>
              <a:t>npm install @hapi/joi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https://www.npmjs.com/package/@hapi/joi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28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7929433" cy="1371600"/>
          </a:xfrm>
        </p:spPr>
        <p:txBody>
          <a:bodyPr>
            <a:normAutofit/>
          </a:bodyPr>
          <a:lstStyle/>
          <a:p>
            <a:r>
              <a:rPr lang="en-US" u="sng" dirty="0"/>
              <a:t>n</a:t>
            </a:r>
            <a:r>
              <a:rPr lang="en-US" u="sng" dirty="0" smtClean="0"/>
              <a:t>pm knex package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1919267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knex is advertised as a SQL query builder that is flexible, portable, and fun to </a:t>
            </a:r>
            <a:r>
              <a:rPr lang="en-US" sz="1800" dirty="0" smtClean="0"/>
              <a:t>use.  </a:t>
            </a:r>
            <a:r>
              <a:rPr lang="en-US" sz="1800" dirty="0"/>
              <a:t>It features both traditional node style callbacks as well as a promise interface for cleaner async flow control, a stream interface, full featured query and schema builders, transaction support (with savepoints), connection pooling and standardized responses between different query clients and dialects</a:t>
            </a:r>
          </a:p>
          <a:p>
            <a:r>
              <a:rPr lang="en-US" sz="1800" dirty="0" smtClean="0"/>
              <a:t>Install</a:t>
            </a:r>
            <a:r>
              <a:rPr lang="en-US" sz="1800" dirty="0"/>
              <a:t>: </a:t>
            </a:r>
            <a:r>
              <a:rPr lang="en-US" sz="1800" dirty="0">
                <a:latin typeface="Consolas" panose="020B0609020204030204" pitchFamily="49" charset="0"/>
              </a:rPr>
              <a:t>npm install knex --save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https://www.npmjs.com/package/knex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22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7929433" cy="1371600"/>
          </a:xfrm>
        </p:spPr>
        <p:txBody>
          <a:bodyPr>
            <a:normAutofit/>
          </a:bodyPr>
          <a:lstStyle/>
          <a:p>
            <a:r>
              <a:rPr lang="en-US" u="sng" dirty="0"/>
              <a:t>n</a:t>
            </a:r>
            <a:r>
              <a:rPr lang="en-US" u="sng" dirty="0" smtClean="0"/>
              <a:t>pm mysql package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1919267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The mysql package is </a:t>
            </a:r>
            <a:r>
              <a:rPr lang="en-US" sz="1800" dirty="0"/>
              <a:t>a node.js driver for mysql. It is written in JavaScript, does not require compiling, and is 100% MIT </a:t>
            </a:r>
            <a:r>
              <a:rPr lang="en-US" sz="1800" dirty="0" smtClean="0"/>
              <a:t>licensed</a:t>
            </a:r>
          </a:p>
          <a:p>
            <a:r>
              <a:rPr lang="en-US" sz="1800" dirty="0"/>
              <a:t>Install: </a:t>
            </a:r>
            <a:r>
              <a:rPr lang="en-US" sz="1800" dirty="0">
                <a:latin typeface="Consolas" panose="020B0609020204030204" pitchFamily="49" charset="0"/>
              </a:rPr>
              <a:t>npm install mysql</a:t>
            </a:r>
            <a:endParaRPr lang="en-US" sz="1800" dirty="0" smtClean="0">
              <a:latin typeface="Consolas" panose="020B0609020204030204" pitchFamily="49" charset="0"/>
            </a:endParaRPr>
          </a:p>
          <a:p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www.npmjs.com/package/mysql</a:t>
            </a:r>
            <a:r>
              <a:rPr lang="en-US" sz="1600" dirty="0" smtClean="0"/>
              <a:t> 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53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9622767" cy="1371600"/>
          </a:xfrm>
        </p:spPr>
        <p:txBody>
          <a:bodyPr>
            <a:normAutofit/>
          </a:bodyPr>
          <a:lstStyle/>
          <a:p>
            <a:r>
              <a:rPr lang="en-US" u="sng" dirty="0"/>
              <a:t>n</a:t>
            </a:r>
            <a:r>
              <a:rPr lang="en-US" u="sng" dirty="0" smtClean="0"/>
              <a:t>pm express-handlebars package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1919267"/>
          </a:xfrm>
        </p:spPr>
        <p:txBody>
          <a:bodyPr>
            <a:normAutofit/>
          </a:bodyPr>
          <a:lstStyle/>
          <a:p>
            <a:r>
              <a:rPr lang="en-US" sz="1800" dirty="0"/>
              <a:t>The express-handlebars package is advertised as a Handlebars view engine for Express which doesn't suck</a:t>
            </a:r>
          </a:p>
          <a:p>
            <a:r>
              <a:rPr lang="en-US" sz="1800" dirty="0"/>
              <a:t>Handlebars is an extension for the popular Mustache template language. It is logic-less and keeps the views and logic separated.</a:t>
            </a:r>
          </a:p>
          <a:p>
            <a:r>
              <a:rPr lang="en-US" sz="1800" dirty="0"/>
              <a:t>Install: </a:t>
            </a:r>
            <a:r>
              <a:rPr lang="en-US" sz="1800" dirty="0">
                <a:latin typeface="Consolas" panose="020B0609020204030204" pitchFamily="49" charset="0"/>
              </a:rPr>
              <a:t>npm install express-handlebars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https://www.npmjs.com/package/express-handlebars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77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7929433" cy="1371600"/>
          </a:xfrm>
        </p:spPr>
        <p:txBody>
          <a:bodyPr>
            <a:normAutofit/>
          </a:bodyPr>
          <a:lstStyle/>
          <a:p>
            <a:r>
              <a:rPr lang="en-US" u="sng" dirty="0"/>
              <a:t>n</a:t>
            </a:r>
            <a:r>
              <a:rPr lang="en-US" u="sng" dirty="0" smtClean="0"/>
              <a:t>pm lodash package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67468"/>
            <a:ext cx="10058400" cy="3648558"/>
          </a:xfrm>
        </p:spPr>
        <p:txBody>
          <a:bodyPr>
            <a:normAutofit/>
          </a:bodyPr>
          <a:lstStyle/>
          <a:p>
            <a:r>
              <a:rPr lang="en-US" sz="1800" dirty="0"/>
              <a:t>Lodash is a JavaScript library that helps programmers write more concise and maintainable JavaScript</a:t>
            </a:r>
          </a:p>
          <a:p>
            <a:r>
              <a:rPr lang="en-US" sz="1800" dirty="0"/>
              <a:t>It can be broken down into several main areas, including:</a:t>
            </a:r>
          </a:p>
          <a:p>
            <a:pPr marL="729933" lvl="1" indent="-285750"/>
            <a:r>
              <a:rPr lang="en-US" dirty="0"/>
              <a:t>Utilities for simplifying common programming tasks such as determining type</a:t>
            </a:r>
          </a:p>
          <a:p>
            <a:pPr marL="729933" lvl="1" indent="-285750"/>
            <a:r>
              <a:rPr lang="en-US" dirty="0"/>
              <a:t>Functions. lodash simplifies binding, decorating, constraining, etc.</a:t>
            </a:r>
          </a:p>
          <a:p>
            <a:pPr marL="729933" lvl="1" indent="-285750"/>
            <a:r>
              <a:rPr lang="en-US" dirty="0"/>
              <a:t>String conversion functions for performing basic string operations</a:t>
            </a:r>
          </a:p>
          <a:p>
            <a:pPr marL="729933" lvl="1" indent="-285750"/>
            <a:r>
              <a:rPr lang="en-US" dirty="0"/>
              <a:t>Array operatons such as creating, splitting, combining, and modifying</a:t>
            </a:r>
          </a:p>
          <a:p>
            <a:pPr marL="729933" lvl="1" indent="-285750"/>
            <a:r>
              <a:rPr lang="en-US" dirty="0"/>
              <a:t>Collection operations such as iterating, sorting, filtering and building</a:t>
            </a:r>
          </a:p>
          <a:p>
            <a:pPr marL="729933" lvl="1" indent="-285750"/>
            <a:r>
              <a:rPr lang="en-US" dirty="0"/>
              <a:t>Object operations such as </a:t>
            </a:r>
            <a:r>
              <a:rPr lang="en-US" sz="1200" dirty="0"/>
              <a:t>accessing, extending, merging, and transforming</a:t>
            </a:r>
          </a:p>
          <a:p>
            <a:r>
              <a:rPr lang="en-US" sz="1800" dirty="0"/>
              <a:t>Install: </a:t>
            </a:r>
            <a:r>
              <a:rPr lang="en-US" sz="1800" dirty="0">
                <a:latin typeface="Consolas" panose="020B0609020204030204" pitchFamily="49" charset="0"/>
              </a:rPr>
              <a:t>npm i --save lodash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www.npmjs.com/package/lodash</a:t>
            </a:r>
            <a:r>
              <a:rPr lang="en-US" sz="1600" dirty="0" smtClean="0"/>
              <a:t> 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84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7929433" cy="1371600"/>
          </a:xfrm>
        </p:spPr>
        <p:txBody>
          <a:bodyPr>
            <a:normAutofit/>
          </a:bodyPr>
          <a:lstStyle/>
          <a:p>
            <a:r>
              <a:rPr lang="en-US" u="sng" dirty="0"/>
              <a:t>n</a:t>
            </a:r>
            <a:r>
              <a:rPr lang="en-US" u="sng" dirty="0" smtClean="0"/>
              <a:t>pm morgan package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1919267"/>
          </a:xfrm>
        </p:spPr>
        <p:txBody>
          <a:bodyPr>
            <a:normAutofit/>
          </a:bodyPr>
          <a:lstStyle/>
          <a:p>
            <a:r>
              <a:rPr lang="en-US" sz="1800" dirty="0"/>
              <a:t>Morgan is a popular HTTP request middleware logger for Node.js and basically used as a logger. </a:t>
            </a:r>
            <a:r>
              <a:rPr lang="en-US" sz="1800" dirty="0" smtClean="0"/>
              <a:t>For example, morgan </a:t>
            </a:r>
            <a:r>
              <a:rPr lang="en-US" sz="1800" dirty="0"/>
              <a:t>can be used with </a:t>
            </a:r>
            <a:r>
              <a:rPr lang="en-US" sz="1800" dirty="0" smtClean="0"/>
              <a:t>node.js </a:t>
            </a:r>
            <a:r>
              <a:rPr lang="en-US" sz="1800" dirty="0"/>
              <a:t>winston package to consolidate HTTP request data logs with other information</a:t>
            </a:r>
          </a:p>
          <a:p>
            <a:r>
              <a:rPr lang="en-US" sz="1800" dirty="0"/>
              <a:t>Install: npm i morgan</a:t>
            </a: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www.npmjs.com/package/morgan</a:t>
            </a:r>
            <a:r>
              <a:rPr lang="en-US" sz="1600" dirty="0" smtClean="0"/>
              <a:t> 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53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{37DAEB62-91AD-4E6F-BED4-FC24FCD8F4C1}tf78438558</Template>
  <TotalTime>0</TotalTime>
  <Words>1649</Words>
  <Application>Microsoft Office PowerPoint</Application>
  <PresentationFormat>Widescreen</PresentationFormat>
  <Paragraphs>255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Calibri</vt:lpstr>
      <vt:lpstr>Century Gothic</vt:lpstr>
      <vt:lpstr>Consolas</vt:lpstr>
      <vt:lpstr>Garamond</vt:lpstr>
      <vt:lpstr>SavonVTI</vt:lpstr>
      <vt:lpstr>Unit02 node.js &amp; Mysql Part I</vt:lpstr>
      <vt:lpstr>Objectives</vt:lpstr>
      <vt:lpstr>npm config package</vt:lpstr>
      <vt:lpstr>npm @hapi/joy config package</vt:lpstr>
      <vt:lpstr>npm knex package</vt:lpstr>
      <vt:lpstr>npm mysql package</vt:lpstr>
      <vt:lpstr>npm express-handlebars package</vt:lpstr>
      <vt:lpstr>npm lodash package</vt:lpstr>
      <vt:lpstr>npm morgan package</vt:lpstr>
      <vt:lpstr>Express router</vt:lpstr>
      <vt:lpstr>Express router</vt:lpstr>
      <vt:lpstr>Express router (my package.json file)</vt:lpstr>
      <vt:lpstr>Express router (add to app.js file)</vt:lpstr>
      <vt:lpstr>Express router (add to app.js file)</vt:lpstr>
      <vt:lpstr>Express router</vt:lpstr>
      <vt:lpstr>Express router</vt:lpstr>
      <vt:lpstr>Express request logging middleware</vt:lpstr>
      <vt:lpstr>Express request logging middleware</vt:lpstr>
      <vt:lpstr>Express request logging middleware</vt:lpstr>
      <vt:lpstr>Express router (add to app.js file)</vt:lpstr>
      <vt:lpstr>Express router</vt:lpstr>
      <vt:lpstr>Express error handling middleware</vt:lpstr>
      <vt:lpstr>Express router (add to app.js file)</vt:lpstr>
      <vt:lpstr>Express router (add to app.js file)</vt:lpstr>
      <vt:lpstr>Express router</vt:lpstr>
      <vt:lpstr>Express router</vt:lpstr>
      <vt:lpstr>Express request logging middleware</vt:lpstr>
      <vt:lpstr>Express router (add to app.js file)</vt:lpstr>
      <vt:lpstr>Express router</vt:lpstr>
      <vt:lpstr>Express router</vt:lpstr>
      <vt:lpstr>Express router</vt:lpstr>
      <vt:lpstr>Express router</vt:lpstr>
      <vt:lpstr>What We've Covered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2020-06-22T12:54:55Z</dcterms:created>
  <dcterms:modified xsi:type="dcterms:W3CDTF">2020-07-09T15:13:02Z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