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7"/>
  </p:notesMasterIdLst>
  <p:sldIdLst>
    <p:sldId id="257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315" r:id="rId25"/>
    <p:sldId id="314" r:id="rId26"/>
    <p:sldId id="295" r:id="rId27"/>
    <p:sldId id="30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tutorials.org/SQL/Postgresql/Part+I+General+PostgreSQL+Use/Chapter+1.+Introduction+to+PostgreSQL+and+SQL/Basic+Database+Terminolog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using-template-engine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using-template-engine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using-template-engin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ndlebars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lebarsjs.com/" TargetMode="External"/><Relationship Id="rId2" Type="http://schemas.openxmlformats.org/officeDocument/2006/relationships/hyperlink" Target="https://www.youtube.com/watch?v=1srD3Mdvf5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guide-to-handlebars-templating-engine-for-no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Unit02 node.js &amp; Mysql Part II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Next we will create </a:t>
            </a:r>
            <a:r>
              <a:rPr lang="en-US" sz="1800" dirty="0"/>
              <a:t>the default Handlebars directory structure. The views folder contains all Handlebars templates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02567"/>
            <a:ext cx="3400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The layouts folder inside the views folder will contain the layouts or the template wrappers. Those layouts will contain the HTML structure, style sheets, and scripts that are shared between </a:t>
            </a:r>
            <a:r>
              <a:rPr lang="en-US" sz="1800" dirty="0" smtClean="0"/>
              <a:t>templates</a:t>
            </a:r>
            <a:endParaRPr lang="en-US" sz="1800" dirty="0"/>
          </a:p>
          <a:p>
            <a:r>
              <a:rPr lang="en-US" sz="1800" dirty="0"/>
              <a:t>The main.hbs file is the main layout. The home.hbs file is an example Handlebars template </a:t>
            </a:r>
            <a:r>
              <a:rPr lang="en-US" sz="1800" dirty="0" smtClean="0"/>
              <a:t>that we can build upon</a:t>
            </a:r>
          </a:p>
          <a:p>
            <a:r>
              <a:rPr lang="en-US" sz="1800" dirty="0"/>
              <a:t>In our example we'll be using one script to keep this </a:t>
            </a:r>
            <a:r>
              <a:rPr lang="en-US" sz="1800" dirty="0" smtClean="0"/>
              <a:t>simple.  Add </a:t>
            </a:r>
            <a:r>
              <a:rPr lang="en-US" sz="1800" dirty="0"/>
              <a:t>the required libraries </a:t>
            </a:r>
            <a:r>
              <a:rPr lang="en-US" sz="1800" dirty="0" smtClean="0"/>
              <a:t>to the </a:t>
            </a:r>
            <a:r>
              <a:rPr lang="en-US" sz="1800" dirty="0"/>
              <a:t>app.js file: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The layouts folder inside the views folder will contain the layouts or the template wrappers. Those layouts will contain the HTML structure, style sheets, and scripts that are shared between </a:t>
            </a:r>
            <a:r>
              <a:rPr lang="en-US" sz="1800" dirty="0" smtClean="0"/>
              <a:t>templates</a:t>
            </a:r>
            <a:endParaRPr lang="en-US" sz="1800" dirty="0"/>
          </a:p>
          <a:p>
            <a:r>
              <a:rPr lang="en-US" sz="1800" dirty="0"/>
              <a:t>The main.hbs file is the main layout. The home.hbs file is an example Handlebars template that we are going to build </a:t>
            </a:r>
            <a:r>
              <a:rPr lang="en-US" sz="1800" dirty="0" smtClean="0"/>
              <a:t>upon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 fontScale="92500" lnSpcReduction="10000"/>
          </a:bodyPr>
          <a:lstStyle/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express = require('express');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exphbs = require('express-handlebars');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const </a:t>
            </a:r>
            <a:r>
              <a:rPr lang="en-US" sz="1800" dirty="0">
                <a:latin typeface="Consolas" panose="020B0609020204030204" pitchFamily="49" charset="0"/>
              </a:rPr>
              <a:t>app = express();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//  Next configure </a:t>
            </a:r>
            <a:r>
              <a:rPr lang="en-US" sz="1800" dirty="0">
                <a:latin typeface="Consolas" panose="020B0609020204030204" pitchFamily="49" charset="0"/>
              </a:rPr>
              <a:t>express-handlebars as our view engine: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app.engine</a:t>
            </a:r>
            <a:r>
              <a:rPr lang="en-US" sz="1800" dirty="0">
                <a:latin typeface="Consolas" panose="020B0609020204030204" pitchFamily="49" charset="0"/>
              </a:rPr>
              <a:t>('hbs', exphbs({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defaultLayout: 'main</a:t>
            </a:r>
            <a:r>
              <a:rPr lang="en-US" sz="1800" dirty="0" smtClean="0">
                <a:latin typeface="Consolas" panose="020B0609020204030204" pitchFamily="49" charset="0"/>
              </a:rPr>
              <a:t>', // Default layout file will be main.hbs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extname: '.</a:t>
            </a:r>
            <a:r>
              <a:rPr lang="en-US" sz="1800" dirty="0" smtClean="0">
                <a:latin typeface="Consolas" panose="020B0609020204030204" pitchFamily="49" charset="0"/>
              </a:rPr>
              <a:t>hbs</a:t>
            </a:r>
            <a:r>
              <a:rPr lang="en-US" sz="1800" dirty="0">
                <a:latin typeface="Consolas" panose="020B0609020204030204" pitchFamily="49" charset="0"/>
              </a:rPr>
              <a:t>‘	// The default extension for Handlebars templates is </a:t>
            </a:r>
            <a:r>
              <a:rPr lang="en-US" sz="1800" dirty="0" smtClean="0">
                <a:latin typeface="Consolas" panose="020B0609020204030204" pitchFamily="49" charset="0"/>
              </a:rPr>
              <a:t>				// .handlebars.  In </a:t>
            </a:r>
            <a:r>
              <a:rPr lang="en-US" sz="1800" dirty="0">
                <a:latin typeface="Consolas" panose="020B0609020204030204" pitchFamily="49" charset="0"/>
              </a:rPr>
              <a:t>the settings, we changed it to .hbs via </a:t>
            </a:r>
            <a:r>
              <a:rPr lang="en-US" sz="1800" dirty="0" smtClean="0">
                <a:latin typeface="Consolas" panose="020B0609020204030204" pitchFamily="49" charset="0"/>
              </a:rPr>
              <a:t>			// the </a:t>
            </a:r>
            <a:r>
              <a:rPr lang="en-US" sz="1800" dirty="0">
                <a:latin typeface="Consolas" panose="020B0609020204030204" pitchFamily="49" charset="0"/>
              </a:rPr>
              <a:t>extname </a:t>
            </a:r>
            <a:r>
              <a:rPr lang="en-US" sz="1800" dirty="0" smtClean="0">
                <a:latin typeface="Consolas" panose="020B0609020204030204" pitchFamily="49" charset="0"/>
              </a:rPr>
              <a:t>flag</a:t>
            </a:r>
            <a:endParaRPr lang="en-US" sz="1800" dirty="0">
              <a:latin typeface="Consolas" panose="020B0609020204030204" pitchFamily="49" charset="0"/>
            </a:endParaRP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}));</a:t>
            </a:r>
          </a:p>
          <a:p>
            <a:pPr marL="22860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app.set</a:t>
            </a:r>
            <a:r>
              <a:rPr lang="en-US" sz="1800" dirty="0">
                <a:latin typeface="Consolas" panose="020B0609020204030204" pitchFamily="49" charset="0"/>
              </a:rPr>
              <a:t>('view engine', 'hbs');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/>
              <a:t>// Open main.hbs and add </a:t>
            </a:r>
            <a:r>
              <a:rPr lang="en-US" sz="1800" dirty="0" smtClean="0"/>
              <a:t>the following Bootstrap </a:t>
            </a:r>
            <a:r>
              <a:rPr lang="en-US" sz="1800" dirty="0"/>
              <a:t>scripts and </a:t>
            </a:r>
            <a:r>
              <a:rPr lang="en-US" sz="1800" dirty="0" smtClean="0"/>
              <a:t>styles</a:t>
            </a:r>
          </a:p>
          <a:p>
            <a:pPr marL="0" indent="0">
              <a:buNone/>
            </a:pPr>
            <a:r>
              <a:rPr lang="en-US" sz="1800" dirty="0" smtClean="0"/>
              <a:t>&lt;html </a:t>
            </a:r>
            <a:r>
              <a:rPr lang="en-US" sz="1800" dirty="0"/>
              <a:t>lang="en"&gt;</a:t>
            </a:r>
          </a:p>
          <a:p>
            <a:pPr marL="0" indent="0">
              <a:buNone/>
            </a:pPr>
            <a:r>
              <a:rPr lang="en-US" sz="1800" dirty="0"/>
              <a:t>&lt;head&gt;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link rel="stylesheet" href="https://stackpath.bootstrapcdn.com/bootstrap/4.4.1/css/bootstrap.min.css"&gt;</a:t>
            </a:r>
          </a:p>
          <a:p>
            <a:pPr marL="0" indent="0">
              <a:buNone/>
            </a:pPr>
            <a:r>
              <a:rPr lang="en-US" sz="1800" dirty="0"/>
              <a:t>    &lt;</a:t>
            </a:r>
            <a:r>
              <a:rPr lang="en-US" sz="1800" dirty="0" smtClean="0"/>
              <a:t>title&gt;Handlebars Demo&lt;/</a:t>
            </a:r>
            <a:r>
              <a:rPr lang="en-US" sz="1800" dirty="0"/>
              <a:t>title&gt;</a:t>
            </a:r>
          </a:p>
          <a:p>
            <a:pPr marL="0" indent="0">
              <a:buNone/>
            </a:pPr>
            <a:r>
              <a:rPr lang="en-US" sz="1800" dirty="0"/>
              <a:t>&lt;/head&gt;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body&gt;</a:t>
            </a:r>
          </a:p>
          <a:p>
            <a:pPr marL="0" indent="0">
              <a:buNone/>
            </a:pPr>
            <a:r>
              <a:rPr lang="en-US" sz="1800" dirty="0"/>
              <a:t>    &lt;div class="container"&gt;</a:t>
            </a:r>
          </a:p>
          <a:p>
            <a:pPr marL="0" indent="0">
              <a:buNone/>
            </a:pPr>
            <a:r>
              <a:rPr lang="en-US" sz="1800" dirty="0"/>
              <a:t>        {{{body</a:t>
            </a:r>
            <a:r>
              <a:rPr lang="en-US" sz="1800" dirty="0" smtClean="0"/>
              <a:t>}}}		&lt;!--  // Where the handlebars </a:t>
            </a:r>
            <a:r>
              <a:rPr lang="en-US" sz="1800" dirty="0"/>
              <a:t>"</a:t>
            </a:r>
            <a:r>
              <a:rPr lang="en-US" sz="1800" dirty="0" smtClean="0"/>
              <a:t>magic</a:t>
            </a:r>
            <a:r>
              <a:rPr lang="en-US" sz="1800" dirty="0"/>
              <a:t>"</a:t>
            </a:r>
            <a:r>
              <a:rPr lang="en-US" sz="1800" dirty="0" smtClean="0"/>
              <a:t> happens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&lt;/div&gt;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&lt;script src="https://code.jquery.com/jquery-3.4.1.slim.min.js"&gt;&lt;/script&gt;</a:t>
            </a:r>
          </a:p>
          <a:p>
            <a:pPr marL="0" indent="0">
              <a:buNone/>
            </a:pPr>
            <a:r>
              <a:rPr lang="en-US" sz="1800" dirty="0"/>
              <a:t>    &lt;script src="https://cdn.jsdelivr.net/npm/popper.js@1.16.0/dist/umd/popper.min.js"&gt;&lt;/script&gt;</a:t>
            </a:r>
          </a:p>
          <a:p>
            <a:pPr marL="0" indent="0">
              <a:buNone/>
            </a:pPr>
            <a:r>
              <a:rPr lang="en-US" sz="1800" dirty="0"/>
              <a:t>    &lt;script src="https://stackpath.bootstrapcdn.com/bootstrap/4.4.1/js/bootstrap.min.js"&gt;&lt;/script&gt;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First add the following line of code to the home.hbs file: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&lt;h1&gt;Hello World from the Handlebars Home Page!&lt;/h1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/>
          </a:bodyPr>
          <a:lstStyle/>
          <a:p>
            <a:r>
              <a:rPr lang="en-US" sz="1800" dirty="0"/>
              <a:t>To be able to reach this page, we need to configure a request handler. </a:t>
            </a:r>
            <a:r>
              <a:rPr lang="en-US" sz="1800" dirty="0" smtClean="0"/>
              <a:t> set </a:t>
            </a:r>
            <a:r>
              <a:rPr lang="en-US" sz="1800" dirty="0"/>
              <a:t>it at the root </a:t>
            </a:r>
            <a:r>
              <a:rPr lang="en-US" sz="1800" dirty="0" smtClean="0"/>
              <a:t>path by adding the following code to app.js after the app.set statement::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app.get('/', (req, res) =&gt; {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res.render</a:t>
            </a:r>
            <a:r>
              <a:rPr lang="en-US" sz="1800" dirty="0">
                <a:latin typeface="Consolas" panose="020B0609020204030204" pitchFamily="49" charset="0"/>
              </a:rPr>
              <a:t>('home');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1800" dirty="0" smtClean="0"/>
              <a:t>We also need </a:t>
            </a:r>
            <a:r>
              <a:rPr lang="en-US" sz="1800" dirty="0"/>
              <a:t>to start listening on a port for </a:t>
            </a:r>
            <a:r>
              <a:rPr lang="en-US" sz="1800" dirty="0" smtClean="0"/>
              <a:t>requests.  Add this under the code above: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app.listen(3000</a:t>
            </a:r>
            <a:r>
              <a:rPr lang="en-US" sz="1800" dirty="0">
                <a:latin typeface="Consolas" panose="020B0609020204030204" pitchFamily="49" charset="0"/>
              </a:rPr>
              <a:t>, () =&gt; {</a:t>
            </a:r>
          </a:p>
          <a:p>
            <a:pPr marL="16986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console.log</a:t>
            </a:r>
            <a:r>
              <a:rPr lang="en-US" sz="1800" dirty="0">
                <a:latin typeface="Consolas" panose="020B0609020204030204" pitchFamily="49" charset="0"/>
              </a:rPr>
              <a:t>('The web server has started on port 3000');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/>
          </a:bodyPr>
          <a:lstStyle/>
          <a:p>
            <a:r>
              <a:rPr lang="en-US" sz="1800" dirty="0"/>
              <a:t>We can run the app with node app.js in the </a:t>
            </a:r>
            <a:r>
              <a:rPr lang="en-US" sz="1800" dirty="0" smtClean="0"/>
              <a:t>console.  However, </a:t>
            </a:r>
            <a:r>
              <a:rPr lang="en-US" sz="1800" dirty="0"/>
              <a:t>we can also opt to use </a:t>
            </a:r>
            <a:r>
              <a:rPr lang="en-US" sz="1800" dirty="0" smtClean="0"/>
              <a:t>nodemon so we </a:t>
            </a:r>
            <a:r>
              <a:rPr lang="en-US" sz="1800" dirty="0"/>
              <a:t>don't need to restart the server each time we make a </a:t>
            </a:r>
            <a:r>
              <a:rPr lang="en-US" sz="1800" dirty="0" smtClean="0"/>
              <a:t>change, i.e. when </a:t>
            </a:r>
            <a:r>
              <a:rPr lang="en-US" sz="1800" dirty="0"/>
              <a:t>we change the code, nodemon will refresh the </a:t>
            </a:r>
            <a:r>
              <a:rPr lang="en-US" sz="1800" dirty="0" smtClean="0"/>
              <a:t>server</a:t>
            </a:r>
          </a:p>
          <a:p>
            <a:r>
              <a:rPr lang="en-US" sz="1800" dirty="0" smtClean="0"/>
              <a:t>First install nodemon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npm </a:t>
            </a:r>
            <a:r>
              <a:rPr lang="en-US" sz="1800" dirty="0">
                <a:latin typeface="Consolas" panose="020B0609020204030204" pitchFamily="49" charset="0"/>
              </a:rPr>
              <a:t>i -g nodemon</a:t>
            </a:r>
          </a:p>
          <a:p>
            <a:r>
              <a:rPr lang="en-US" sz="1800" dirty="0" smtClean="0"/>
              <a:t>Then run the </a:t>
            </a:r>
            <a:r>
              <a:rPr lang="en-US" sz="1800" dirty="0"/>
              <a:t>app with nodemon </a:t>
            </a:r>
            <a:r>
              <a:rPr lang="en-US" sz="1800" dirty="0" smtClean="0"/>
              <a:t>via the command: </a:t>
            </a:r>
            <a:r>
              <a:rPr lang="en-US" sz="1800" dirty="0" smtClean="0">
                <a:latin typeface="Consolas" panose="020B0609020204030204" pitchFamily="49" charset="0"/>
              </a:rPr>
              <a:t>nodemon app.js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From the command line (terminal), you should see the following: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3" y="2459280"/>
            <a:ext cx="10810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Open the browser window, key in </a:t>
            </a:r>
            <a:r>
              <a:rPr lang="en-US" sz="1800" dirty="0" smtClean="0">
                <a:latin typeface="Consolas" panose="020B0609020204030204" pitchFamily="49" charset="0"/>
              </a:rPr>
              <a:t>localhost:3000</a:t>
            </a:r>
            <a:r>
              <a:rPr lang="en-US" sz="1800" dirty="0" smtClean="0"/>
              <a:t> and  you should see the following: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3" y="2589839"/>
            <a:ext cx="10460967" cy="17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Review Express-Handlebars functionality</a:t>
            </a:r>
          </a:p>
          <a:p>
            <a:r>
              <a:rPr lang="en-US" sz="1800" dirty="0" smtClean="0"/>
              <a:t>Review fundamental database terminology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majority of the following definitions were taken from the URL shown in the Source below and thus were </a:t>
            </a:r>
            <a:r>
              <a:rPr lang="en-US" sz="1800" b="1" dirty="0" smtClean="0"/>
              <a:t>not repeated</a:t>
            </a:r>
            <a:r>
              <a:rPr lang="en-US" sz="1800" dirty="0" smtClean="0"/>
              <a:t> on each page</a:t>
            </a:r>
          </a:p>
          <a:p>
            <a:r>
              <a:rPr lang="en-US" sz="1800" dirty="0" smtClean="0"/>
              <a:t>Also, the majority of our work concerning databases will center around CRUD.  CRUD is an acronym for Create (Insert), Read (Select), Update, and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32933" y="5700438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http://etutorials.org/SQL/Postgresql/Part+I+General+PostgreSQL+Use/Chapter+1.+Introduction+to+PostgreSQL+and+SQL/Basic+Database+Terminology/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Relational Database - </a:t>
            </a:r>
            <a:r>
              <a:rPr lang="en-US" sz="1800" dirty="0"/>
              <a:t>A relational database refers to a database that stores data in a structured format, using rows and columns. This makes it easy to locate and access specific values within the </a:t>
            </a:r>
            <a:r>
              <a:rPr lang="en-US" sz="1800" dirty="0" smtClean="0"/>
              <a:t>database.  Relational databases utilize the Structured Query Language (a.k.a. SQL </a:t>
            </a:r>
            <a:r>
              <a:rPr lang="en-US" sz="1800" smtClean="0"/>
              <a:t>or sequel)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RDBMS – A relational database management system or RDBMS </a:t>
            </a:r>
            <a:r>
              <a:rPr lang="en-US" sz="1800" dirty="0"/>
              <a:t>is </a:t>
            </a:r>
            <a:r>
              <a:rPr lang="en-US" sz="1800" dirty="0" smtClean="0"/>
              <a:t>a </a:t>
            </a:r>
            <a:r>
              <a:rPr lang="en-US" sz="1800" dirty="0"/>
              <a:t>database engine/system based on the relational model specified by Edgar F. Codd--the father of modern relational database design--in </a:t>
            </a:r>
            <a:r>
              <a:rPr lang="en-US" sz="1800" dirty="0" smtClean="0"/>
              <a:t>1970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Database schema </a:t>
            </a:r>
            <a:r>
              <a:rPr lang="en-US" sz="1800" dirty="0"/>
              <a:t>- A database schema is a visual and logical architecture of a database created on a database management system. It provides a graphical view of the entire database architecture and structure. It provides a means for logically grouping and displaying database objects such as tables, fields, functions and relations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Database </a:t>
            </a:r>
            <a:r>
              <a:rPr lang="en-US" sz="1800" dirty="0"/>
              <a:t>- A database is a named collection of tables. (see table). A database can also contain views, indexes, sequences, data types, operators, and functions. Other relational database products use the term </a:t>
            </a:r>
            <a:r>
              <a:rPr lang="en-US" sz="1800" dirty="0" smtClean="0"/>
              <a:t>catalog.  A database contains 1 or more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Table </a:t>
            </a:r>
            <a:r>
              <a:rPr lang="en-US" sz="1800" dirty="0"/>
              <a:t>- A table (a.k.a. a relation) is a collection of rows. A table usually has a name, although some tables are temporary and exist only to carry out a command. All the rows in a table have the same shape (in other words, every row in a table contains the same set of columns</a:t>
            </a:r>
            <a:r>
              <a:rPr lang="en-US" sz="1800" dirty="0" smtClean="0"/>
              <a:t>).  Each table consists of one or more records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Record </a:t>
            </a:r>
            <a:r>
              <a:rPr lang="en-US" sz="1800" dirty="0"/>
              <a:t>- A record (a.k.a. a record or tuple) is a collection of column values. Every row in a table has the same shape (in other words, every row is composed of the same set of columns</a:t>
            </a:r>
            <a:r>
              <a:rPr lang="en-US" sz="1800" dirty="0" smtClean="0"/>
              <a:t>).  Each record contains one or more columns.  Ideally each record has a primary key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Column </a:t>
            </a:r>
            <a:r>
              <a:rPr lang="en-US" sz="1800" dirty="0"/>
              <a:t>- A column (a.k.a. a field or attribute) is the smallest unit of storage in a relational database. A column represents one piece of information about an object. Every column </a:t>
            </a:r>
            <a:r>
              <a:rPr lang="en-US" sz="1800" dirty="0" smtClean="0"/>
              <a:t>is one or more characters and has </a:t>
            </a:r>
            <a:r>
              <a:rPr lang="en-US" sz="1800" dirty="0"/>
              <a:t>a name and a data type. Columns are grouped into rows, and rows are grouped into </a:t>
            </a:r>
            <a:r>
              <a:rPr lang="en-US" sz="1800" dirty="0" smtClean="0"/>
              <a:t>tables and tables are grouped into databases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Primary key </a:t>
            </a:r>
            <a:r>
              <a:rPr lang="en-US" sz="1800" dirty="0"/>
              <a:t>- A primary key is a unique record identifier.  Primary keys cannot be null (unknown).  They should also be </a:t>
            </a:r>
            <a:r>
              <a:rPr lang="en-US" sz="1800" dirty="0" smtClean="0"/>
              <a:t>unintelligible. They </a:t>
            </a:r>
            <a:r>
              <a:rPr lang="en-US" sz="1800" dirty="0"/>
              <a:t>often an int field called ID.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Unique constraint - A unique constraint is a field that could have been chosen as a primary key but wasn't.  </a:t>
            </a:r>
            <a:r>
              <a:rPr lang="en-US" sz="1800" dirty="0" smtClean="0"/>
              <a:t>Unlike a primary key, </a:t>
            </a:r>
            <a:r>
              <a:rPr lang="en-US" sz="1800" dirty="0"/>
              <a:t>unique constraint can be null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Templating Engines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668261"/>
          </a:xfrm>
        </p:spPr>
        <p:txBody>
          <a:bodyPr>
            <a:normAutofit/>
          </a:bodyPr>
          <a:lstStyle/>
          <a:p>
            <a:r>
              <a:rPr lang="en-US" sz="1800" dirty="0"/>
              <a:t>Recall that a template engine enables you to use static template files in </a:t>
            </a:r>
            <a:r>
              <a:rPr lang="en-US" sz="1800" dirty="0" smtClean="0"/>
              <a:t>a Node.js application</a:t>
            </a:r>
            <a:r>
              <a:rPr lang="en-US" sz="1800" dirty="0"/>
              <a:t>. At runtime, the template engine replaces variables in a template file with actual values, and transforms the template into an HTML file sent to the client. This approach makes it easier to design an HTML </a:t>
            </a:r>
            <a:r>
              <a:rPr lang="en-US" sz="1800" dirty="0" smtClean="0"/>
              <a:t>page</a:t>
            </a:r>
          </a:p>
          <a:p>
            <a:r>
              <a:rPr lang="en-US" sz="1800" dirty="0" smtClean="0"/>
              <a:t>Popular </a:t>
            </a:r>
            <a:r>
              <a:rPr lang="en-US" sz="1800" dirty="0"/>
              <a:t>template engines that work with Express </a:t>
            </a:r>
            <a:r>
              <a:rPr lang="en-US" sz="1800" dirty="0" smtClean="0"/>
              <a:t>include: Handlebars (the focus of this section), </a:t>
            </a:r>
            <a:r>
              <a:rPr lang="en-US" sz="1800" dirty="0"/>
              <a:t>EJS (embedded JavaScript.  Discussed/used in our </a:t>
            </a:r>
            <a:r>
              <a:rPr lang="en-US" sz="1800" dirty="0" smtClean="0"/>
              <a:t>text), Mustache </a:t>
            </a:r>
            <a:r>
              <a:rPr lang="en-US" sz="1800" dirty="0"/>
              <a:t>and </a:t>
            </a:r>
            <a:r>
              <a:rPr lang="en-US" sz="1800" dirty="0" smtClean="0"/>
              <a:t>Pug (formerly known as Jade)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https://expressjs.com/en/guide/using-template-engines.html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Foreign key constraint </a:t>
            </a:r>
            <a:r>
              <a:rPr lang="en-US" sz="1800" dirty="0"/>
              <a:t>- A </a:t>
            </a:r>
            <a:r>
              <a:rPr lang="en-US" sz="1800" dirty="0" smtClean="0"/>
              <a:t>foreign key </a:t>
            </a:r>
            <a:r>
              <a:rPr lang="en-US" sz="1800" dirty="0"/>
              <a:t>is a key used to link two tables together</a:t>
            </a:r>
            <a:r>
              <a:rPr lang="en-US" sz="1800" dirty="0" smtClean="0"/>
              <a:t>.  It is one or more fields </a:t>
            </a:r>
            <a:r>
              <a:rPr lang="en-US" sz="1800" dirty="0"/>
              <a:t>in one table that refers to the </a:t>
            </a:r>
            <a:r>
              <a:rPr lang="en-US" sz="1800" dirty="0" smtClean="0"/>
              <a:t>primary </a:t>
            </a:r>
            <a:r>
              <a:rPr lang="en-US" sz="1800" dirty="0"/>
              <a:t>in another table</a:t>
            </a:r>
            <a:r>
              <a:rPr lang="en-US" sz="1800" dirty="0" smtClean="0"/>
              <a:t>.  The </a:t>
            </a:r>
            <a:r>
              <a:rPr lang="en-US" sz="1800" dirty="0"/>
              <a:t>table containing the foreign key is called the child table, and the table containing the candidate key is called the referenced or parent </a:t>
            </a:r>
            <a:r>
              <a:rPr lang="en-US" sz="1800" dirty="0" smtClean="0"/>
              <a:t>table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Index - An index is a data structure that a database uses to reduce the amount of time it takes to perform certain operations. An index can also be used to ensure that duplicate values don't appear where they aren't </a:t>
            </a:r>
            <a:r>
              <a:rPr lang="en-US" sz="1800" dirty="0" smtClean="0"/>
              <a:t>wanted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Query - A query is a type of command that retrieves data from the server</a:t>
            </a:r>
            <a:r>
              <a:rPr lang="en-US" sz="1800" dirty="0" smtClean="0"/>
              <a:t>.  A query is either a Select (Read), Insert (Create), Update, or Delete statement, used to read information from a database or write information to a database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Result set </a:t>
            </a:r>
            <a:r>
              <a:rPr lang="en-US" sz="1800" dirty="0"/>
              <a:t>- </a:t>
            </a:r>
            <a:r>
              <a:rPr lang="en-US" sz="1800" dirty="0" smtClean="0"/>
              <a:t>When </a:t>
            </a:r>
            <a:r>
              <a:rPr lang="en-US" sz="1800" dirty="0"/>
              <a:t>you issue a query to a database, you get back a result set. The result set contains all the rows that satisfy your query. A result set may be </a:t>
            </a:r>
            <a:r>
              <a:rPr lang="en-US" sz="1800" dirty="0" smtClean="0"/>
              <a:t>empty, meaning that the query was valid but matched no existing information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View - A view is an alternative way to present a table (or tables). You might think of a view as a "virtual" table. A view is (usually) defined in terms of one or more tables. When you create a view, you are not storing more data, you are instead creating a different way of looking at existing data. A view is a useful way to give a name to a complex query that you may have to use </a:t>
            </a:r>
            <a:r>
              <a:rPr lang="en-US" sz="1800" dirty="0" smtClean="0"/>
              <a:t>repeatedly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Transaction - A transaction is a collection of database operations that are treated as a unit. </a:t>
            </a:r>
            <a:r>
              <a:rPr lang="en-US" sz="1800" dirty="0" smtClean="0"/>
              <a:t>This property </a:t>
            </a:r>
            <a:r>
              <a:rPr lang="en-US" sz="1800" dirty="0"/>
              <a:t>ensures that if something goes wrong in the middle of a transaction, changes made before the point of failure will not be reflected in the </a:t>
            </a:r>
            <a:r>
              <a:rPr lang="en-US" sz="1800" dirty="0" smtClean="0"/>
              <a:t>database, i.e. it either all succeeds or it all fails. </a:t>
            </a:r>
            <a:r>
              <a:rPr lang="en-US" sz="1800" dirty="0"/>
              <a:t>A transaction usually starts with a BEGIN command and ends with a COMMIT or ROLLBACK (see the next entries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Commit - A commit marks the successful end of a transaction. When you perform a commit, you are telling </a:t>
            </a:r>
            <a:r>
              <a:rPr lang="en-US" sz="1800" dirty="0" smtClean="0"/>
              <a:t>the RDBMS that </a:t>
            </a:r>
            <a:r>
              <a:rPr lang="en-US" sz="1800" dirty="0"/>
              <a:t>you have completed a unit of operation and that all the changes that you made to the database should become </a:t>
            </a:r>
            <a:r>
              <a:rPr lang="en-US" sz="1800" dirty="0" smtClean="0"/>
              <a:t>permanent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Rollback - A rollback marks the unsuccessful end of a transaction. When you roll back a transaction, you are telling </a:t>
            </a:r>
            <a:r>
              <a:rPr lang="en-US" sz="1800" dirty="0" smtClean="0"/>
              <a:t>the RDBMS </a:t>
            </a:r>
            <a:r>
              <a:rPr lang="en-US" sz="1800" dirty="0"/>
              <a:t>to discard any changes that </a:t>
            </a:r>
            <a:r>
              <a:rPr lang="en-US" sz="1800" dirty="0" smtClean="0"/>
              <a:t>have been made </a:t>
            </a:r>
            <a:r>
              <a:rPr lang="en-US" sz="1800" dirty="0"/>
              <a:t>to the database </a:t>
            </a:r>
            <a:r>
              <a:rPr lang="en-US" sz="1800" dirty="0" smtClean="0"/>
              <a:t>since </a:t>
            </a:r>
            <a:r>
              <a:rPr lang="en-US" sz="1800" dirty="0"/>
              <a:t>the beginning of the </a:t>
            </a:r>
            <a:r>
              <a:rPr lang="en-US" sz="1800" dirty="0" smtClean="0"/>
              <a:t>transaction)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115159"/>
          </a:xfrm>
        </p:spPr>
        <p:txBody>
          <a:bodyPr>
            <a:normAutofit/>
          </a:bodyPr>
          <a:lstStyle/>
          <a:p>
            <a:r>
              <a:rPr lang="en-US" sz="1800" dirty="0"/>
              <a:t>Database Normalization - In relational database design, the process of organizing data to minimize </a:t>
            </a:r>
            <a:r>
              <a:rPr lang="en-US" sz="1800" dirty="0" smtClean="0"/>
              <a:t>redundancy is known as normalization. </a:t>
            </a:r>
            <a:r>
              <a:rPr lang="en-US" sz="1800" dirty="0"/>
              <a:t>Normalization usually involves dividing a database into two or more tables and defining relationships between the tables. The objective is to isolate data so that additions, deletions, and modifications of a </a:t>
            </a:r>
            <a:r>
              <a:rPr lang="en-US" sz="1800" dirty="0" smtClean="0"/>
              <a:t>field can </a:t>
            </a:r>
            <a:r>
              <a:rPr lang="en-US" sz="1800" dirty="0"/>
              <a:t>be made in just one table and then propagated through the rest of the database via the defined </a:t>
            </a:r>
            <a:r>
              <a:rPr lang="en-US" sz="1800" dirty="0" smtClean="0"/>
              <a:t>relationships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488267"/>
          </a:xfrm>
        </p:spPr>
        <p:txBody>
          <a:bodyPr>
            <a:normAutofit/>
          </a:bodyPr>
          <a:lstStyle/>
          <a:p>
            <a:r>
              <a:rPr lang="en-US" sz="1800" dirty="0"/>
              <a:t>There are three main normal forms, each with increasing levels of normalization:</a:t>
            </a:r>
          </a:p>
          <a:p>
            <a:pPr marL="169863" indent="0">
              <a:buNone/>
            </a:pPr>
            <a:r>
              <a:rPr lang="en-US" sz="1800" dirty="0"/>
              <a:t>First Normal Form (1NF</a:t>
            </a:r>
            <a:r>
              <a:rPr lang="en-US" sz="1800" dirty="0" smtClean="0"/>
              <a:t>): Each </a:t>
            </a:r>
            <a:r>
              <a:rPr lang="en-US" sz="1800" dirty="0"/>
              <a:t>field in a table contains different information. For example, in an employee list, each table would contain only one birthdate field.</a:t>
            </a:r>
          </a:p>
          <a:p>
            <a:pPr marL="169863" indent="0">
              <a:buNone/>
            </a:pPr>
            <a:r>
              <a:rPr lang="en-US" sz="1800" dirty="0"/>
              <a:t>Second Normal Form (2NF</a:t>
            </a:r>
            <a:r>
              <a:rPr lang="en-US" sz="1800" dirty="0" smtClean="0"/>
              <a:t>): Each </a:t>
            </a:r>
            <a:r>
              <a:rPr lang="en-US" sz="1800" dirty="0"/>
              <a:t>field in a table that is not a determiner of the contents of another field must itself be a function of the other fields in the table.</a:t>
            </a:r>
          </a:p>
          <a:p>
            <a:pPr marL="169863" indent="0">
              <a:buNone/>
            </a:pPr>
            <a:r>
              <a:rPr lang="en-US" sz="1800" dirty="0"/>
              <a:t>Third Normal Form (3NF): </a:t>
            </a:r>
            <a:r>
              <a:rPr lang="en-US" sz="1800" dirty="0" smtClean="0"/>
              <a:t> No </a:t>
            </a:r>
            <a:r>
              <a:rPr lang="en-US" sz="1800" dirty="0"/>
              <a:t>duplicate information is permitted. So, for example, if two tables both require a birthdate field, the birthdate information would be separated into a separate table, and the two other tables would then access the birthdate information via an index field in the birthdate table. Any change to a birthdate would automatically be reflect in all tables that link to the birthdate table.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Templating Engines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To render template files, set the following application setting properties, </a:t>
            </a:r>
            <a:r>
              <a:rPr lang="en-US" sz="1800" dirty="0" smtClean="0"/>
              <a:t>in app.js:</a:t>
            </a:r>
            <a:endParaRPr lang="en-US" sz="1800" dirty="0"/>
          </a:p>
          <a:p>
            <a:r>
              <a:rPr lang="en-US" sz="1800" b="1" dirty="0"/>
              <a:t>views</a:t>
            </a:r>
            <a:r>
              <a:rPr lang="en-US" sz="1800" dirty="0"/>
              <a:t>, the directory where the template files are </a:t>
            </a:r>
            <a:r>
              <a:rPr lang="en-US" sz="1800" dirty="0" smtClean="0"/>
              <a:t>located, e.g. </a:t>
            </a:r>
            <a:r>
              <a:rPr lang="en-US" sz="1800" dirty="0">
                <a:latin typeface="Consolas" panose="020B0609020204030204" pitchFamily="49" charset="0"/>
              </a:rPr>
              <a:t>app.set('views', './views')</a:t>
            </a:r>
            <a:r>
              <a:rPr lang="en-US" sz="1800" dirty="0"/>
              <a:t>. This defaults to the views directory in the application root directory.</a:t>
            </a:r>
          </a:p>
          <a:p>
            <a:r>
              <a:rPr lang="en-US" sz="1800" b="1" dirty="0"/>
              <a:t>view engine</a:t>
            </a:r>
            <a:r>
              <a:rPr lang="en-US" sz="1800" dirty="0"/>
              <a:t>, the template engine to use. For example, to use the </a:t>
            </a:r>
            <a:r>
              <a:rPr lang="en-US" sz="1800" dirty="0" smtClean="0"/>
              <a:t>Handlebars template </a:t>
            </a:r>
            <a:r>
              <a:rPr lang="en-US" sz="1800" dirty="0"/>
              <a:t>engine: </a:t>
            </a:r>
            <a:r>
              <a:rPr lang="en-US" sz="1800" dirty="0">
                <a:latin typeface="Consolas" panose="020B0609020204030204" pitchFamily="49" charset="0"/>
              </a:rPr>
              <a:t>app.set('view engine', '</a:t>
            </a:r>
            <a:r>
              <a:rPr lang="en-US" sz="1800" dirty="0" smtClean="0">
                <a:latin typeface="Consolas" panose="020B0609020204030204" pitchFamily="49" charset="0"/>
              </a:rPr>
              <a:t>handlebars')</a:t>
            </a:r>
            <a:endParaRPr lang="en-US" sz="1800" dirty="0"/>
          </a:p>
          <a:p>
            <a:r>
              <a:rPr lang="en-US" sz="1800" dirty="0"/>
              <a:t>Then install the corresponding template engine npm package; for </a:t>
            </a:r>
            <a:r>
              <a:rPr lang="en-US" sz="1800" dirty="0" smtClean="0"/>
              <a:t>example: </a:t>
            </a:r>
            <a:r>
              <a:rPr lang="en-US" sz="1800" dirty="0" smtClean="0">
                <a:latin typeface="Consolas" panose="020B0609020204030204" pitchFamily="49" charset="0"/>
              </a:rPr>
              <a:t>npm install handlebars --save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https://expressjs.com/en/guide/using-template-engines.html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488267"/>
          </a:xfrm>
        </p:spPr>
        <p:txBody>
          <a:bodyPr>
            <a:normAutofit/>
          </a:bodyPr>
          <a:lstStyle/>
          <a:p>
            <a:r>
              <a:rPr lang="en-US" sz="1800" dirty="0"/>
              <a:t>There are </a:t>
            </a:r>
            <a:r>
              <a:rPr lang="en-US" sz="1800" dirty="0" smtClean="0"/>
              <a:t>higher order forms of normalization, e.g. 4NF – 7NF and Boyce-Codd Normal Form (BCNF), but they are not as often used in industry</a:t>
            </a:r>
          </a:p>
          <a:p>
            <a:r>
              <a:rPr lang="en-US" sz="1800" dirty="0" smtClean="0"/>
              <a:t>A database that is in 3NF must already have been in 2NF.  A database that is in 2NF must already have been in 1NF, etc.</a:t>
            </a:r>
          </a:p>
          <a:p>
            <a:r>
              <a:rPr lang="en-US" sz="1800" dirty="0" smtClean="0"/>
              <a:t>The act of going from a higher level of database normalization to a lower lever (e.g. going from 3NF to 2NF) is known as denormalization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Fundamental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0866"/>
            <a:ext cx="10058400" cy="3488267"/>
          </a:xfrm>
        </p:spPr>
        <p:txBody>
          <a:bodyPr>
            <a:normAutofit/>
          </a:bodyPr>
          <a:lstStyle/>
          <a:p>
            <a:r>
              <a:rPr lang="en-US" sz="1800" dirty="0"/>
              <a:t>ERD - An Entity Relationship </a:t>
            </a:r>
            <a:r>
              <a:rPr lang="en-US" sz="1800" dirty="0" smtClean="0"/>
              <a:t>Diagram or ERD is not actually a database term. Rather, an ERD </a:t>
            </a:r>
            <a:r>
              <a:rPr lang="en-US" sz="1800" dirty="0"/>
              <a:t>is a data modeling technique that graphically illustrates an information system’s entities and the relationships between those entities. An ERD is a conceptual and representational model of data used to represent the entity framework infrastructure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Express-Handlebars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Fundamental </a:t>
            </a:r>
            <a:r>
              <a:rPr lang="en-US" sz="1800" dirty="0"/>
              <a:t>database terminology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Templating Engines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After the view engine is set, you don’t have to specify the engine or load the template engine module in your app; Express loads the module internally, as shown below (for the above example).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app.set('view engine', '</a:t>
            </a:r>
            <a:r>
              <a:rPr lang="en-US" sz="1800" dirty="0" smtClean="0">
                <a:latin typeface="Consolas" panose="020B0609020204030204" pitchFamily="49" charset="0"/>
              </a:rPr>
              <a:t>handlebars')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https://expressjs.com/en/guide/using-template-engines.html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Templating Engine</a:t>
            </a:r>
            <a:r>
              <a:rPr lang="en-US" sz="2000" u="sng" dirty="0" smtClean="0"/>
              <a:t> (official website)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https://handlebarsjs.com/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33472"/>
            <a:ext cx="5281138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Templating Engine</a:t>
            </a:r>
            <a:r>
              <a:rPr lang="en-US" sz="2000" u="sng" dirty="0" smtClean="0"/>
              <a:t> (official website)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Handlebars is popular for both back-end and front-end templating. For example, the popular front-end framework Ember uses Handlebars as the templating </a:t>
            </a:r>
            <a:r>
              <a:rPr lang="en-US" sz="1800" dirty="0" smtClean="0"/>
              <a:t>engine</a:t>
            </a:r>
            <a:endParaRPr lang="en-US" sz="1800" dirty="0"/>
          </a:p>
          <a:p>
            <a:r>
              <a:rPr lang="en-US" sz="1800" dirty="0"/>
              <a:t>Handlebars is an extension of the Mustache template language, which is mostly focused on simplicity and minimal </a:t>
            </a:r>
            <a:r>
              <a:rPr lang="en-US" sz="1800" dirty="0" smtClean="0"/>
              <a:t>templating</a:t>
            </a:r>
          </a:p>
          <a:p>
            <a:r>
              <a:rPr lang="en-US" sz="1800" dirty="0"/>
              <a:t>See URL: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www.youtube.com/watch?v=1srD3Mdvf50</a:t>
            </a:r>
            <a:r>
              <a:rPr lang="en-US" sz="1800" dirty="0" smtClean="0"/>
              <a:t> for </a:t>
            </a:r>
            <a:r>
              <a:rPr lang="en-US" sz="1800" dirty="0"/>
              <a:t>a video on Node.js and the </a:t>
            </a:r>
            <a:r>
              <a:rPr lang="en-US" sz="1800" dirty="0" smtClean="0"/>
              <a:t>Handlebars </a:t>
            </a:r>
            <a:r>
              <a:rPr lang="en-US" sz="1800" dirty="0"/>
              <a:t>Templating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https://handlebarsjs.com/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Create a new folder called </a:t>
            </a:r>
            <a:r>
              <a:rPr lang="en-US" sz="1800" dirty="0" smtClean="0"/>
              <a:t>handlebarsDemo</a:t>
            </a:r>
            <a:endParaRPr lang="en-US" sz="1800" dirty="0"/>
          </a:p>
          <a:p>
            <a:r>
              <a:rPr lang="en-US" sz="1800" dirty="0"/>
              <a:t>Change to this folder (directory).  Right-click on it and choose </a:t>
            </a:r>
            <a:r>
              <a:rPr lang="en-US" sz="1800" dirty="0">
                <a:latin typeface="Consolas" panose="020B0609020204030204" pitchFamily="49" charset="0"/>
              </a:rPr>
              <a:t>Git Bash Here</a:t>
            </a:r>
          </a:p>
          <a:p>
            <a:r>
              <a:rPr lang="en-US" sz="1800" dirty="0"/>
              <a:t>Open this folder with VS Code and add an app.js file</a:t>
            </a:r>
          </a:p>
          <a:p>
            <a:r>
              <a:rPr lang="en-US" sz="1800" dirty="0" smtClean="0"/>
              <a:t>From the terminal, create </a:t>
            </a:r>
            <a:r>
              <a:rPr lang="en-US" sz="1800" dirty="0"/>
              <a:t>a package.json file by entering in </a:t>
            </a:r>
            <a:r>
              <a:rPr lang="en-US" sz="1800" dirty="0">
                <a:latin typeface="Consolas" panose="020B0609020204030204" pitchFamily="49" charset="0"/>
              </a:rPr>
              <a:t>npm init</a:t>
            </a:r>
            <a:r>
              <a:rPr lang="en-US" sz="1800" dirty="0"/>
              <a:t> at the Git Bash terminal. Accept all defaults.  Add </a:t>
            </a:r>
            <a:r>
              <a:rPr lang="en-US" sz="1800" b="1" dirty="0" smtClean="0"/>
              <a:t>Handlebars Templating Engine Demo</a:t>
            </a:r>
            <a:r>
              <a:rPr lang="en-US" sz="1800" dirty="0" smtClean="0"/>
              <a:t> </a:t>
            </a:r>
            <a:r>
              <a:rPr lang="en-US" sz="1800" dirty="0"/>
              <a:t>for the description and your name for the author</a:t>
            </a:r>
          </a:p>
          <a:p>
            <a:r>
              <a:rPr lang="en-US" sz="1800" dirty="0"/>
              <a:t>Install </a:t>
            </a:r>
            <a:r>
              <a:rPr lang="en-US" sz="1800" dirty="0" smtClean="0"/>
              <a:t>express and express-handlebars via </a:t>
            </a:r>
            <a:r>
              <a:rPr lang="en-US" sz="1800" dirty="0"/>
              <a:t>the command </a:t>
            </a:r>
            <a:r>
              <a:rPr lang="en-US" sz="1800" dirty="0">
                <a:latin typeface="Consolas" panose="020B0609020204030204" pitchFamily="49" charset="0"/>
              </a:rPr>
              <a:t>npm install </a:t>
            </a:r>
            <a:r>
              <a:rPr lang="en-US" sz="1800" dirty="0" smtClean="0">
                <a:latin typeface="Consolas" panose="020B0609020204030204" pitchFamily="49" charset="0"/>
              </a:rPr>
              <a:t>express express-handlebars </a:t>
            </a:r>
            <a:r>
              <a:rPr lang="en-US" sz="1800" dirty="0">
                <a:latin typeface="Consolas" panose="020B0609020204030204" pitchFamily="49" charset="0"/>
              </a:rPr>
              <a:t>--</a:t>
            </a:r>
            <a:r>
              <a:rPr lang="en-US" sz="1800" dirty="0" smtClean="0">
                <a:latin typeface="Consolas" panose="020B0609020204030204" pitchFamily="49" charset="0"/>
              </a:rPr>
              <a:t>save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335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Handlebars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9534"/>
            <a:ext cx="10058400" cy="40464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"name": "handlebarsdemo",</a:t>
            </a:r>
          </a:p>
          <a:p>
            <a:pPr marL="0" indent="0">
              <a:buNone/>
            </a:pPr>
            <a:r>
              <a:rPr lang="en-US" sz="1800" dirty="0"/>
              <a:t>  "version": "1.0.0",</a:t>
            </a:r>
          </a:p>
          <a:p>
            <a:pPr marL="0" indent="0">
              <a:buNone/>
            </a:pPr>
            <a:r>
              <a:rPr lang="en-US" sz="1800" dirty="0"/>
              <a:t>  "description": "Handlebars Templating Engine Demo",</a:t>
            </a:r>
          </a:p>
          <a:p>
            <a:pPr marL="0" indent="0">
              <a:buNone/>
            </a:pPr>
            <a:r>
              <a:rPr lang="en-US" sz="1800" dirty="0"/>
              <a:t>  "main": "app.js",</a:t>
            </a:r>
          </a:p>
          <a:p>
            <a:pPr marL="0" indent="0">
              <a:buNone/>
            </a:pPr>
            <a:r>
              <a:rPr lang="en-US" sz="1800" dirty="0"/>
              <a:t>  "scripts": {</a:t>
            </a:r>
          </a:p>
          <a:p>
            <a:pPr marL="0" indent="0">
              <a:buNone/>
            </a:pPr>
            <a:r>
              <a:rPr lang="en-US" sz="1800" dirty="0"/>
              <a:t>    "test": "echo \"Error: no test specified\" &amp;&amp; exit 1"</a:t>
            </a:r>
          </a:p>
          <a:p>
            <a:pPr marL="0" indent="0">
              <a:buNone/>
            </a:pPr>
            <a:r>
              <a:rPr lang="en-US" sz="1800" dirty="0"/>
              <a:t>  },</a:t>
            </a:r>
          </a:p>
          <a:p>
            <a:pPr marL="0" indent="0">
              <a:buNone/>
            </a:pPr>
            <a:r>
              <a:rPr lang="en-US" sz="1800" dirty="0"/>
              <a:t>  "author": "Jeff Scott",</a:t>
            </a:r>
          </a:p>
          <a:p>
            <a:pPr marL="0" indent="0">
              <a:buNone/>
            </a:pPr>
            <a:r>
              <a:rPr lang="en-US" sz="1800" dirty="0"/>
              <a:t>  "license": "ISC",</a:t>
            </a:r>
          </a:p>
          <a:p>
            <a:pPr marL="0" indent="0">
              <a:buNone/>
            </a:pPr>
            <a:r>
              <a:rPr lang="en-US" sz="1800" dirty="0"/>
              <a:t>  "dependencies": {</a:t>
            </a:r>
          </a:p>
          <a:p>
            <a:pPr marL="0" indent="0">
              <a:buNone/>
            </a:pPr>
            <a:r>
              <a:rPr lang="en-US" sz="1800" dirty="0"/>
              <a:t>    "express": "^4.17.1",</a:t>
            </a:r>
          </a:p>
          <a:p>
            <a:pPr marL="0" indent="0">
              <a:buNone/>
            </a:pPr>
            <a:r>
              <a:rPr lang="en-US" sz="1800" dirty="0"/>
              <a:t>    "express-handlebars": "^5.0.0"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https://stackabuse.com/guide-to-handlebars-templating-engine-for-node/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2464</Words>
  <Application>Microsoft Office PowerPoint</Application>
  <PresentationFormat>Widescreen</PresentationFormat>
  <Paragraphs>228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Century Gothic</vt:lpstr>
      <vt:lpstr>Consolas</vt:lpstr>
      <vt:lpstr>Garamond</vt:lpstr>
      <vt:lpstr>SavonVTI</vt:lpstr>
      <vt:lpstr>Unit02 node.js &amp; Mysql Part II</vt:lpstr>
      <vt:lpstr>Objectives</vt:lpstr>
      <vt:lpstr>Templating Engines</vt:lpstr>
      <vt:lpstr>Templating Engines</vt:lpstr>
      <vt:lpstr>Templating Engines</vt:lpstr>
      <vt:lpstr>Handlebars Templating Engine (official website)</vt:lpstr>
      <vt:lpstr>Handlebars Templating Engine (official website)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Handlebars Example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Fundamental Database terminology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2020-07-09T18:40:30Z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