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3"/>
  </p:notesMasterIdLst>
  <p:sldIdLst>
    <p:sldId id="257" r:id="rId5"/>
    <p:sldId id="263" r:id="rId6"/>
    <p:sldId id="277" r:id="rId7"/>
    <p:sldId id="317" r:id="rId8"/>
    <p:sldId id="318" r:id="rId9"/>
    <p:sldId id="319" r:id="rId10"/>
    <p:sldId id="337" r:id="rId11"/>
    <p:sldId id="320" r:id="rId12"/>
    <p:sldId id="338" r:id="rId13"/>
    <p:sldId id="321" r:id="rId14"/>
    <p:sldId id="322" r:id="rId15"/>
    <p:sldId id="323" r:id="rId16"/>
    <p:sldId id="339" r:id="rId17"/>
    <p:sldId id="324" r:id="rId18"/>
    <p:sldId id="325" r:id="rId19"/>
    <p:sldId id="326" r:id="rId20"/>
    <p:sldId id="327" r:id="rId21"/>
    <p:sldId id="328" r:id="rId22"/>
    <p:sldId id="330" r:id="rId23"/>
    <p:sldId id="329" r:id="rId24"/>
    <p:sldId id="331" r:id="rId25"/>
    <p:sldId id="332" r:id="rId26"/>
    <p:sldId id="340" r:id="rId27"/>
    <p:sldId id="333" r:id="rId28"/>
    <p:sldId id="334" r:id="rId29"/>
    <p:sldId id="335" r:id="rId30"/>
    <p:sldId id="336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y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a-typ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Unit02 node.js &amp; Mysql Part III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SELECT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MySQL SELECT statement displays data.  It cannot change existing data:</a:t>
            </a:r>
          </a:p>
          <a:p>
            <a:r>
              <a:rPr lang="en-US" sz="1800" dirty="0" smtClean="0"/>
              <a:t>Example 1 displays all records in the employee table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SELECT * FROM employees;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smtClean="0"/>
              <a:t>Example 2 displays only the last names of all employees that start </a:t>
            </a:r>
            <a:r>
              <a:rPr lang="en-US" sz="1800" dirty="0"/>
              <a:t>with "S" </a:t>
            </a:r>
            <a:r>
              <a:rPr lang="en-US" sz="1800" dirty="0" smtClean="0"/>
              <a:t>in alphabetical order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lastName </a:t>
            </a: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smtClean="0">
                <a:latin typeface="Consolas" panose="020B0609020204030204" pitchFamily="49" charset="0"/>
              </a:rPr>
              <a:t>employees WHERE lastName </a:t>
            </a:r>
            <a:r>
              <a:rPr lang="en-US" sz="1800" dirty="0">
                <a:latin typeface="Consolas" panose="020B0609020204030204" pitchFamily="49" charset="0"/>
              </a:rPr>
              <a:t>LIKE </a:t>
            </a:r>
            <a:r>
              <a:rPr lang="en-US" sz="1800" dirty="0" smtClean="0">
                <a:latin typeface="Consolas" panose="020B0609020204030204" pitchFamily="49" charset="0"/>
              </a:rPr>
              <a:t>"S%" ORDER BY lastName;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SELECT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syntax for a MySQL SELECT statement: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field(s)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table(s)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 criteria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ORDER BY [ASC] DESC;</a:t>
            </a:r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EQUIJOIN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all employees firstName, lastName, and deptAcronym only: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firstname, lastname, deptacronym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employees 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join departments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on employees.deptid = departments.id;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4488" indent="-285750"/>
            <a:r>
              <a:rPr lang="en-US" sz="1800" dirty="0" smtClean="0"/>
              <a:t>This equijoin (here also an inner join) matches all records that have a deptID/id match</a:t>
            </a:r>
            <a:endParaRPr lang="en-US" sz="1800" dirty="0"/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EQUIJOIN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all employees firstName, lastName, and deptAcronym only: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firstname, lastname, deptacronym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employees, departments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employees.deptid = departments.id;</a:t>
            </a:r>
          </a:p>
          <a:p>
            <a:r>
              <a:rPr lang="en-US" sz="1800" dirty="0" smtClean="0"/>
              <a:t>Note: This is older syntax, and the example on the previous page is the preferred way</a:t>
            </a:r>
          </a:p>
          <a:p>
            <a:r>
              <a:rPr lang="en-US" sz="1800" dirty="0" smtClean="0"/>
              <a:t>This equijoin (here also an inner join) matches all records that have a deptID/id match</a:t>
            </a:r>
            <a:endParaRPr lang="en-US" sz="1800" dirty="0"/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CROSS JOIN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all 12 employees table/departments table combinations: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*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smtClean="0">
                <a:latin typeface="Consolas" panose="020B0609020204030204" pitchFamily="49" charset="0"/>
              </a:rPr>
              <a:t>employees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CROSS JOIN departments;</a:t>
            </a:r>
          </a:p>
          <a:p>
            <a:pPr marL="344488" indent="-285750"/>
            <a:r>
              <a:rPr lang="en-US" sz="1800" dirty="0" smtClean="0"/>
              <a:t>A cross join like this produces what is known as a Cartesian Product</a:t>
            </a:r>
            <a:endParaRPr lang="en-US" sz="1800" dirty="0"/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LEFT JOIN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employees and their deptAcronym, even if there are no employees: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 e.firstName</a:t>
            </a:r>
            <a:r>
              <a:rPr lang="en-US" sz="1800" dirty="0">
                <a:latin typeface="Consolas" panose="020B0609020204030204" pitchFamily="49" charset="0"/>
              </a:rPr>
              <a:t>, e.lastName, d.deptAcronym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 departments d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LEFT JOIN employees e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ON     </a:t>
            </a:r>
            <a:r>
              <a:rPr lang="en-US" sz="1800" dirty="0" smtClean="0">
                <a:latin typeface="Consolas" panose="020B0609020204030204" pitchFamily="49" charset="0"/>
              </a:rPr>
              <a:t> e.deptid </a:t>
            </a:r>
            <a:r>
              <a:rPr lang="en-US" sz="1800" dirty="0">
                <a:latin typeface="Consolas" panose="020B0609020204030204" pitchFamily="49" charset="0"/>
              </a:rPr>
              <a:t>= d.id;</a:t>
            </a:r>
          </a:p>
          <a:p>
            <a:pPr marL="344488" indent="-285750"/>
            <a:r>
              <a:rPr lang="en-US" sz="1800" dirty="0" smtClean="0"/>
              <a:t>A left join like this produces null for firstName and lastName for deptAcronum GENED</a:t>
            </a:r>
            <a:endParaRPr lang="en-US" sz="1800" dirty="0"/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RIGHT JOIN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employees and their deptAcronym, even if there are no employees: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e.firstName, e.lastName, d.deptAcronym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 e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RIGHT  JOIN departments d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ON     e.deptid = d.id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smtClean="0"/>
              <a:t>A right join like this produces null for firstName and lastName for deptAcronum GENED</a:t>
            </a:r>
            <a:endParaRPr lang="en-US" sz="1800" dirty="0"/>
          </a:p>
          <a:p>
            <a:pPr marL="16986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GROUP BY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total # of employees in each department, grouped by deptID: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SELECT d.deptName, COUNT(e.deptid) </a:t>
            </a:r>
            <a:r>
              <a:rPr lang="en-US" sz="1800" dirty="0">
                <a:latin typeface="Consolas" panose="020B0609020204030204" pitchFamily="49" charset="0"/>
              </a:rPr>
              <a:t>AS "TOTAL </a:t>
            </a:r>
            <a:r>
              <a:rPr lang="en-US" sz="1800" dirty="0" smtClean="0">
                <a:latin typeface="Consolas" panose="020B0609020204030204" pitchFamily="49" charset="0"/>
              </a:rPr>
              <a:t>EMPS </a:t>
            </a:r>
            <a:r>
              <a:rPr lang="en-US" sz="1800" dirty="0">
                <a:latin typeface="Consolas" panose="020B0609020204030204" pitchFamily="49" charset="0"/>
              </a:rPr>
              <a:t>THIS DEPT"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FROM   employees e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JOIN   departments d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ON     e.deptID = d.id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GROUP BY e.deptid;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7177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GROUP BY HAVING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query to show </a:t>
            </a:r>
            <a:r>
              <a:rPr lang="en-US" sz="1800" dirty="0" smtClean="0"/>
              <a:t>total </a:t>
            </a:r>
            <a:r>
              <a:rPr lang="en-US" sz="1800" dirty="0"/>
              <a:t># of employees in each </a:t>
            </a:r>
            <a:r>
              <a:rPr lang="en-US" sz="1800" dirty="0" smtClean="0"/>
              <a:t>department (&gt; 1), </a:t>
            </a:r>
            <a:r>
              <a:rPr lang="en-US" sz="1800" dirty="0"/>
              <a:t>grouped by deptID: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SELECT </a:t>
            </a:r>
            <a:r>
              <a:rPr lang="en-US" sz="1800" dirty="0">
                <a:latin typeface="Consolas" panose="020B0609020204030204" pitchFamily="49" charset="0"/>
              </a:rPr>
              <a:t>d.deptName, COUNT(e.deptid) AS "TOTAL EMPS THIS DEPT"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 e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JOIN   departments d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ON     e.deptID = d.id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GROUP BY </a:t>
            </a:r>
            <a:r>
              <a:rPr lang="en-US" sz="1800" dirty="0" smtClean="0">
                <a:latin typeface="Consolas" panose="020B0609020204030204" pitchFamily="49" charset="0"/>
              </a:rPr>
              <a:t>e.deptid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HAVING COUNT(*) &gt; 1;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AGGREGATE COUNT()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number of employees in the AWD department: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COUNT(*)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FROM   employees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WHERE  deptid = 1;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Review MySQL database terminology</a:t>
            </a:r>
          </a:p>
          <a:p>
            <a:r>
              <a:rPr lang="en-US" sz="1800" dirty="0" smtClean="0"/>
              <a:t>Create MySQL CRUD-related examples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AGGREGATE SUM()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sum salary of all employees in the AWD Division: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SUM(salary)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 deptid = 1;</a:t>
            </a: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589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AGGREGATE MIN()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lowest salary of employees in the AWD Division: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MIN(salary)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 deptid = 1;</a:t>
            </a: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AGGREGATE MAX()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highest salary of employees in the AWD Division: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MAX(salary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 deptid = 1;</a:t>
            </a: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AGGREGATE AVG()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query to show the average salary of employees in the AWD Division: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AVG(salary)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 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 deptid = 1;</a:t>
            </a: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CRUD INSERT 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 new employee Paul Knott into the IT Division: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INSERT INTO employees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(firstName, lastName, deptID, salary)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VALUES ('Paul</a:t>
            </a:r>
            <a:r>
              <a:rPr lang="en-US" sz="1800" dirty="0">
                <a:latin typeface="Consolas" panose="020B0609020204030204" pitchFamily="49" charset="0"/>
              </a:rPr>
              <a:t>', 'Knott</a:t>
            </a:r>
            <a:r>
              <a:rPr lang="en-US" sz="1800" dirty="0" smtClean="0">
                <a:latin typeface="Consolas" panose="020B0609020204030204" pitchFamily="49" charset="0"/>
              </a:rPr>
              <a:t>', 1, 70000); 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CRUD UPDATE 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Update new employee Paul Knott salary: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UPDATE employees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SET SALARY = 80000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WHERE id = 5;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CRUD DELETE 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Delete employee Paul Knott: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DELETE FROM employees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WHERE id = 5;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02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NESTED 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following nested query selects the employee in the AWD department with the largest salary: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* FROM 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WHERE salary = (SELECT MAX(salary) 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FROM employees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WHERE deptid = 1); 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MySQL </a:t>
            </a:r>
            <a:r>
              <a:rPr lang="en-US" sz="1800" dirty="0"/>
              <a:t>database terminology</a:t>
            </a:r>
          </a:p>
          <a:p>
            <a:r>
              <a:rPr lang="en-US" sz="1800" dirty="0" smtClean="0"/>
              <a:t>MySQL CRUD-related </a:t>
            </a:r>
            <a:r>
              <a:rPr lang="en-US" sz="1800" dirty="0"/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/>
              <a:t>MySQL is </a:t>
            </a:r>
            <a:r>
              <a:rPr lang="en-US" sz="1800" dirty="0" smtClean="0"/>
              <a:t>a </a:t>
            </a:r>
            <a:r>
              <a:rPr lang="en-US" sz="1800" dirty="0"/>
              <a:t>relational database management system (RDBMS</a:t>
            </a:r>
            <a:r>
              <a:rPr lang="en-US" sz="1800" dirty="0" smtClean="0"/>
              <a:t>). A </a:t>
            </a:r>
            <a:r>
              <a:rPr lang="en-US" sz="1800" dirty="0"/>
              <a:t>relational database organizes data into one or more data tables in which data types may be related to each </a:t>
            </a:r>
            <a:r>
              <a:rPr lang="en-US" sz="1800" dirty="0" smtClean="0"/>
              <a:t>other. These </a:t>
            </a:r>
            <a:r>
              <a:rPr lang="en-US" sz="1800" dirty="0"/>
              <a:t>relations help structure the data. SQL is a language programmers use to create, modify and extract data from the relational database, as well as control user access to the </a:t>
            </a:r>
            <a:r>
              <a:rPr lang="en-US" sz="1800" dirty="0" smtClean="0"/>
              <a:t>database</a:t>
            </a:r>
            <a:endParaRPr lang="en-US" sz="1800" dirty="0"/>
          </a:p>
          <a:p>
            <a:r>
              <a:rPr lang="en-US" sz="1800" dirty="0" smtClean="0"/>
              <a:t>MySQL </a:t>
            </a:r>
            <a:r>
              <a:rPr lang="en-US" sz="1800" dirty="0"/>
              <a:t>is free and open-source software </a:t>
            </a:r>
            <a:r>
              <a:rPr lang="en-US" sz="1800" dirty="0" smtClean="0"/>
              <a:t>owned </a:t>
            </a:r>
            <a:r>
              <a:rPr lang="en-US" sz="1800" dirty="0"/>
              <a:t>by the Oracle Corporation)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https://en.wikipedia.org/wiki/MySQL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Website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33" y="1888067"/>
            <a:ext cx="9279467" cy="3927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https://www.mysql.com/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Data Types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142" y="2627781"/>
            <a:ext cx="4866612" cy="2668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u="sng" dirty="0">
                <a:hlinkClick r:id="rId3"/>
              </a:rPr>
              <a:t>https://dev.mysql.com/doc/refman/8.0/en/data-types.html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8784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MySQL </a:t>
            </a:r>
            <a:r>
              <a:rPr lang="en-US" u="sng" dirty="0" smtClean="0"/>
              <a:t>TABLE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Assume a database called Ranken with 2 tables:</a:t>
            </a:r>
          </a:p>
          <a:p>
            <a:pPr marL="169863" indent="0">
              <a:buNone/>
            </a:pPr>
            <a:r>
              <a:rPr lang="en-US" sz="1800" dirty="0" smtClean="0"/>
              <a:t>Table 1 is called employees.  It has fields: a) id, b) firstName, c) lastName, d) deptID e) salary and it has 4 records</a:t>
            </a:r>
          </a:p>
          <a:p>
            <a:pPr marL="169863" indent="0">
              <a:buNone/>
            </a:pPr>
            <a:r>
              <a:rPr lang="en-US" sz="1800" dirty="0"/>
              <a:t>Record 1: id = 1, firstName = </a:t>
            </a:r>
            <a:r>
              <a:rPr lang="en-US" sz="1800" dirty="0" smtClean="0"/>
              <a:t>Charles, </a:t>
            </a:r>
            <a:r>
              <a:rPr lang="en-US" sz="1800" dirty="0"/>
              <a:t>lastName = </a:t>
            </a:r>
            <a:r>
              <a:rPr lang="en-US" sz="1800" dirty="0" smtClean="0"/>
              <a:t>Corrigan, </a:t>
            </a:r>
            <a:r>
              <a:rPr lang="en-US" sz="1800" dirty="0"/>
              <a:t>deptID = </a:t>
            </a:r>
            <a:r>
              <a:rPr lang="en-US" sz="1800" dirty="0" smtClean="0"/>
              <a:t>1, salary = 100000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Record </a:t>
            </a:r>
            <a:r>
              <a:rPr lang="en-US" sz="1800" dirty="0" smtClean="0"/>
              <a:t>2: </a:t>
            </a:r>
            <a:r>
              <a:rPr lang="en-US" sz="1800" dirty="0"/>
              <a:t>id = </a:t>
            </a:r>
            <a:r>
              <a:rPr lang="en-US" sz="1800" dirty="0" smtClean="0"/>
              <a:t>2, </a:t>
            </a:r>
            <a:r>
              <a:rPr lang="en-US" sz="1800" dirty="0"/>
              <a:t>firstName = Evan, lastName = Gudmestad, deptID = </a:t>
            </a:r>
            <a:r>
              <a:rPr lang="en-US" sz="1800" dirty="0" smtClean="0"/>
              <a:t>2,, salary = 90000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Record </a:t>
            </a:r>
            <a:r>
              <a:rPr lang="en-US" sz="1800" dirty="0" smtClean="0"/>
              <a:t>3: </a:t>
            </a:r>
            <a:r>
              <a:rPr lang="en-US" sz="1800" dirty="0"/>
              <a:t>id = </a:t>
            </a:r>
            <a:r>
              <a:rPr lang="en-US" sz="1800" dirty="0" smtClean="0"/>
              <a:t>3, </a:t>
            </a:r>
            <a:r>
              <a:rPr lang="en-US" sz="1800" dirty="0"/>
              <a:t>firstName = </a:t>
            </a:r>
            <a:r>
              <a:rPr lang="en-US" sz="1800" dirty="0" smtClean="0"/>
              <a:t>Paul, </a:t>
            </a:r>
            <a:r>
              <a:rPr lang="en-US" sz="1800" dirty="0"/>
              <a:t>lastName = </a:t>
            </a:r>
            <a:r>
              <a:rPr lang="en-US" sz="1800" dirty="0" smtClean="0"/>
              <a:t>Smith, </a:t>
            </a:r>
            <a:r>
              <a:rPr lang="en-US" sz="1800" dirty="0"/>
              <a:t>deptID = </a:t>
            </a:r>
            <a:r>
              <a:rPr lang="en-US" sz="1800" dirty="0" smtClean="0"/>
              <a:t>2, salary = 80000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Record </a:t>
            </a:r>
            <a:r>
              <a:rPr lang="en-US" sz="1800" dirty="0" smtClean="0"/>
              <a:t>4: </a:t>
            </a:r>
            <a:r>
              <a:rPr lang="en-US" sz="1800" dirty="0"/>
              <a:t>id = </a:t>
            </a:r>
            <a:r>
              <a:rPr lang="en-US" sz="1800" dirty="0" smtClean="0"/>
              <a:t>4, </a:t>
            </a:r>
            <a:r>
              <a:rPr lang="en-US" sz="1800" dirty="0"/>
              <a:t>firstName = </a:t>
            </a:r>
            <a:r>
              <a:rPr lang="en-US" sz="1800" dirty="0" smtClean="0"/>
              <a:t>Jeff, </a:t>
            </a:r>
            <a:r>
              <a:rPr lang="en-US" sz="1800" dirty="0"/>
              <a:t>lastName = </a:t>
            </a:r>
            <a:r>
              <a:rPr lang="en-US" sz="1800" dirty="0" smtClean="0"/>
              <a:t>Scott, </a:t>
            </a:r>
            <a:r>
              <a:rPr lang="en-US" sz="1800" dirty="0"/>
              <a:t>deptID = </a:t>
            </a:r>
            <a:r>
              <a:rPr lang="en-US" sz="1800" dirty="0" smtClean="0"/>
              <a:t>2, salary = 70000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8903099" cy="1371600"/>
          </a:xfrm>
        </p:spPr>
        <p:txBody>
          <a:bodyPr>
            <a:normAutofit/>
          </a:bodyPr>
          <a:lstStyle/>
          <a:p>
            <a:r>
              <a:rPr lang="en-US" u="sng" dirty="0"/>
              <a:t>MySQL CREATE TABLE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MySQL to create the employees table schema:</a:t>
            </a:r>
          </a:p>
          <a:p>
            <a:pPr marL="169863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1" y="3253233"/>
            <a:ext cx="8175625" cy="25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140166" cy="1371600"/>
          </a:xfrm>
        </p:spPr>
        <p:txBody>
          <a:bodyPr>
            <a:normAutofit/>
          </a:bodyPr>
          <a:lstStyle/>
          <a:p>
            <a:r>
              <a:rPr lang="en-US" u="sng" dirty="0"/>
              <a:t>MySQL </a:t>
            </a:r>
            <a:r>
              <a:rPr lang="en-US" u="sng" dirty="0" smtClean="0"/>
              <a:t>TABLE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Assume a database called Ranken with 2 tables:</a:t>
            </a:r>
          </a:p>
          <a:p>
            <a:pPr marL="169863" indent="0">
              <a:buNone/>
            </a:pPr>
            <a:r>
              <a:rPr lang="en-US" sz="1800" dirty="0" smtClean="0"/>
              <a:t>Table 2 is called departments.  It has fields: a) id, b) deptName, c) deptAcronym</a:t>
            </a:r>
          </a:p>
          <a:p>
            <a:pPr marL="169863" indent="0">
              <a:buNone/>
            </a:pPr>
            <a:r>
              <a:rPr lang="en-US" sz="1800" dirty="0"/>
              <a:t>Record 1: </a:t>
            </a:r>
            <a:r>
              <a:rPr lang="en-US" sz="1800" dirty="0" smtClean="0"/>
              <a:t>id </a:t>
            </a:r>
            <a:r>
              <a:rPr lang="en-US" sz="1800" dirty="0"/>
              <a:t>= </a:t>
            </a:r>
            <a:r>
              <a:rPr lang="en-US" sz="1800" dirty="0" smtClean="0"/>
              <a:t>1, deptName = Information Technology, deptAcronym = IT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Record </a:t>
            </a:r>
            <a:r>
              <a:rPr lang="en-US" sz="1800" dirty="0" smtClean="0"/>
              <a:t>2: </a:t>
            </a:r>
            <a:r>
              <a:rPr lang="en-US" sz="1800" dirty="0"/>
              <a:t>id = </a:t>
            </a:r>
            <a:r>
              <a:rPr lang="en-US" sz="1800" dirty="0" smtClean="0"/>
              <a:t>2, </a:t>
            </a:r>
            <a:r>
              <a:rPr lang="en-US" sz="1800" dirty="0"/>
              <a:t>deptName = </a:t>
            </a:r>
            <a:r>
              <a:rPr lang="en-US" sz="1800" dirty="0" smtClean="0"/>
              <a:t>Application Website Development, </a:t>
            </a:r>
            <a:r>
              <a:rPr lang="en-US" sz="1800" dirty="0"/>
              <a:t>deptAcronym = </a:t>
            </a:r>
            <a:r>
              <a:rPr lang="en-US" sz="1800" dirty="0" smtClean="0"/>
              <a:t>AWD</a:t>
            </a:r>
          </a:p>
          <a:p>
            <a:pPr marL="169863" indent="0">
              <a:buNone/>
            </a:pPr>
            <a:r>
              <a:rPr lang="en-US" sz="1800" dirty="0" smtClean="0"/>
              <a:t>Record 3: id = 3, deptName = General Education, deptAcronym = GENED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0" y="728565"/>
            <a:ext cx="100969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MySQL CREATE TABLE SCHEMA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the MySQL to create the departments table schema:</a:t>
            </a:r>
          </a:p>
          <a:p>
            <a:pPr marL="169863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21" y="3315758"/>
            <a:ext cx="82010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1073</Words>
  <Application>Microsoft Office PowerPoint</Application>
  <PresentationFormat>Widescreen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Consolas</vt:lpstr>
      <vt:lpstr>Garamond</vt:lpstr>
      <vt:lpstr>SavonVTI</vt:lpstr>
      <vt:lpstr>Unit02 node.js &amp; Mysql Part III</vt:lpstr>
      <vt:lpstr>Objectives</vt:lpstr>
      <vt:lpstr>MySQL</vt:lpstr>
      <vt:lpstr>MySQL Website</vt:lpstr>
      <vt:lpstr>MySQL Data Types</vt:lpstr>
      <vt:lpstr>MySQL TABLE</vt:lpstr>
      <vt:lpstr>MySQL CREATE TABLE SCHEMA</vt:lpstr>
      <vt:lpstr>MySQL TABLE</vt:lpstr>
      <vt:lpstr>MySQL CREATE TABLE SCHEMA</vt:lpstr>
      <vt:lpstr>MySQL SELECT</vt:lpstr>
      <vt:lpstr>MySQL SELECT</vt:lpstr>
      <vt:lpstr>MySQL EQUIJOIN</vt:lpstr>
      <vt:lpstr>MySQL EQUIJOIN</vt:lpstr>
      <vt:lpstr>MySQL CROSS JOIN</vt:lpstr>
      <vt:lpstr>MySQL LEFT JOIN</vt:lpstr>
      <vt:lpstr>MySQL RIGHT JOIN</vt:lpstr>
      <vt:lpstr>MySQL GROUP BY</vt:lpstr>
      <vt:lpstr>MySQL GROUP BY HAVING</vt:lpstr>
      <vt:lpstr>MySQL AGGREGATE COUNT()</vt:lpstr>
      <vt:lpstr>MySQL AGGREGATE SUM()</vt:lpstr>
      <vt:lpstr>MySQL AGGREGATE MIN()</vt:lpstr>
      <vt:lpstr>MySQL AGGREGATE MAX()</vt:lpstr>
      <vt:lpstr>MySQL AGGREGATE AVG()</vt:lpstr>
      <vt:lpstr>MySQL CRUD INSERT QUERY</vt:lpstr>
      <vt:lpstr>MySQL CRUD UPDATE QUERY</vt:lpstr>
      <vt:lpstr>MySQL CRUD DELETE QUERY</vt:lpstr>
      <vt:lpstr>MySQL NESTED QUERY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2020-07-11T13:59:49Z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