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3" r:id="rId4"/>
  </p:sldMasterIdLst>
  <p:notesMasterIdLst>
    <p:notesMasterId r:id="rId41"/>
  </p:notesMasterIdLst>
  <p:sldIdLst>
    <p:sldId id="257" r:id="rId5"/>
    <p:sldId id="263" r:id="rId6"/>
    <p:sldId id="277" r:id="rId7"/>
    <p:sldId id="278" r:id="rId8"/>
    <p:sldId id="279" r:id="rId9"/>
    <p:sldId id="280" r:id="rId10"/>
    <p:sldId id="285" r:id="rId11"/>
    <p:sldId id="281" r:id="rId12"/>
    <p:sldId id="282" r:id="rId13"/>
    <p:sldId id="283" r:id="rId14"/>
    <p:sldId id="286" r:id="rId15"/>
    <p:sldId id="287" r:id="rId16"/>
    <p:sldId id="288" r:id="rId17"/>
    <p:sldId id="291" r:id="rId18"/>
    <p:sldId id="289" r:id="rId19"/>
    <p:sldId id="290" r:id="rId20"/>
    <p:sldId id="292" r:id="rId21"/>
    <p:sldId id="293" r:id="rId22"/>
    <p:sldId id="294" r:id="rId23"/>
    <p:sldId id="295" r:id="rId24"/>
    <p:sldId id="296" r:id="rId25"/>
    <p:sldId id="297" r:id="rId26"/>
    <p:sldId id="298" r:id="rId27"/>
    <p:sldId id="300" r:id="rId28"/>
    <p:sldId id="301" r:id="rId29"/>
    <p:sldId id="302" r:id="rId30"/>
    <p:sldId id="303" r:id="rId31"/>
    <p:sldId id="304" r:id="rId32"/>
    <p:sldId id="305" r:id="rId33"/>
    <p:sldId id="306" r:id="rId34"/>
    <p:sldId id="309" r:id="rId35"/>
    <p:sldId id="307" r:id="rId36"/>
    <p:sldId id="308" r:id="rId37"/>
    <p:sldId id="310" r:id="rId38"/>
    <p:sldId id="311" r:id="rId39"/>
    <p:sldId id="27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F8D22F"/>
    <a:srgbClr val="563D7C"/>
    <a:srgbClr val="349AED"/>
    <a:srgbClr val="344529"/>
    <a:srgbClr val="2B3922"/>
    <a:srgbClr val="2E3722"/>
    <a:srgbClr val="B8D233"/>
    <a:srgbClr val="5CC6D6"/>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7" autoAdjust="0"/>
    <p:restoredTop sz="94619" autoAdjust="0"/>
  </p:normalViewPr>
  <p:slideViewPr>
    <p:cSldViewPr snapToGrid="0">
      <p:cViewPr varScale="1">
        <p:scale>
          <a:sx n="113" d="100"/>
          <a:sy n="113" d="100"/>
        </p:scale>
        <p:origin x="4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45A3F-F083-4E1A-8339-FCD652B27D36}" type="datetimeFigureOut">
              <a:rPr lang="en-US" smtClean="0"/>
              <a:t>7/20/2020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58A06-DD4F-4924-BE66-8F95ED766CC7}" type="slidenum">
              <a:rPr lang="en-US" smtClean="0"/>
              <a:t>‹#›</a:t>
            </a:fld>
            <a:endParaRPr lang="en-US" dirty="0"/>
          </a:p>
        </p:txBody>
      </p:sp>
    </p:spTree>
    <p:extLst>
      <p:ext uri="{BB962C8B-B14F-4D97-AF65-F5344CB8AC3E}">
        <p14:creationId xmlns:p14="http://schemas.microsoft.com/office/powerpoint/2010/main" val="1743132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B2553B6-A683-4C13-ADF3-6E78B5B860F6}" type="datetime1">
              <a:rPr lang="en-US" smtClean="0"/>
              <a:t>7/20/2020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00B11-1D47-4652-AEE5-4C2B1235CB66}" type="datetime1">
              <a:rPr lang="en-US" smtClean="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90AC2323-8C5A-462B-92B9-62EA14FA9E94}" type="datetime1">
              <a:rPr lang="en-US" smtClean="0"/>
              <a:t>7/20/2020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DC40C2-59E9-46C8-B03E-7C20E5F4F12D}" type="datetime1">
              <a:rPr lang="en-US" smtClean="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BC8CB6-941B-4270-8276-FD8E92A373DA}" type="datetime1">
              <a:rPr lang="en-US" smtClean="0"/>
              <a:t>7/20/2020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E57E43-E251-46CB-9ADD-5572689A0D73}" type="datetime1">
              <a:rPr lang="en-US" smtClean="0"/>
              <a:t>7/20/2020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2FC12-F480-42AE-9F3F-3DA69EB64A0D}" type="datetime1">
              <a:rPr lang="en-US" smtClean="0"/>
              <a:t>7/20/2020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545CEF3F-6F6A-4297-B757-FFB5D4A3AD64}" type="datetime1">
              <a:rPr lang="en-US" smtClean="0"/>
              <a:t>7/20/2020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E2F6E23-5248-4ECD-8C29-1FB95B395C86}" type="datetime1">
              <a:rPr lang="en-US" smtClean="0"/>
              <a:t>7/20/2020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5DE9F2A3-885D-46CC-9642-01CAAE4EB600}" type="datetime1">
              <a:rPr lang="en-US" smtClean="0"/>
              <a:t>7/20/2020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knexjs.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knexjs.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knexjs.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knexjs.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knexjs.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knexjs.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knexjs.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knexjs.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knexjs.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knexjs.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knexjs.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knexjs.or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knexjs.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knexjs.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knexjs.or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knexjs.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knexjs.or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knexjs.or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knexjs.or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knexjs.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knexjs.or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knexjs.or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knexjs.or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knexjs.or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knexjs.or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blog.logrocket.com/querying-databases-with-knex-j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blog.logrocket.com/querying-databases-with-knex-j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knexjs.or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knexjs.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st.github.com/NigelEarle/80150ff1c50031e59b872baf0e47497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st.github.com/NigelEarle/80150ff1c50031e59b872baf0e47497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st.github.com/NigelEarle/80150ff1c50031e59b872baf0e474977"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st.github.com/NigelEarle/80150ff1c50031e59b872baf0e47497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 xmlns:a16="http://schemas.microsoft.com/office/drawing/2014/main" id="{2644B391-9BFE-445C-A9EC-F544BB85FB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 xmlns:a16="http://schemas.microsoft.com/office/drawing/2014/main" id="{80F26E69-87D9-4655-AE7B-280A87AA3C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b="1" dirty="0" smtClean="0">
                <a:solidFill>
                  <a:schemeClr val="tx1"/>
                </a:solidFill>
              </a:rPr>
              <a:t>Unit02 node.js &amp; Mysql Part IV</a:t>
            </a:r>
            <a:endParaRPr lang="en-US" sz="4400" b="1" dirty="0">
              <a:solidFill>
                <a:schemeClr val="tx1"/>
              </a:solidFill>
            </a:endParaRPr>
          </a:p>
        </p:txBody>
      </p:sp>
      <p:sp>
        <p:nvSpPr>
          <p:cNvPr id="3" name="Subtitle 2">
            <a:extLst>
              <a:ext uri="{FF2B5EF4-FFF2-40B4-BE49-F238E27FC236}">
                <a16:creationId xmlns=""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Ranken Technical College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Knex.js Installation</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5499"/>
          </a:xfrm>
        </p:spPr>
        <p:txBody>
          <a:bodyPr>
            <a:normAutofit/>
          </a:bodyPr>
          <a:lstStyle/>
          <a:p>
            <a:r>
              <a:rPr lang="en-US" sz="1800" dirty="0" smtClean="0"/>
              <a:t>The </a:t>
            </a:r>
            <a:r>
              <a:rPr lang="en-US" sz="1800" dirty="0"/>
              <a:t>connection options are passed directly to the appropriate database client to create the connection, and may be either an object, a connection string, or a function returning an </a:t>
            </a:r>
            <a:r>
              <a:rPr lang="en-US" sz="1800" dirty="0" smtClean="0"/>
              <a:t>object</a:t>
            </a:r>
          </a:p>
          <a:p>
            <a:r>
              <a:rPr lang="en-US" sz="1600" dirty="0"/>
              <a:t>By default, the configuration object received via a function is cached and reused for all connections</a:t>
            </a:r>
            <a:endParaRPr lang="en-US" sz="1600" dirty="0" smtClean="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10</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a:t>
            </a:r>
            <a:r>
              <a:rPr lang="en-US" sz="1600" dirty="0" smtClean="0">
                <a:hlinkClick r:id="rId2"/>
              </a:rPr>
              <a:t>knexjs.org/</a:t>
            </a:r>
            <a:r>
              <a:rPr lang="en-US" sz="1600" dirty="0" smtClean="0"/>
              <a:t> </a:t>
            </a:r>
            <a:endParaRPr lang="en-US" sz="1600" dirty="0">
              <a:solidFill>
                <a:srgbClr val="00B0F0"/>
              </a:solidFill>
            </a:endParaRPr>
          </a:p>
        </p:txBody>
      </p:sp>
    </p:spTree>
    <p:extLst>
      <p:ext uri="{BB962C8B-B14F-4D97-AF65-F5344CB8AC3E}">
        <p14:creationId xmlns:p14="http://schemas.microsoft.com/office/powerpoint/2010/main" val="13830448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Knex.js Installation</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5499"/>
          </a:xfrm>
        </p:spPr>
        <p:txBody>
          <a:bodyPr>
            <a:normAutofit/>
          </a:bodyPr>
          <a:lstStyle/>
          <a:p>
            <a:r>
              <a:rPr lang="en-US" sz="1800" dirty="0"/>
              <a:t>A function can be used to determine the connection configuration dynamically. This function receives no parameters, and returns either a configuration object or a promise for a configuration object</a:t>
            </a:r>
          </a:p>
        </p:txBody>
      </p:sp>
      <p:sp>
        <p:nvSpPr>
          <p:cNvPr id="5" name="Slide Number Placeholder 4"/>
          <p:cNvSpPr>
            <a:spLocks noGrp="1"/>
          </p:cNvSpPr>
          <p:nvPr>
            <p:ph type="sldNum" sz="quarter" idx="12"/>
          </p:nvPr>
        </p:nvSpPr>
        <p:spPr/>
        <p:txBody>
          <a:bodyPr/>
          <a:lstStyle/>
          <a:p>
            <a:fld id="{34B7E4EF-A1BD-40F4-AB7B-04F084DD991D}" type="slidenum">
              <a:rPr lang="en-US" smtClean="0"/>
              <a:t>11</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http://knexjs.org</a:t>
            </a:r>
            <a:endParaRPr lang="en-US" sz="1600" dirty="0">
              <a:solidFill>
                <a:srgbClr val="00B0F0"/>
              </a:solidFill>
            </a:endParaRPr>
          </a:p>
        </p:txBody>
      </p:sp>
    </p:spTree>
    <p:extLst>
      <p:ext uri="{BB962C8B-B14F-4D97-AF65-F5344CB8AC3E}">
        <p14:creationId xmlns:p14="http://schemas.microsoft.com/office/powerpoint/2010/main" val="3495891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Knex.js Installation</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5499"/>
          </a:xfrm>
        </p:spPr>
        <p:txBody>
          <a:bodyPr>
            <a:normAutofit/>
          </a:bodyPr>
          <a:lstStyle/>
          <a:p>
            <a:r>
              <a:rPr lang="en-US" sz="1900" dirty="0" smtClean="0"/>
              <a:t>For example:</a:t>
            </a:r>
          </a:p>
          <a:p>
            <a:pPr marL="169863" indent="0">
              <a:buNone/>
            </a:pPr>
            <a:r>
              <a:rPr lang="en-US" sz="1600" dirty="0">
                <a:latin typeface="Consolas" panose="020B0609020204030204" pitchFamily="49" charset="0"/>
              </a:rPr>
              <a:t>var knex = require('knex')({</a:t>
            </a:r>
          </a:p>
          <a:p>
            <a:pPr marL="169863" indent="0">
              <a:buNone/>
            </a:pPr>
            <a:r>
              <a:rPr lang="en-US" sz="1600" dirty="0">
                <a:latin typeface="Consolas" panose="020B0609020204030204" pitchFamily="49" charset="0"/>
              </a:rPr>
              <a:t>  client: </a:t>
            </a:r>
            <a:r>
              <a:rPr lang="en-US" sz="1600" dirty="0" smtClean="0">
                <a:latin typeface="Consolas" panose="020B0609020204030204" pitchFamily="49" charset="0"/>
              </a:rPr>
              <a:t>‘mysql',</a:t>
            </a:r>
            <a:endParaRPr lang="en-US" sz="1600" dirty="0">
              <a:latin typeface="Consolas" panose="020B0609020204030204" pitchFamily="49" charset="0"/>
            </a:endParaRPr>
          </a:p>
          <a:p>
            <a:pPr marL="169863" indent="0">
              <a:buNone/>
            </a:pPr>
            <a:r>
              <a:rPr lang="en-US" sz="1600" dirty="0">
                <a:latin typeface="Consolas" panose="020B0609020204030204" pitchFamily="49" charset="0"/>
              </a:rPr>
              <a:t>  connection: () =&gt; ({</a:t>
            </a:r>
          </a:p>
          <a:p>
            <a:pPr marL="169863" indent="0">
              <a:buNone/>
            </a:pPr>
            <a:r>
              <a:rPr lang="en-US" sz="1600" dirty="0">
                <a:latin typeface="Consolas" panose="020B0609020204030204" pitchFamily="49" charset="0"/>
              </a:rPr>
              <a:t>    filename: </a:t>
            </a:r>
            <a:r>
              <a:rPr lang="en-US" sz="1600" dirty="0" smtClean="0">
                <a:latin typeface="Consolas" panose="020B0609020204030204" pitchFamily="49" charset="0"/>
              </a:rPr>
              <a:t>process.env.MYSQL_FILENAME</a:t>
            </a:r>
            <a:endParaRPr lang="en-US" sz="1600" dirty="0">
              <a:latin typeface="Consolas" panose="020B0609020204030204" pitchFamily="49" charset="0"/>
            </a:endParaRPr>
          </a:p>
          <a:p>
            <a:pPr marL="169863" indent="0">
              <a:buNone/>
            </a:pPr>
            <a:r>
              <a:rPr lang="en-US" sz="1600" dirty="0">
                <a:latin typeface="Consolas" panose="020B0609020204030204" pitchFamily="49" charset="0"/>
              </a:rPr>
              <a:t>  })</a:t>
            </a:r>
          </a:p>
          <a:p>
            <a:pPr marL="169863" indent="0">
              <a:buNone/>
            </a:pPr>
            <a:r>
              <a:rPr lang="en-US" sz="1600" dirty="0">
                <a:latin typeface="Consolas" panose="020B0609020204030204" pitchFamily="49" charset="0"/>
              </a:rPr>
              <a:t>});</a:t>
            </a:r>
            <a:endParaRPr lang="en-US" sz="1600" dirty="0" smtClean="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12</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http://knexjs.org</a:t>
            </a:r>
            <a:endParaRPr lang="en-US" sz="1600" dirty="0">
              <a:solidFill>
                <a:srgbClr val="00B0F0"/>
              </a:solidFill>
            </a:endParaRPr>
          </a:p>
        </p:txBody>
      </p:sp>
    </p:spTree>
    <p:extLst>
      <p:ext uri="{BB962C8B-B14F-4D97-AF65-F5344CB8AC3E}">
        <p14:creationId xmlns:p14="http://schemas.microsoft.com/office/powerpoint/2010/main" val="320308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4" y="733579"/>
            <a:ext cx="6752566" cy="1371600"/>
          </a:xfrm>
        </p:spPr>
        <p:txBody>
          <a:bodyPr>
            <a:normAutofit/>
          </a:bodyPr>
          <a:lstStyle/>
          <a:p>
            <a:r>
              <a:rPr lang="en-US" u="sng" dirty="0" smtClean="0"/>
              <a:t>Knex.js </a:t>
            </a:r>
            <a:r>
              <a:rPr lang="en-US" u="sng" dirty="0" smtClean="0"/>
              <a:t>Query Builder </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5499"/>
          </a:xfrm>
        </p:spPr>
        <p:txBody>
          <a:bodyPr>
            <a:normAutofit/>
          </a:bodyPr>
          <a:lstStyle/>
          <a:p>
            <a:r>
              <a:rPr lang="en-US" sz="1900" dirty="0"/>
              <a:t>The heart of the library, the knex query builder is the interface used for building and executing standard SQL </a:t>
            </a:r>
            <a:r>
              <a:rPr lang="en-US" sz="1900" dirty="0" smtClean="0"/>
              <a:t>queries for basic CRUD operations, </a:t>
            </a:r>
            <a:r>
              <a:rPr lang="en-US" sz="1900" dirty="0"/>
              <a:t>such as </a:t>
            </a:r>
            <a:r>
              <a:rPr lang="en-US" sz="1900" dirty="0" smtClean="0"/>
              <a:t>select (Read), insert (Create), </a:t>
            </a:r>
            <a:r>
              <a:rPr lang="en-US" sz="1900" dirty="0"/>
              <a:t>update, </a:t>
            </a:r>
            <a:r>
              <a:rPr lang="en-US" sz="1900" dirty="0" smtClean="0"/>
              <a:t>and delete</a:t>
            </a:r>
            <a:endParaRPr lang="en-US" sz="1900" dirty="0"/>
          </a:p>
          <a:p>
            <a:pPr marL="169863" indent="0">
              <a:buNone/>
            </a:pPr>
            <a:endParaRPr lang="en-US" sz="1600" dirty="0" smtClean="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13</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http://knexjs.org</a:t>
            </a:r>
            <a:endParaRPr lang="en-US" sz="1600" dirty="0">
              <a:solidFill>
                <a:srgbClr val="00B0F0"/>
              </a:solidFill>
            </a:endParaRPr>
          </a:p>
        </p:txBody>
      </p:sp>
    </p:spTree>
    <p:extLst>
      <p:ext uri="{BB962C8B-B14F-4D97-AF65-F5344CB8AC3E}">
        <p14:creationId xmlns:p14="http://schemas.microsoft.com/office/powerpoint/2010/main" val="2675039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10630299" cy="1371600"/>
          </a:xfrm>
        </p:spPr>
        <p:txBody>
          <a:bodyPr>
            <a:normAutofit/>
          </a:bodyPr>
          <a:lstStyle/>
          <a:p>
            <a:r>
              <a:rPr lang="en-US" u="sng" dirty="0"/>
              <a:t>Knex.js Query </a:t>
            </a:r>
            <a:r>
              <a:rPr lang="en-US" u="sng" dirty="0" smtClean="0"/>
              <a:t>Builder</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5499"/>
          </a:xfrm>
        </p:spPr>
        <p:txBody>
          <a:bodyPr>
            <a:normAutofit/>
          </a:bodyPr>
          <a:lstStyle/>
          <a:p>
            <a:r>
              <a:rPr lang="en-US" sz="1900" dirty="0"/>
              <a:t>The query builder starts off either by specifying a tableName to query against, or by calling any method directly on the knex object. This kicks off a jQuery-like chain, with which one can call additional query builder methods as needed to construct the query, eventually calling any of the interface methods, to either convert toString, or execute the query with a promise, callback, or </a:t>
            </a:r>
            <a:r>
              <a:rPr lang="en-US" sz="1900" dirty="0" smtClean="0"/>
              <a:t>stream</a:t>
            </a:r>
            <a:endParaRPr lang="en-US" sz="1900" dirty="0"/>
          </a:p>
        </p:txBody>
      </p:sp>
      <p:sp>
        <p:nvSpPr>
          <p:cNvPr id="5" name="Slide Number Placeholder 4"/>
          <p:cNvSpPr>
            <a:spLocks noGrp="1"/>
          </p:cNvSpPr>
          <p:nvPr>
            <p:ph type="sldNum" sz="quarter" idx="12"/>
          </p:nvPr>
        </p:nvSpPr>
        <p:spPr/>
        <p:txBody>
          <a:bodyPr/>
          <a:lstStyle/>
          <a:p>
            <a:fld id="{34B7E4EF-A1BD-40F4-AB7B-04F084DD991D}" type="slidenum">
              <a:rPr lang="en-US" smtClean="0"/>
              <a:t>14</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http://knexjs.org</a:t>
            </a:r>
            <a:endParaRPr lang="en-US" sz="1600" dirty="0">
              <a:solidFill>
                <a:srgbClr val="00B0F0"/>
              </a:solidFill>
            </a:endParaRPr>
          </a:p>
        </p:txBody>
      </p:sp>
    </p:spTree>
    <p:extLst>
      <p:ext uri="{BB962C8B-B14F-4D97-AF65-F5344CB8AC3E}">
        <p14:creationId xmlns:p14="http://schemas.microsoft.com/office/powerpoint/2010/main" val="2879279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10266233" cy="1371600"/>
          </a:xfrm>
        </p:spPr>
        <p:txBody>
          <a:bodyPr>
            <a:normAutofit/>
          </a:bodyPr>
          <a:lstStyle/>
          <a:p>
            <a:r>
              <a:rPr lang="en-US" u="sng" dirty="0" smtClean="0"/>
              <a:t>Knex.js Query Builder – Select Example 1</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5499"/>
          </a:xfrm>
        </p:spPr>
        <p:txBody>
          <a:bodyPr>
            <a:normAutofit/>
          </a:bodyPr>
          <a:lstStyle/>
          <a:p>
            <a:r>
              <a:rPr lang="en-US" sz="1900" dirty="0" smtClean="0"/>
              <a:t>A SELECT example is shown below:</a:t>
            </a:r>
          </a:p>
          <a:p>
            <a:pPr marL="169863" indent="0">
              <a:buNone/>
            </a:pPr>
            <a:r>
              <a:rPr lang="en-US" sz="1900" dirty="0">
                <a:latin typeface="Consolas" panose="020B0609020204030204" pitchFamily="49" charset="0"/>
              </a:rPr>
              <a:t>knex({ a: 'table', b: 'table' })</a:t>
            </a:r>
          </a:p>
          <a:p>
            <a:pPr marL="169863" indent="0">
              <a:buNone/>
            </a:pPr>
            <a:r>
              <a:rPr lang="en-US" sz="1900" dirty="0">
                <a:latin typeface="Consolas" panose="020B0609020204030204" pitchFamily="49" charset="0"/>
              </a:rPr>
              <a:t>  .select({</a:t>
            </a:r>
          </a:p>
          <a:p>
            <a:pPr marL="169863" indent="0">
              <a:buNone/>
            </a:pPr>
            <a:r>
              <a:rPr lang="en-US" sz="1900" dirty="0">
                <a:latin typeface="Consolas" panose="020B0609020204030204" pitchFamily="49" charset="0"/>
              </a:rPr>
              <a:t>    aTitle: 'a.title',</a:t>
            </a:r>
          </a:p>
          <a:p>
            <a:pPr marL="169863" indent="0">
              <a:buNone/>
            </a:pPr>
            <a:r>
              <a:rPr lang="en-US" sz="1900" dirty="0">
                <a:latin typeface="Consolas" panose="020B0609020204030204" pitchFamily="49" charset="0"/>
              </a:rPr>
              <a:t>    bTitle: 'b.title'</a:t>
            </a:r>
          </a:p>
          <a:p>
            <a:pPr marL="169863" indent="0">
              <a:buNone/>
            </a:pPr>
            <a:r>
              <a:rPr lang="en-US" sz="1900" dirty="0">
                <a:latin typeface="Consolas" panose="020B0609020204030204" pitchFamily="49" charset="0"/>
              </a:rPr>
              <a:t>  })</a:t>
            </a:r>
          </a:p>
          <a:p>
            <a:pPr marL="169863" indent="0">
              <a:buNone/>
            </a:pPr>
            <a:r>
              <a:rPr lang="en-US" sz="1900" dirty="0">
                <a:latin typeface="Consolas" panose="020B0609020204030204" pitchFamily="49" charset="0"/>
              </a:rPr>
              <a:t>  .whereRaw('?? = ??', ['a.column_1', 'b.column_2'])</a:t>
            </a:r>
          </a:p>
          <a:p>
            <a:pPr marL="169863" indent="0">
              <a:buNone/>
            </a:pPr>
            <a:endParaRPr lang="en-US" sz="1600" dirty="0" smtClean="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15</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http://knexjs.org</a:t>
            </a:r>
            <a:endParaRPr lang="en-US" sz="1600" dirty="0">
              <a:solidFill>
                <a:srgbClr val="00B0F0"/>
              </a:solidFill>
            </a:endParaRPr>
          </a:p>
        </p:txBody>
      </p:sp>
    </p:spTree>
    <p:extLst>
      <p:ext uri="{BB962C8B-B14F-4D97-AF65-F5344CB8AC3E}">
        <p14:creationId xmlns:p14="http://schemas.microsoft.com/office/powerpoint/2010/main" val="1396880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4" y="733579"/>
            <a:ext cx="10359366" cy="1371600"/>
          </a:xfrm>
        </p:spPr>
        <p:txBody>
          <a:bodyPr>
            <a:normAutofit/>
          </a:bodyPr>
          <a:lstStyle/>
          <a:p>
            <a:r>
              <a:rPr lang="en-US" u="sng" dirty="0"/>
              <a:t>Knex.js Query Builder – Select Example 1</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5499"/>
          </a:xfrm>
        </p:spPr>
        <p:txBody>
          <a:bodyPr>
            <a:normAutofit/>
          </a:bodyPr>
          <a:lstStyle/>
          <a:p>
            <a:r>
              <a:rPr lang="en-US" sz="1900" dirty="0"/>
              <a:t>This results in the following SQL </a:t>
            </a:r>
            <a:r>
              <a:rPr lang="en-US" sz="1900" dirty="0" smtClean="0"/>
              <a:t>query:</a:t>
            </a:r>
          </a:p>
          <a:p>
            <a:pPr marL="169863" indent="0">
              <a:buNone/>
            </a:pPr>
            <a:r>
              <a:rPr lang="en-US" sz="1900" dirty="0">
                <a:latin typeface="Consolas" panose="020B0609020204030204" pitchFamily="49" charset="0"/>
              </a:rPr>
              <a:t>select `a`.`title` as `aTitle`, `b`.`title` as `bTitle` </a:t>
            </a:r>
          </a:p>
          <a:p>
            <a:pPr marL="169863" indent="0">
              <a:buNone/>
            </a:pPr>
            <a:r>
              <a:rPr lang="en-US" sz="1900" dirty="0">
                <a:latin typeface="Consolas" panose="020B0609020204030204" pitchFamily="49" charset="0"/>
              </a:rPr>
              <a:t>from `table` as `a`, `table` as `b` </a:t>
            </a:r>
          </a:p>
          <a:p>
            <a:pPr marL="169863" indent="0">
              <a:buNone/>
            </a:pPr>
            <a:r>
              <a:rPr lang="en-US" sz="1900" dirty="0">
                <a:latin typeface="Consolas" panose="020B0609020204030204" pitchFamily="49" charset="0"/>
              </a:rPr>
              <a:t>where `a`.`column_1` = `b`.`column_2`</a:t>
            </a:r>
          </a:p>
          <a:p>
            <a:pPr marL="169863" indent="0">
              <a:buNone/>
            </a:pPr>
            <a:endParaRPr lang="en-US" sz="1600" dirty="0" smtClean="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16</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http://knexjs.org</a:t>
            </a:r>
            <a:endParaRPr lang="en-US" sz="1600" dirty="0">
              <a:solidFill>
                <a:srgbClr val="00B0F0"/>
              </a:solidFill>
            </a:endParaRPr>
          </a:p>
        </p:txBody>
      </p:sp>
    </p:spTree>
    <p:extLst>
      <p:ext uri="{BB962C8B-B14F-4D97-AF65-F5344CB8AC3E}">
        <p14:creationId xmlns:p14="http://schemas.microsoft.com/office/powerpoint/2010/main" val="14259897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10630299" cy="1371600"/>
          </a:xfrm>
        </p:spPr>
        <p:txBody>
          <a:bodyPr>
            <a:normAutofit/>
          </a:bodyPr>
          <a:lstStyle/>
          <a:p>
            <a:r>
              <a:rPr lang="en-US" u="sng" dirty="0"/>
              <a:t>Knex.js Query Builder – Select Example </a:t>
            </a:r>
            <a:r>
              <a:rPr lang="en-US" u="sng" dirty="0" smtClean="0"/>
              <a:t>2 </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5499"/>
          </a:xfrm>
        </p:spPr>
        <p:txBody>
          <a:bodyPr>
            <a:normAutofit/>
          </a:bodyPr>
          <a:lstStyle/>
          <a:p>
            <a:r>
              <a:rPr lang="en-US" sz="1900" dirty="0" smtClean="0"/>
              <a:t>This knex SELECT statement includes a WHERE clause:</a:t>
            </a:r>
          </a:p>
          <a:p>
            <a:pPr marL="169863" indent="0">
              <a:buNone/>
            </a:pPr>
            <a:r>
              <a:rPr lang="en-US" sz="1900" dirty="0">
                <a:latin typeface="Consolas" panose="020B0609020204030204" pitchFamily="49" charset="0"/>
              </a:rPr>
              <a:t>knex('users').where({</a:t>
            </a:r>
          </a:p>
          <a:p>
            <a:pPr marL="169863" indent="0">
              <a:buNone/>
            </a:pPr>
            <a:r>
              <a:rPr lang="en-US" sz="1900" dirty="0">
                <a:latin typeface="Consolas" panose="020B0609020204030204" pitchFamily="49" charset="0"/>
              </a:rPr>
              <a:t>  first_name: 'Test',</a:t>
            </a:r>
          </a:p>
          <a:p>
            <a:pPr marL="169863" indent="0">
              <a:buNone/>
            </a:pPr>
            <a:r>
              <a:rPr lang="en-US" sz="1900" dirty="0">
                <a:latin typeface="Consolas" panose="020B0609020204030204" pitchFamily="49" charset="0"/>
              </a:rPr>
              <a:t>  last_name:  'User'</a:t>
            </a:r>
          </a:p>
          <a:p>
            <a:pPr marL="169863" indent="0">
              <a:buNone/>
            </a:pPr>
            <a:r>
              <a:rPr lang="en-US" sz="1900" dirty="0">
                <a:latin typeface="Consolas" panose="020B0609020204030204" pitchFamily="49" charset="0"/>
              </a:rPr>
              <a:t>}).select('id')</a:t>
            </a:r>
          </a:p>
        </p:txBody>
      </p:sp>
      <p:sp>
        <p:nvSpPr>
          <p:cNvPr id="5" name="Slide Number Placeholder 4"/>
          <p:cNvSpPr>
            <a:spLocks noGrp="1"/>
          </p:cNvSpPr>
          <p:nvPr>
            <p:ph type="sldNum" sz="quarter" idx="12"/>
          </p:nvPr>
        </p:nvSpPr>
        <p:spPr/>
        <p:txBody>
          <a:bodyPr/>
          <a:lstStyle/>
          <a:p>
            <a:fld id="{34B7E4EF-A1BD-40F4-AB7B-04F084DD991D}" type="slidenum">
              <a:rPr lang="en-US" smtClean="0"/>
              <a:t>17</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http://knexjs.org</a:t>
            </a:r>
            <a:endParaRPr lang="en-US" sz="1600" dirty="0">
              <a:solidFill>
                <a:srgbClr val="00B0F0"/>
              </a:solidFill>
            </a:endParaRPr>
          </a:p>
        </p:txBody>
      </p:sp>
    </p:spTree>
    <p:extLst>
      <p:ext uri="{BB962C8B-B14F-4D97-AF65-F5344CB8AC3E}">
        <p14:creationId xmlns:p14="http://schemas.microsoft.com/office/powerpoint/2010/main" val="37219103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10630299" cy="1371600"/>
          </a:xfrm>
        </p:spPr>
        <p:txBody>
          <a:bodyPr>
            <a:normAutofit/>
          </a:bodyPr>
          <a:lstStyle/>
          <a:p>
            <a:r>
              <a:rPr lang="en-US" u="sng" dirty="0"/>
              <a:t>Knex.js Query Builder – Select Example </a:t>
            </a:r>
            <a:r>
              <a:rPr lang="en-US" u="sng" dirty="0" smtClean="0"/>
              <a:t>2 </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5499"/>
          </a:xfrm>
        </p:spPr>
        <p:txBody>
          <a:bodyPr>
            <a:normAutofit/>
          </a:bodyPr>
          <a:lstStyle/>
          <a:p>
            <a:r>
              <a:rPr lang="en-US" sz="1900" dirty="0"/>
              <a:t>This results in the following SQL </a:t>
            </a:r>
            <a:r>
              <a:rPr lang="en-US" sz="1900" dirty="0" smtClean="0"/>
              <a:t>query:</a:t>
            </a:r>
          </a:p>
          <a:p>
            <a:pPr marL="169863" indent="0">
              <a:buNone/>
            </a:pPr>
            <a:r>
              <a:rPr lang="en-US" sz="1900" dirty="0">
                <a:latin typeface="Consolas" panose="020B0609020204030204" pitchFamily="49" charset="0"/>
              </a:rPr>
              <a:t>select `id` </a:t>
            </a:r>
          </a:p>
          <a:p>
            <a:pPr marL="169863" indent="0">
              <a:buNone/>
            </a:pPr>
            <a:r>
              <a:rPr lang="en-US" sz="1900" dirty="0">
                <a:latin typeface="Consolas" panose="020B0609020204030204" pitchFamily="49" charset="0"/>
              </a:rPr>
              <a:t>from `users` </a:t>
            </a:r>
          </a:p>
          <a:p>
            <a:pPr marL="169863" indent="0">
              <a:buNone/>
            </a:pPr>
            <a:r>
              <a:rPr lang="en-US" sz="1900" dirty="0">
                <a:latin typeface="Consolas" panose="020B0609020204030204" pitchFamily="49" charset="0"/>
              </a:rPr>
              <a:t>where `first_name` = 'Test' </a:t>
            </a:r>
          </a:p>
          <a:p>
            <a:pPr marL="169863" indent="0">
              <a:buNone/>
            </a:pPr>
            <a:r>
              <a:rPr lang="en-US" sz="1900" dirty="0">
                <a:latin typeface="Consolas" panose="020B0609020204030204" pitchFamily="49" charset="0"/>
              </a:rPr>
              <a:t>and `last_name` = 'User'</a:t>
            </a:r>
          </a:p>
        </p:txBody>
      </p:sp>
      <p:sp>
        <p:nvSpPr>
          <p:cNvPr id="5" name="Slide Number Placeholder 4"/>
          <p:cNvSpPr>
            <a:spLocks noGrp="1"/>
          </p:cNvSpPr>
          <p:nvPr>
            <p:ph type="sldNum" sz="quarter" idx="12"/>
          </p:nvPr>
        </p:nvSpPr>
        <p:spPr/>
        <p:txBody>
          <a:bodyPr/>
          <a:lstStyle/>
          <a:p>
            <a:fld id="{34B7E4EF-A1BD-40F4-AB7B-04F084DD991D}" type="slidenum">
              <a:rPr lang="en-US" smtClean="0"/>
              <a:t>18</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http://knexjs.org</a:t>
            </a:r>
            <a:endParaRPr lang="en-US" sz="1600" dirty="0">
              <a:solidFill>
                <a:srgbClr val="00B0F0"/>
              </a:solidFill>
            </a:endParaRPr>
          </a:p>
        </p:txBody>
      </p:sp>
    </p:spTree>
    <p:extLst>
      <p:ext uri="{BB962C8B-B14F-4D97-AF65-F5344CB8AC3E}">
        <p14:creationId xmlns:p14="http://schemas.microsoft.com/office/powerpoint/2010/main" val="6806558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10630299" cy="1371600"/>
          </a:xfrm>
        </p:spPr>
        <p:txBody>
          <a:bodyPr>
            <a:normAutofit/>
          </a:bodyPr>
          <a:lstStyle/>
          <a:p>
            <a:r>
              <a:rPr lang="en-US" u="sng" dirty="0"/>
              <a:t>Knex.js Query Builder – Select Example </a:t>
            </a:r>
            <a:r>
              <a:rPr lang="en-US" u="sng" dirty="0" smtClean="0"/>
              <a:t>3 </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5499"/>
          </a:xfrm>
        </p:spPr>
        <p:txBody>
          <a:bodyPr>
            <a:normAutofit/>
          </a:bodyPr>
          <a:lstStyle/>
          <a:p>
            <a:r>
              <a:rPr lang="en-US" sz="1900" dirty="0" smtClean="0"/>
              <a:t>This knex SELECT statement includes a WHERE clause, key/value pairs and an or:</a:t>
            </a:r>
          </a:p>
          <a:p>
            <a:pPr marL="169863" indent="0">
              <a:buNone/>
            </a:pPr>
            <a:r>
              <a:rPr lang="en-US" sz="1900" dirty="0">
                <a:latin typeface="Consolas" panose="020B0609020204030204" pitchFamily="49" charset="0"/>
              </a:rPr>
              <a:t>knex('users').where('id', 1)</a:t>
            </a:r>
          </a:p>
          <a:p>
            <a:pPr marL="169863" indent="0">
              <a:buNone/>
            </a:pPr>
            <a:r>
              <a:rPr lang="en-US" sz="1900" dirty="0">
                <a:latin typeface="Consolas" panose="020B0609020204030204" pitchFamily="49" charset="0"/>
              </a:rPr>
              <a:t>		</a:t>
            </a:r>
            <a:r>
              <a:rPr lang="en-US" sz="1900" dirty="0" smtClean="0">
                <a:latin typeface="Consolas" panose="020B0609020204030204" pitchFamily="49" charset="0"/>
              </a:rPr>
              <a:t> .</a:t>
            </a:r>
            <a:r>
              <a:rPr lang="en-US" sz="1900" dirty="0">
                <a:latin typeface="Consolas" panose="020B0609020204030204" pitchFamily="49" charset="0"/>
              </a:rPr>
              <a:t>orWhere({votes: 100, user: 'knex'})</a:t>
            </a:r>
          </a:p>
        </p:txBody>
      </p:sp>
      <p:sp>
        <p:nvSpPr>
          <p:cNvPr id="5" name="Slide Number Placeholder 4"/>
          <p:cNvSpPr>
            <a:spLocks noGrp="1"/>
          </p:cNvSpPr>
          <p:nvPr>
            <p:ph type="sldNum" sz="quarter" idx="12"/>
          </p:nvPr>
        </p:nvSpPr>
        <p:spPr/>
        <p:txBody>
          <a:bodyPr/>
          <a:lstStyle/>
          <a:p>
            <a:fld id="{34B7E4EF-A1BD-40F4-AB7B-04F084DD991D}" type="slidenum">
              <a:rPr lang="en-US" smtClean="0"/>
              <a:t>19</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http://knexjs.org</a:t>
            </a:r>
            <a:endParaRPr lang="en-US" sz="1600" dirty="0">
              <a:solidFill>
                <a:srgbClr val="00B0F0"/>
              </a:solidFill>
            </a:endParaRPr>
          </a:p>
        </p:txBody>
      </p:sp>
    </p:spTree>
    <p:extLst>
      <p:ext uri="{BB962C8B-B14F-4D97-AF65-F5344CB8AC3E}">
        <p14:creationId xmlns:p14="http://schemas.microsoft.com/office/powerpoint/2010/main" val="2274922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Objectives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2329595"/>
          </a:xfrm>
        </p:spPr>
        <p:txBody>
          <a:bodyPr>
            <a:normAutofit/>
          </a:bodyPr>
          <a:lstStyle/>
          <a:p>
            <a:pPr marL="0" lvl="1" indent="0"/>
            <a:r>
              <a:rPr lang="en-US" sz="1400" dirty="0" smtClean="0"/>
              <a:t> </a:t>
            </a:r>
            <a:r>
              <a:rPr lang="en-US" sz="1800" dirty="0" smtClean="0"/>
              <a:t>Use </a:t>
            </a:r>
            <a:r>
              <a:rPr lang="en-US" sz="1800" dirty="0"/>
              <a:t>the config package to read </a:t>
            </a:r>
            <a:r>
              <a:rPr lang="en-US" sz="1800" dirty="0" smtClean="0"/>
              <a:t>connection </a:t>
            </a:r>
            <a:r>
              <a:rPr lang="en-US" sz="1800" dirty="0"/>
              <a:t>settings</a:t>
            </a:r>
          </a:p>
          <a:p>
            <a:pPr marL="0" lvl="1" indent="0"/>
            <a:r>
              <a:rPr lang="en-US" sz="1800" dirty="0" smtClean="0"/>
              <a:t> Use </a:t>
            </a:r>
            <a:r>
              <a:rPr lang="en-US" sz="1800" dirty="0"/>
              <a:t>knex to connect to </a:t>
            </a:r>
            <a:r>
              <a:rPr lang="en-US" sz="1800" dirty="0" smtClean="0"/>
              <a:t>a database</a:t>
            </a:r>
            <a:endParaRPr lang="en-US" sz="1800" dirty="0"/>
          </a:p>
          <a:p>
            <a:pPr marL="0" lvl="1" indent="0"/>
            <a:r>
              <a:rPr lang="en-US" sz="1800" dirty="0" smtClean="0"/>
              <a:t> Use </a:t>
            </a:r>
            <a:r>
              <a:rPr lang="en-US" sz="1800" dirty="0"/>
              <a:t>knex to execute SELECT queries</a:t>
            </a:r>
          </a:p>
          <a:p>
            <a:pPr marL="0" lvl="1" indent="0"/>
            <a:r>
              <a:rPr lang="en-US" sz="1800" dirty="0" smtClean="0"/>
              <a:t> Use </a:t>
            </a:r>
            <a:r>
              <a:rPr lang="en-US" sz="1800" dirty="0"/>
              <a:t>knex to execute INSERT statements</a:t>
            </a:r>
          </a:p>
          <a:p>
            <a:pPr marL="0" lvl="1" indent="0"/>
            <a:r>
              <a:rPr lang="en-US" sz="1800" dirty="0" smtClean="0"/>
              <a:t> Use </a:t>
            </a:r>
            <a:r>
              <a:rPr lang="en-US" sz="1800" dirty="0"/>
              <a:t>knex to execute UPDATE statements</a:t>
            </a:r>
          </a:p>
          <a:p>
            <a:pPr marL="0" indent="0"/>
            <a:r>
              <a:rPr lang="en-US" sz="1800" dirty="0" smtClean="0"/>
              <a:t> Use </a:t>
            </a:r>
            <a:r>
              <a:rPr lang="en-US" sz="1800" dirty="0"/>
              <a:t>knex to execute DELETE statements</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2</a:t>
            </a:fld>
            <a:endParaRPr lang="en-US" dirty="0"/>
          </a:p>
        </p:txBody>
      </p:sp>
    </p:spTree>
    <p:extLst>
      <p:ext uri="{BB962C8B-B14F-4D97-AF65-F5344CB8AC3E}">
        <p14:creationId xmlns:p14="http://schemas.microsoft.com/office/powerpoint/2010/main" val="37738451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10630299" cy="1371600"/>
          </a:xfrm>
        </p:spPr>
        <p:txBody>
          <a:bodyPr>
            <a:normAutofit/>
          </a:bodyPr>
          <a:lstStyle/>
          <a:p>
            <a:r>
              <a:rPr lang="en-US" u="sng" dirty="0"/>
              <a:t>Knex.js Query Builder – Select Example </a:t>
            </a:r>
            <a:r>
              <a:rPr lang="en-US" u="sng" dirty="0" smtClean="0"/>
              <a:t>3 </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5499"/>
          </a:xfrm>
        </p:spPr>
        <p:txBody>
          <a:bodyPr>
            <a:normAutofit/>
          </a:bodyPr>
          <a:lstStyle/>
          <a:p>
            <a:r>
              <a:rPr lang="en-US" sz="1900" dirty="0" smtClean="0"/>
              <a:t>This results </a:t>
            </a:r>
            <a:r>
              <a:rPr lang="en-US" sz="1900" dirty="0"/>
              <a:t>in the following </a:t>
            </a:r>
            <a:r>
              <a:rPr lang="en-US" sz="1900" dirty="0" smtClean="0"/>
              <a:t>SQL query:</a:t>
            </a:r>
          </a:p>
          <a:p>
            <a:pPr marL="169863" indent="0">
              <a:buNone/>
            </a:pPr>
            <a:r>
              <a:rPr lang="en-US" sz="1900" dirty="0">
                <a:latin typeface="Consolas" panose="020B0609020204030204" pitchFamily="49" charset="0"/>
              </a:rPr>
              <a:t>select * </a:t>
            </a:r>
          </a:p>
          <a:p>
            <a:pPr marL="169863" indent="0">
              <a:buNone/>
            </a:pPr>
            <a:r>
              <a:rPr lang="en-US" sz="1900" dirty="0">
                <a:latin typeface="Consolas" panose="020B0609020204030204" pitchFamily="49" charset="0"/>
              </a:rPr>
              <a:t>from `users` </a:t>
            </a:r>
          </a:p>
          <a:p>
            <a:pPr marL="169863" indent="0">
              <a:buNone/>
            </a:pPr>
            <a:r>
              <a:rPr lang="en-US" sz="1900" dirty="0">
                <a:latin typeface="Consolas" panose="020B0609020204030204" pitchFamily="49" charset="0"/>
              </a:rPr>
              <a:t>where `id` = 1 </a:t>
            </a:r>
          </a:p>
          <a:p>
            <a:pPr marL="169863" indent="0">
              <a:buNone/>
            </a:pPr>
            <a:r>
              <a:rPr lang="en-US" sz="1900" dirty="0">
                <a:latin typeface="Consolas" panose="020B0609020204030204" pitchFamily="49" charset="0"/>
              </a:rPr>
              <a:t>or (`votes` = 100 and `user` = 'knex')</a:t>
            </a:r>
          </a:p>
        </p:txBody>
      </p:sp>
      <p:sp>
        <p:nvSpPr>
          <p:cNvPr id="5" name="Slide Number Placeholder 4"/>
          <p:cNvSpPr>
            <a:spLocks noGrp="1"/>
          </p:cNvSpPr>
          <p:nvPr>
            <p:ph type="sldNum" sz="quarter" idx="12"/>
          </p:nvPr>
        </p:nvSpPr>
        <p:spPr/>
        <p:txBody>
          <a:bodyPr/>
          <a:lstStyle/>
          <a:p>
            <a:fld id="{34B7E4EF-A1BD-40F4-AB7B-04F084DD991D}" type="slidenum">
              <a:rPr lang="en-US" smtClean="0"/>
              <a:t>20</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http://knexjs.org</a:t>
            </a:r>
            <a:endParaRPr lang="en-US" sz="1600" dirty="0">
              <a:solidFill>
                <a:srgbClr val="00B0F0"/>
              </a:solidFill>
            </a:endParaRPr>
          </a:p>
        </p:txBody>
      </p:sp>
    </p:spTree>
    <p:extLst>
      <p:ext uri="{BB962C8B-B14F-4D97-AF65-F5344CB8AC3E}">
        <p14:creationId xmlns:p14="http://schemas.microsoft.com/office/powerpoint/2010/main" val="3899616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10630299" cy="1371600"/>
          </a:xfrm>
        </p:spPr>
        <p:txBody>
          <a:bodyPr>
            <a:normAutofit/>
          </a:bodyPr>
          <a:lstStyle/>
          <a:p>
            <a:r>
              <a:rPr lang="en-US" u="sng" dirty="0"/>
              <a:t>Knex.js Query Builder – Select Example </a:t>
            </a:r>
            <a:r>
              <a:rPr lang="en-US" u="sng" dirty="0" smtClean="0"/>
              <a:t>3 </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5499"/>
          </a:xfrm>
        </p:spPr>
        <p:txBody>
          <a:bodyPr>
            <a:normAutofit/>
          </a:bodyPr>
          <a:lstStyle/>
          <a:p>
            <a:r>
              <a:rPr lang="en-US" sz="1900" dirty="0" smtClean="0"/>
              <a:t>There are several derivatives of the .where clause, including:</a:t>
            </a:r>
          </a:p>
          <a:p>
            <a:pPr marL="228600" indent="0">
              <a:buNone/>
            </a:pPr>
            <a:r>
              <a:rPr lang="en-US" sz="1900" dirty="0" smtClean="0">
                <a:latin typeface="Consolas" panose="020B0609020204030204" pitchFamily="49" charset="0"/>
              </a:rPr>
              <a:t>.</a:t>
            </a:r>
            <a:r>
              <a:rPr lang="en-US" sz="1900" dirty="0">
                <a:latin typeface="Consolas" panose="020B0609020204030204" pitchFamily="49" charset="0"/>
              </a:rPr>
              <a:t>where, andWhere, .whereNot, .whereIn, .whereNotIn, .whereNull, .whereNotNull, .whereExists</a:t>
            </a:r>
            <a:r>
              <a:rPr lang="en-US" sz="1900" dirty="0" smtClean="0">
                <a:latin typeface="Consolas" panose="020B0609020204030204" pitchFamily="49" charset="0"/>
              </a:rPr>
              <a:t>, .</a:t>
            </a:r>
            <a:r>
              <a:rPr lang="en-US" sz="1900" dirty="0">
                <a:latin typeface="Consolas" panose="020B0609020204030204" pitchFamily="49" charset="0"/>
              </a:rPr>
              <a:t>whereNotExists, .whereBetween, .whereNotBetween, .</a:t>
            </a:r>
            <a:r>
              <a:rPr lang="en-US" sz="1900" dirty="0" smtClean="0">
                <a:latin typeface="Consolas" panose="020B0609020204030204" pitchFamily="49" charset="0"/>
              </a:rPr>
              <a:t>whereRaw</a:t>
            </a:r>
            <a:endParaRPr lang="en-US" sz="1900" dirty="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21</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http://knexjs.org</a:t>
            </a:r>
            <a:endParaRPr lang="en-US" sz="1600" dirty="0">
              <a:solidFill>
                <a:srgbClr val="00B0F0"/>
              </a:solidFill>
            </a:endParaRPr>
          </a:p>
        </p:txBody>
      </p:sp>
    </p:spTree>
    <p:extLst>
      <p:ext uri="{BB962C8B-B14F-4D97-AF65-F5344CB8AC3E}">
        <p14:creationId xmlns:p14="http://schemas.microsoft.com/office/powerpoint/2010/main" val="8414366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10630299" cy="1371600"/>
          </a:xfrm>
        </p:spPr>
        <p:txBody>
          <a:bodyPr>
            <a:normAutofit/>
          </a:bodyPr>
          <a:lstStyle/>
          <a:p>
            <a:r>
              <a:rPr lang="en-US" u="sng" dirty="0"/>
              <a:t>Knex.js Query Builder – </a:t>
            </a:r>
            <a:r>
              <a:rPr lang="en-US" u="sng" dirty="0" smtClean="0"/>
              <a:t>Joins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5499"/>
          </a:xfrm>
        </p:spPr>
        <p:txBody>
          <a:bodyPr>
            <a:normAutofit/>
          </a:bodyPr>
          <a:lstStyle/>
          <a:p>
            <a:r>
              <a:rPr lang="en-US" sz="1900" dirty="0" smtClean="0"/>
              <a:t>There are s</a:t>
            </a:r>
            <a:r>
              <a:rPr lang="en-US" sz="2000" dirty="0" smtClean="0"/>
              <a:t>everal </a:t>
            </a:r>
            <a:r>
              <a:rPr lang="en-US" sz="2000" dirty="0"/>
              <a:t>methods </a:t>
            </a:r>
            <a:r>
              <a:rPr lang="en-US" sz="2000" dirty="0" smtClean="0"/>
              <a:t>provided </a:t>
            </a:r>
            <a:r>
              <a:rPr lang="en-US" sz="2000" dirty="0"/>
              <a:t>which assist in building </a:t>
            </a:r>
            <a:r>
              <a:rPr lang="en-US" sz="2000" dirty="0" smtClean="0"/>
              <a:t>joins, e.g.:</a:t>
            </a:r>
          </a:p>
          <a:p>
            <a:pPr marL="228600" indent="0">
              <a:buNone/>
            </a:pPr>
            <a:r>
              <a:rPr lang="fi-FI" sz="1900" dirty="0">
                <a:latin typeface="Consolas" panose="020B0609020204030204" pitchFamily="49" charset="0"/>
              </a:rPr>
              <a:t>.join, .innerJoin, .leftJoin, .rightJoin, .fullOuterJoin, .crossJoin, .joinRaw</a:t>
            </a:r>
          </a:p>
          <a:p>
            <a:endParaRPr lang="en-US" sz="1900" dirty="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22</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http://knexjs.org</a:t>
            </a:r>
            <a:endParaRPr lang="en-US" sz="1600" dirty="0">
              <a:solidFill>
                <a:srgbClr val="00B0F0"/>
              </a:solidFill>
            </a:endParaRPr>
          </a:p>
        </p:txBody>
      </p:sp>
    </p:spTree>
    <p:extLst>
      <p:ext uri="{BB962C8B-B14F-4D97-AF65-F5344CB8AC3E}">
        <p14:creationId xmlns:p14="http://schemas.microsoft.com/office/powerpoint/2010/main" val="29393098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10630299" cy="1371600"/>
          </a:xfrm>
        </p:spPr>
        <p:txBody>
          <a:bodyPr>
            <a:normAutofit/>
          </a:bodyPr>
          <a:lstStyle/>
          <a:p>
            <a:r>
              <a:rPr lang="en-US" u="sng" dirty="0"/>
              <a:t>Knex.js Query Builder – </a:t>
            </a:r>
            <a:r>
              <a:rPr lang="en-US" u="sng" dirty="0" smtClean="0"/>
              <a:t>Inner Join Example</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5499"/>
          </a:xfrm>
        </p:spPr>
        <p:txBody>
          <a:bodyPr>
            <a:normAutofit/>
          </a:bodyPr>
          <a:lstStyle/>
          <a:p>
            <a:r>
              <a:rPr lang="en-US" sz="1900" dirty="0" smtClean="0"/>
              <a:t>Here is a knex inner join example</a:t>
            </a:r>
            <a:r>
              <a:rPr lang="en-US" sz="2000" dirty="0" smtClean="0"/>
              <a:t>:</a:t>
            </a:r>
          </a:p>
          <a:p>
            <a:pPr marL="228600" indent="0">
              <a:buNone/>
            </a:pPr>
            <a:r>
              <a:rPr lang="fi-FI" sz="1900" dirty="0">
                <a:latin typeface="Consolas" panose="020B0609020204030204" pitchFamily="49" charset="0"/>
              </a:rPr>
              <a:t>knex.from('users')</a:t>
            </a:r>
          </a:p>
          <a:p>
            <a:pPr marL="228600" indent="0">
              <a:buNone/>
            </a:pPr>
            <a:r>
              <a:rPr lang="fi-FI" sz="1900" dirty="0">
                <a:latin typeface="Consolas" panose="020B0609020204030204" pitchFamily="49" charset="0"/>
              </a:rPr>
              <a:t>    .innerJoin('accounts', </a:t>
            </a:r>
          </a:p>
          <a:p>
            <a:pPr marL="228600" indent="0">
              <a:buNone/>
            </a:pPr>
            <a:r>
              <a:rPr lang="fi-FI" sz="1900" dirty="0">
                <a:latin typeface="Consolas" panose="020B0609020204030204" pitchFamily="49" charset="0"/>
              </a:rPr>
              <a:t>		</a:t>
            </a:r>
            <a:r>
              <a:rPr lang="fi-FI" sz="1900" dirty="0" smtClean="0">
                <a:latin typeface="Consolas" panose="020B0609020204030204" pitchFamily="49" charset="0"/>
              </a:rPr>
              <a:t>   </a:t>
            </a:r>
            <a:r>
              <a:rPr lang="fi-FI" sz="1900" dirty="0">
                <a:latin typeface="Consolas" panose="020B0609020204030204" pitchFamily="49" charset="0"/>
              </a:rPr>
              <a:t>'users.id', </a:t>
            </a:r>
          </a:p>
          <a:p>
            <a:pPr marL="228600" indent="0">
              <a:buNone/>
            </a:pPr>
            <a:r>
              <a:rPr lang="fi-FI" sz="1900" dirty="0">
                <a:latin typeface="Consolas" panose="020B0609020204030204" pitchFamily="49" charset="0"/>
              </a:rPr>
              <a:t>		</a:t>
            </a:r>
            <a:r>
              <a:rPr lang="fi-FI" sz="1900" dirty="0" smtClean="0">
                <a:latin typeface="Consolas" panose="020B0609020204030204" pitchFamily="49" charset="0"/>
              </a:rPr>
              <a:t>   </a:t>
            </a:r>
            <a:r>
              <a:rPr lang="fi-FI" sz="1900" dirty="0">
                <a:latin typeface="Consolas" panose="020B0609020204030204" pitchFamily="49" charset="0"/>
              </a:rPr>
              <a:t>'accounts.user_id')</a:t>
            </a:r>
            <a:endParaRPr lang="en-US" sz="1900" dirty="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23</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http://knexjs.org</a:t>
            </a:r>
            <a:endParaRPr lang="en-US" sz="1600" dirty="0">
              <a:solidFill>
                <a:srgbClr val="00B0F0"/>
              </a:solidFill>
            </a:endParaRPr>
          </a:p>
        </p:txBody>
      </p:sp>
    </p:spTree>
    <p:extLst>
      <p:ext uri="{BB962C8B-B14F-4D97-AF65-F5344CB8AC3E}">
        <p14:creationId xmlns:p14="http://schemas.microsoft.com/office/powerpoint/2010/main" val="31846743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10630299" cy="1371600"/>
          </a:xfrm>
        </p:spPr>
        <p:txBody>
          <a:bodyPr>
            <a:normAutofit/>
          </a:bodyPr>
          <a:lstStyle/>
          <a:p>
            <a:r>
              <a:rPr lang="en-US" u="sng" dirty="0"/>
              <a:t>Knex.js Query Builder – Inner Join Example</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5499"/>
          </a:xfrm>
        </p:spPr>
        <p:txBody>
          <a:bodyPr>
            <a:normAutofit/>
          </a:bodyPr>
          <a:lstStyle/>
          <a:p>
            <a:r>
              <a:rPr lang="en-US" sz="1900" dirty="0"/>
              <a:t>This results in the following SQL </a:t>
            </a:r>
            <a:r>
              <a:rPr lang="en-US" sz="1900" dirty="0" smtClean="0"/>
              <a:t>query</a:t>
            </a:r>
            <a:r>
              <a:rPr lang="en-US" sz="2000" dirty="0" smtClean="0"/>
              <a:t>:</a:t>
            </a:r>
          </a:p>
          <a:p>
            <a:pPr marL="228600" indent="0">
              <a:buNone/>
            </a:pPr>
            <a:r>
              <a:rPr lang="en-US" sz="1900" dirty="0">
                <a:latin typeface="Consolas" panose="020B0609020204030204" pitchFamily="49" charset="0"/>
              </a:rPr>
              <a:t>select * </a:t>
            </a:r>
          </a:p>
          <a:p>
            <a:pPr marL="228600" indent="0">
              <a:buNone/>
            </a:pPr>
            <a:r>
              <a:rPr lang="en-US" sz="1900" dirty="0">
                <a:latin typeface="Consolas" panose="020B0609020204030204" pitchFamily="49" charset="0"/>
              </a:rPr>
              <a:t>from `users` </a:t>
            </a:r>
          </a:p>
          <a:p>
            <a:pPr marL="228600" indent="0">
              <a:buNone/>
            </a:pPr>
            <a:r>
              <a:rPr lang="en-US" sz="1900" dirty="0">
                <a:latin typeface="Consolas" panose="020B0609020204030204" pitchFamily="49" charset="0"/>
              </a:rPr>
              <a:t>inner join `accounts` </a:t>
            </a:r>
          </a:p>
          <a:p>
            <a:pPr marL="228600" indent="0">
              <a:buNone/>
            </a:pPr>
            <a:r>
              <a:rPr lang="en-US" sz="1900" dirty="0">
                <a:latin typeface="Consolas" panose="020B0609020204030204" pitchFamily="49" charset="0"/>
              </a:rPr>
              <a:t>on `users`.`id` = `</a:t>
            </a:r>
            <a:r>
              <a:rPr lang="en-US" sz="1900" dirty="0" err="1">
                <a:latin typeface="Consolas" panose="020B0609020204030204" pitchFamily="49" charset="0"/>
              </a:rPr>
              <a:t>accounts`.`user_id</a:t>
            </a:r>
            <a:r>
              <a:rPr lang="en-US" sz="1900" dirty="0">
                <a:latin typeface="Consolas" panose="020B0609020204030204" pitchFamily="49" charset="0"/>
              </a:rPr>
              <a:t>`</a:t>
            </a:r>
          </a:p>
        </p:txBody>
      </p:sp>
      <p:sp>
        <p:nvSpPr>
          <p:cNvPr id="5" name="Slide Number Placeholder 4"/>
          <p:cNvSpPr>
            <a:spLocks noGrp="1"/>
          </p:cNvSpPr>
          <p:nvPr>
            <p:ph type="sldNum" sz="quarter" idx="12"/>
          </p:nvPr>
        </p:nvSpPr>
        <p:spPr/>
        <p:txBody>
          <a:bodyPr/>
          <a:lstStyle/>
          <a:p>
            <a:fld id="{34B7E4EF-A1BD-40F4-AB7B-04F084DD991D}" type="slidenum">
              <a:rPr lang="en-US" smtClean="0"/>
              <a:t>24</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http://knexjs.org</a:t>
            </a:r>
            <a:endParaRPr lang="en-US" sz="1600" dirty="0">
              <a:solidFill>
                <a:srgbClr val="00B0F0"/>
              </a:solidFill>
            </a:endParaRPr>
          </a:p>
        </p:txBody>
      </p:sp>
    </p:spTree>
    <p:extLst>
      <p:ext uri="{BB962C8B-B14F-4D97-AF65-F5344CB8AC3E}">
        <p14:creationId xmlns:p14="http://schemas.microsoft.com/office/powerpoint/2010/main" val="35162482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10630299" cy="1371600"/>
          </a:xfrm>
        </p:spPr>
        <p:txBody>
          <a:bodyPr>
            <a:normAutofit/>
          </a:bodyPr>
          <a:lstStyle/>
          <a:p>
            <a:r>
              <a:rPr lang="en-US" u="sng" dirty="0"/>
              <a:t>Knex.js Query Builder – </a:t>
            </a:r>
            <a:r>
              <a:rPr lang="en-US" u="sng" dirty="0" smtClean="0"/>
              <a:t>Insert</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5499"/>
          </a:xfrm>
        </p:spPr>
        <p:txBody>
          <a:bodyPr>
            <a:normAutofit/>
          </a:bodyPr>
          <a:lstStyle/>
          <a:p>
            <a:r>
              <a:rPr lang="en-US" sz="1900" dirty="0" smtClean="0"/>
              <a:t>The </a:t>
            </a:r>
            <a:r>
              <a:rPr lang="en-US" sz="1900" dirty="0"/>
              <a:t>.insert creates an insert query, taking either a hash of properties to be inserted into the row, or an array of inserts, to be executed as a single insert command. If returning array is passed e.g. ['id', 'title'], it resolves the promise / fulfills the callback with an array of all the added rows with specified columns. It's a shortcut for returning method</a:t>
            </a:r>
          </a:p>
        </p:txBody>
      </p:sp>
      <p:sp>
        <p:nvSpPr>
          <p:cNvPr id="5" name="Slide Number Placeholder 4"/>
          <p:cNvSpPr>
            <a:spLocks noGrp="1"/>
          </p:cNvSpPr>
          <p:nvPr>
            <p:ph type="sldNum" sz="quarter" idx="12"/>
          </p:nvPr>
        </p:nvSpPr>
        <p:spPr/>
        <p:txBody>
          <a:bodyPr/>
          <a:lstStyle/>
          <a:p>
            <a:fld id="{34B7E4EF-A1BD-40F4-AB7B-04F084DD991D}" type="slidenum">
              <a:rPr lang="en-US" smtClean="0"/>
              <a:t>25</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http://knexjs.org</a:t>
            </a:r>
            <a:endParaRPr lang="en-US" sz="1600" dirty="0">
              <a:solidFill>
                <a:srgbClr val="00B0F0"/>
              </a:solidFill>
            </a:endParaRPr>
          </a:p>
        </p:txBody>
      </p:sp>
    </p:spTree>
    <p:extLst>
      <p:ext uri="{BB962C8B-B14F-4D97-AF65-F5344CB8AC3E}">
        <p14:creationId xmlns:p14="http://schemas.microsoft.com/office/powerpoint/2010/main" val="21993296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10630299" cy="1371600"/>
          </a:xfrm>
        </p:spPr>
        <p:txBody>
          <a:bodyPr>
            <a:normAutofit/>
          </a:bodyPr>
          <a:lstStyle/>
          <a:p>
            <a:r>
              <a:rPr lang="en-US" u="sng" dirty="0"/>
              <a:t>Knex.js Query Builder – </a:t>
            </a:r>
            <a:r>
              <a:rPr lang="en-US" u="sng" dirty="0" smtClean="0"/>
              <a:t>Insert Example</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5499"/>
          </a:xfrm>
        </p:spPr>
        <p:txBody>
          <a:bodyPr>
            <a:normAutofit/>
          </a:bodyPr>
          <a:lstStyle/>
          <a:p>
            <a:r>
              <a:rPr lang="en-US" sz="1800" dirty="0"/>
              <a:t>This </a:t>
            </a:r>
            <a:r>
              <a:rPr lang="en-US" sz="1800" dirty="0" smtClean="0"/>
              <a:t>is a knex insert query example:</a:t>
            </a:r>
          </a:p>
          <a:p>
            <a:pPr marL="169863" indent="0">
              <a:buNone/>
            </a:pPr>
            <a:r>
              <a:rPr lang="en-US" sz="1800" dirty="0">
                <a:latin typeface="Consolas" panose="020B0609020204030204" pitchFamily="49" charset="0"/>
              </a:rPr>
              <a:t>knex('books').insert({title: 'Slaughterhouse Five</a:t>
            </a:r>
            <a:r>
              <a:rPr lang="en-US" sz="1800" dirty="0" smtClean="0">
                <a:latin typeface="Consolas" panose="020B0609020204030204" pitchFamily="49" charset="0"/>
              </a:rPr>
              <a:t>'})</a:t>
            </a:r>
            <a:endParaRPr lang="en-US" sz="1800" dirty="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26</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http://knexjs.org</a:t>
            </a:r>
            <a:endParaRPr lang="en-US" sz="1600" dirty="0">
              <a:solidFill>
                <a:srgbClr val="00B0F0"/>
              </a:solidFill>
            </a:endParaRPr>
          </a:p>
        </p:txBody>
      </p:sp>
    </p:spTree>
    <p:extLst>
      <p:ext uri="{BB962C8B-B14F-4D97-AF65-F5344CB8AC3E}">
        <p14:creationId xmlns:p14="http://schemas.microsoft.com/office/powerpoint/2010/main" val="34174193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10630299" cy="1371600"/>
          </a:xfrm>
        </p:spPr>
        <p:txBody>
          <a:bodyPr>
            <a:normAutofit/>
          </a:bodyPr>
          <a:lstStyle/>
          <a:p>
            <a:r>
              <a:rPr lang="en-US" u="sng" dirty="0"/>
              <a:t>Knex.js Query Builder – </a:t>
            </a:r>
            <a:r>
              <a:rPr lang="en-US" u="sng" dirty="0" smtClean="0"/>
              <a:t>Insert Example</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5499"/>
          </a:xfrm>
        </p:spPr>
        <p:txBody>
          <a:bodyPr>
            <a:normAutofit/>
          </a:bodyPr>
          <a:lstStyle/>
          <a:p>
            <a:r>
              <a:rPr lang="en-US" sz="2000" dirty="0" smtClean="0"/>
              <a:t>This </a:t>
            </a:r>
            <a:r>
              <a:rPr lang="en-US" sz="2000" dirty="0"/>
              <a:t>results in the following SQL query</a:t>
            </a:r>
            <a:r>
              <a:rPr lang="en-US" sz="2400" dirty="0"/>
              <a:t>:</a:t>
            </a:r>
          </a:p>
          <a:p>
            <a:pPr marL="228600" indent="0">
              <a:buNone/>
            </a:pPr>
            <a:r>
              <a:rPr lang="en-US" sz="1800" dirty="0">
                <a:latin typeface="Consolas" panose="020B0609020204030204" pitchFamily="49" charset="0"/>
              </a:rPr>
              <a:t>insert into `books` (`title`) </a:t>
            </a:r>
          </a:p>
          <a:p>
            <a:pPr marL="228600" indent="0">
              <a:buNone/>
            </a:pPr>
            <a:r>
              <a:rPr lang="en-US" sz="1800" dirty="0">
                <a:latin typeface="Consolas" panose="020B0609020204030204" pitchFamily="49" charset="0"/>
              </a:rPr>
              <a:t>values ('Slaughterhouse Five')</a:t>
            </a:r>
          </a:p>
        </p:txBody>
      </p:sp>
      <p:sp>
        <p:nvSpPr>
          <p:cNvPr id="5" name="Slide Number Placeholder 4"/>
          <p:cNvSpPr>
            <a:spLocks noGrp="1"/>
          </p:cNvSpPr>
          <p:nvPr>
            <p:ph type="sldNum" sz="quarter" idx="12"/>
          </p:nvPr>
        </p:nvSpPr>
        <p:spPr/>
        <p:txBody>
          <a:bodyPr/>
          <a:lstStyle/>
          <a:p>
            <a:fld id="{34B7E4EF-A1BD-40F4-AB7B-04F084DD991D}" type="slidenum">
              <a:rPr lang="en-US" smtClean="0"/>
              <a:t>27</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http://knexjs.org</a:t>
            </a:r>
            <a:endParaRPr lang="en-US" sz="1600" dirty="0">
              <a:solidFill>
                <a:srgbClr val="00B0F0"/>
              </a:solidFill>
            </a:endParaRPr>
          </a:p>
        </p:txBody>
      </p:sp>
    </p:spTree>
    <p:extLst>
      <p:ext uri="{BB962C8B-B14F-4D97-AF65-F5344CB8AC3E}">
        <p14:creationId xmlns:p14="http://schemas.microsoft.com/office/powerpoint/2010/main" val="21911352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10630299" cy="1371600"/>
          </a:xfrm>
        </p:spPr>
        <p:txBody>
          <a:bodyPr>
            <a:normAutofit/>
          </a:bodyPr>
          <a:lstStyle/>
          <a:p>
            <a:r>
              <a:rPr lang="en-US" u="sng" dirty="0"/>
              <a:t>Knex.js Query Builder – </a:t>
            </a:r>
            <a:r>
              <a:rPr lang="en-US" u="sng" dirty="0" smtClean="0"/>
              <a:t>Update</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5499"/>
          </a:xfrm>
        </p:spPr>
        <p:txBody>
          <a:bodyPr>
            <a:normAutofit/>
          </a:bodyPr>
          <a:lstStyle/>
          <a:p>
            <a:r>
              <a:rPr lang="en-US" sz="1900" dirty="0"/>
              <a:t>The .update creates an update query, taking a hash of properties or a key/value pair to be updated based on the other query constraints. If returning array is passed e.g. ['id', 'title'], it resolves the promise / fulfills the callback with an array of all the updated rows with specified columns. It's a shortcut for returning </a:t>
            </a:r>
            <a:r>
              <a:rPr lang="en-US" sz="1900" dirty="0" smtClean="0"/>
              <a:t>method</a:t>
            </a:r>
            <a:endParaRPr lang="en-US" sz="1900" dirty="0"/>
          </a:p>
        </p:txBody>
      </p:sp>
      <p:sp>
        <p:nvSpPr>
          <p:cNvPr id="5" name="Slide Number Placeholder 4"/>
          <p:cNvSpPr>
            <a:spLocks noGrp="1"/>
          </p:cNvSpPr>
          <p:nvPr>
            <p:ph type="sldNum" sz="quarter" idx="12"/>
          </p:nvPr>
        </p:nvSpPr>
        <p:spPr/>
        <p:txBody>
          <a:bodyPr/>
          <a:lstStyle/>
          <a:p>
            <a:fld id="{34B7E4EF-A1BD-40F4-AB7B-04F084DD991D}" type="slidenum">
              <a:rPr lang="en-US" smtClean="0"/>
              <a:t>28</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http://knexjs.org</a:t>
            </a:r>
            <a:endParaRPr lang="en-US" sz="1600" dirty="0">
              <a:solidFill>
                <a:srgbClr val="00B0F0"/>
              </a:solidFill>
            </a:endParaRPr>
          </a:p>
        </p:txBody>
      </p:sp>
    </p:spTree>
    <p:extLst>
      <p:ext uri="{BB962C8B-B14F-4D97-AF65-F5344CB8AC3E}">
        <p14:creationId xmlns:p14="http://schemas.microsoft.com/office/powerpoint/2010/main" val="35937116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10630299" cy="1371600"/>
          </a:xfrm>
        </p:spPr>
        <p:txBody>
          <a:bodyPr>
            <a:normAutofit/>
          </a:bodyPr>
          <a:lstStyle/>
          <a:p>
            <a:r>
              <a:rPr lang="en-US" u="sng" dirty="0"/>
              <a:t>Knex.js Query Builder – </a:t>
            </a:r>
            <a:r>
              <a:rPr lang="en-US" u="sng" dirty="0" smtClean="0"/>
              <a:t>Update Example</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5499"/>
          </a:xfrm>
        </p:spPr>
        <p:txBody>
          <a:bodyPr>
            <a:normAutofit lnSpcReduction="10000"/>
          </a:bodyPr>
          <a:lstStyle/>
          <a:p>
            <a:r>
              <a:rPr lang="en-US" sz="2000" dirty="0" smtClean="0"/>
              <a:t>This </a:t>
            </a:r>
            <a:r>
              <a:rPr lang="en-US" sz="2000" dirty="0"/>
              <a:t>is a knex </a:t>
            </a:r>
            <a:r>
              <a:rPr lang="en-US" sz="2000" dirty="0" smtClean="0"/>
              <a:t>update query </a:t>
            </a:r>
            <a:r>
              <a:rPr lang="en-US" sz="2000" dirty="0"/>
              <a:t>example:</a:t>
            </a:r>
          </a:p>
          <a:p>
            <a:pPr marL="169863" indent="0">
              <a:buNone/>
            </a:pPr>
            <a:r>
              <a:rPr lang="en-US" sz="2000" dirty="0">
                <a:latin typeface="Consolas" panose="020B0609020204030204" pitchFamily="49" charset="0"/>
              </a:rPr>
              <a:t>knex('books')</a:t>
            </a:r>
          </a:p>
          <a:p>
            <a:pPr marL="169863" indent="0">
              <a:buNone/>
            </a:pPr>
            <a:r>
              <a:rPr lang="en-US" sz="2000" dirty="0">
                <a:latin typeface="Consolas" panose="020B0609020204030204" pitchFamily="49" charset="0"/>
              </a:rPr>
              <a:t>  .where('published_date', '&lt;', 2000)</a:t>
            </a:r>
          </a:p>
          <a:p>
            <a:pPr marL="169863" indent="0">
              <a:buNone/>
            </a:pPr>
            <a:r>
              <a:rPr lang="en-US" sz="2000" dirty="0">
                <a:latin typeface="Consolas" panose="020B0609020204030204" pitchFamily="49" charset="0"/>
              </a:rPr>
              <a:t>  .update({</a:t>
            </a:r>
          </a:p>
          <a:p>
            <a:pPr marL="169863" indent="0">
              <a:buNone/>
            </a:pPr>
            <a:r>
              <a:rPr lang="en-US" sz="2000" dirty="0">
                <a:latin typeface="Consolas" panose="020B0609020204030204" pitchFamily="49" charset="0"/>
              </a:rPr>
              <a:t>    status: 'archived',</a:t>
            </a:r>
          </a:p>
          <a:p>
            <a:pPr marL="169863" indent="0">
              <a:buNone/>
            </a:pPr>
            <a:r>
              <a:rPr lang="en-US" sz="2000" dirty="0">
                <a:latin typeface="Consolas" panose="020B0609020204030204" pitchFamily="49" charset="0"/>
              </a:rPr>
              <a:t>    thisKeyIsSkipped: undefined</a:t>
            </a:r>
          </a:p>
          <a:p>
            <a:pPr marL="169863" indent="0">
              <a:buNone/>
            </a:pPr>
            <a:r>
              <a:rPr lang="en-US" sz="2000" dirty="0">
                <a:latin typeface="Consolas" panose="020B0609020204030204" pitchFamily="49" charset="0"/>
              </a:rPr>
              <a:t>  })</a:t>
            </a:r>
          </a:p>
          <a:p>
            <a:endParaRPr lang="en-US" sz="1900" dirty="0"/>
          </a:p>
        </p:txBody>
      </p:sp>
      <p:sp>
        <p:nvSpPr>
          <p:cNvPr id="5" name="Slide Number Placeholder 4"/>
          <p:cNvSpPr>
            <a:spLocks noGrp="1"/>
          </p:cNvSpPr>
          <p:nvPr>
            <p:ph type="sldNum" sz="quarter" idx="12"/>
          </p:nvPr>
        </p:nvSpPr>
        <p:spPr/>
        <p:txBody>
          <a:bodyPr/>
          <a:lstStyle/>
          <a:p>
            <a:fld id="{34B7E4EF-A1BD-40F4-AB7B-04F084DD991D}" type="slidenum">
              <a:rPr lang="en-US" smtClean="0"/>
              <a:t>29</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http://knexjs.org</a:t>
            </a:r>
            <a:endParaRPr lang="en-US" sz="1600" dirty="0">
              <a:solidFill>
                <a:srgbClr val="00B0F0"/>
              </a:solidFill>
            </a:endParaRPr>
          </a:p>
        </p:txBody>
      </p:sp>
    </p:spTree>
    <p:extLst>
      <p:ext uri="{BB962C8B-B14F-4D97-AF65-F5344CB8AC3E}">
        <p14:creationId xmlns:p14="http://schemas.microsoft.com/office/powerpoint/2010/main" val="2159556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Knex.js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rmAutofit lnSpcReduction="10000"/>
          </a:bodyPr>
          <a:lstStyle/>
          <a:p>
            <a:r>
              <a:rPr lang="en-US" sz="1800" dirty="0" smtClean="0"/>
              <a:t>Knex.js </a:t>
            </a:r>
            <a:r>
              <a:rPr lang="en-US" sz="1800" dirty="0"/>
              <a:t>is advertised as: </a:t>
            </a:r>
            <a:r>
              <a:rPr lang="en-US" sz="1800" dirty="0" smtClean="0"/>
              <a:t>"</a:t>
            </a:r>
            <a:r>
              <a:rPr lang="en-US" sz="1800" dirty="0"/>
              <a:t>a 'batteries </a:t>
            </a:r>
            <a:r>
              <a:rPr lang="en-US" sz="1800" dirty="0" smtClean="0"/>
              <a:t>included' </a:t>
            </a:r>
            <a:r>
              <a:rPr lang="en-US" sz="1800" dirty="0"/>
              <a:t>SQL query builder for relational databases such as MySQL.  It is designed to be flexible, portable, and fun to </a:t>
            </a:r>
            <a:r>
              <a:rPr lang="en-US" sz="1800" dirty="0" smtClean="0"/>
              <a:t>use" </a:t>
            </a:r>
          </a:p>
          <a:p>
            <a:r>
              <a:rPr lang="en-US" sz="1800" dirty="0" smtClean="0"/>
              <a:t>Knex.js </a:t>
            </a:r>
            <a:r>
              <a:rPr lang="en-US" sz="1800" dirty="0"/>
              <a:t>features both traditional node style callbacks as well as a promise interface for cleaner async flow control, a stream interface, full featured query and schema builders, transaction support (with savepoints), connection pooling and standardized responses between different query clients and dialects</a:t>
            </a:r>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3</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https://knexjs.org/</a:t>
            </a:r>
            <a:endParaRPr lang="en-US" sz="1600" dirty="0">
              <a:solidFill>
                <a:srgbClr val="00B0F0"/>
              </a:solidFill>
            </a:endParaRPr>
          </a:p>
        </p:txBody>
      </p:sp>
    </p:spTree>
    <p:extLst>
      <p:ext uri="{BB962C8B-B14F-4D97-AF65-F5344CB8AC3E}">
        <p14:creationId xmlns:p14="http://schemas.microsoft.com/office/powerpoint/2010/main" val="4378524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10630299" cy="1371600"/>
          </a:xfrm>
        </p:spPr>
        <p:txBody>
          <a:bodyPr>
            <a:normAutofit/>
          </a:bodyPr>
          <a:lstStyle/>
          <a:p>
            <a:r>
              <a:rPr lang="en-US" u="sng" dirty="0"/>
              <a:t>Knex.js Query Builder – Update Example</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5499"/>
          </a:xfrm>
        </p:spPr>
        <p:txBody>
          <a:bodyPr>
            <a:normAutofit/>
          </a:bodyPr>
          <a:lstStyle/>
          <a:p>
            <a:r>
              <a:rPr lang="en-US" sz="2000" dirty="0" smtClean="0"/>
              <a:t>This </a:t>
            </a:r>
            <a:r>
              <a:rPr lang="en-US" sz="2000" dirty="0"/>
              <a:t>results in the following SQL query</a:t>
            </a:r>
            <a:r>
              <a:rPr lang="en-US" sz="2400" dirty="0"/>
              <a:t>:</a:t>
            </a:r>
          </a:p>
          <a:p>
            <a:pPr marL="228600" indent="0">
              <a:buNone/>
            </a:pPr>
            <a:r>
              <a:rPr lang="en-US" sz="1800" dirty="0">
                <a:latin typeface="Consolas" panose="020B0609020204030204" pitchFamily="49" charset="0"/>
              </a:rPr>
              <a:t>update `books` </a:t>
            </a:r>
          </a:p>
          <a:p>
            <a:pPr marL="228600" indent="0">
              <a:buNone/>
            </a:pPr>
            <a:r>
              <a:rPr lang="en-US" sz="1800" dirty="0">
                <a:latin typeface="Consolas" panose="020B0609020204030204" pitchFamily="49" charset="0"/>
              </a:rPr>
              <a:t>set `status` = 'archived' </a:t>
            </a:r>
          </a:p>
          <a:p>
            <a:pPr marL="228600" indent="0">
              <a:buNone/>
            </a:pPr>
            <a:r>
              <a:rPr lang="en-US" sz="1800" dirty="0">
                <a:latin typeface="Consolas" panose="020B0609020204030204" pitchFamily="49" charset="0"/>
              </a:rPr>
              <a:t>where `published_date` &lt; 2000</a:t>
            </a:r>
          </a:p>
        </p:txBody>
      </p:sp>
      <p:sp>
        <p:nvSpPr>
          <p:cNvPr id="5" name="Slide Number Placeholder 4"/>
          <p:cNvSpPr>
            <a:spLocks noGrp="1"/>
          </p:cNvSpPr>
          <p:nvPr>
            <p:ph type="sldNum" sz="quarter" idx="12"/>
          </p:nvPr>
        </p:nvSpPr>
        <p:spPr/>
        <p:txBody>
          <a:bodyPr/>
          <a:lstStyle/>
          <a:p>
            <a:fld id="{34B7E4EF-A1BD-40F4-AB7B-04F084DD991D}" type="slidenum">
              <a:rPr lang="en-US" smtClean="0"/>
              <a:t>30</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http://knexjs.org</a:t>
            </a:r>
            <a:endParaRPr lang="en-US" sz="1600" dirty="0">
              <a:solidFill>
                <a:srgbClr val="00B0F0"/>
              </a:solidFill>
            </a:endParaRPr>
          </a:p>
        </p:txBody>
      </p:sp>
    </p:spTree>
    <p:extLst>
      <p:ext uri="{BB962C8B-B14F-4D97-AF65-F5344CB8AC3E}">
        <p14:creationId xmlns:p14="http://schemas.microsoft.com/office/powerpoint/2010/main" val="42925294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10630299" cy="1371600"/>
          </a:xfrm>
        </p:spPr>
        <p:txBody>
          <a:bodyPr>
            <a:normAutofit/>
          </a:bodyPr>
          <a:lstStyle/>
          <a:p>
            <a:r>
              <a:rPr lang="en-US" u="sng" dirty="0"/>
              <a:t>Knex.js Query Builder – </a:t>
            </a:r>
            <a:r>
              <a:rPr lang="en-US" u="sng" dirty="0" smtClean="0"/>
              <a:t>Delete</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5499"/>
          </a:xfrm>
        </p:spPr>
        <p:txBody>
          <a:bodyPr>
            <a:normAutofit/>
          </a:bodyPr>
          <a:lstStyle/>
          <a:p>
            <a:r>
              <a:rPr lang="en-US" sz="2000" dirty="0"/>
              <a:t>Aliased to del as delete is a reserved word in JavaScript, this method deletes one or more rows, based on other conditions specified in the query. Resolves the promise / fulfills the callback with the number of affected rows for the query</a:t>
            </a:r>
            <a:endParaRPr lang="en-US" sz="1900" dirty="0"/>
          </a:p>
        </p:txBody>
      </p:sp>
      <p:sp>
        <p:nvSpPr>
          <p:cNvPr id="5" name="Slide Number Placeholder 4"/>
          <p:cNvSpPr>
            <a:spLocks noGrp="1"/>
          </p:cNvSpPr>
          <p:nvPr>
            <p:ph type="sldNum" sz="quarter" idx="12"/>
          </p:nvPr>
        </p:nvSpPr>
        <p:spPr/>
        <p:txBody>
          <a:bodyPr/>
          <a:lstStyle/>
          <a:p>
            <a:fld id="{34B7E4EF-A1BD-40F4-AB7B-04F084DD991D}" type="slidenum">
              <a:rPr lang="en-US" smtClean="0"/>
              <a:t>31</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http://knexjs.org</a:t>
            </a:r>
            <a:endParaRPr lang="en-US" sz="1600" dirty="0">
              <a:solidFill>
                <a:srgbClr val="00B0F0"/>
              </a:solidFill>
            </a:endParaRPr>
          </a:p>
        </p:txBody>
      </p:sp>
    </p:spTree>
    <p:extLst>
      <p:ext uri="{BB962C8B-B14F-4D97-AF65-F5344CB8AC3E}">
        <p14:creationId xmlns:p14="http://schemas.microsoft.com/office/powerpoint/2010/main" val="25140685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10630299" cy="1371600"/>
          </a:xfrm>
        </p:spPr>
        <p:txBody>
          <a:bodyPr>
            <a:normAutofit/>
          </a:bodyPr>
          <a:lstStyle/>
          <a:p>
            <a:r>
              <a:rPr lang="en-US" u="sng" dirty="0"/>
              <a:t>Knex.js Query Builder – </a:t>
            </a:r>
            <a:r>
              <a:rPr lang="en-US" u="sng" dirty="0" smtClean="0"/>
              <a:t>Delete Example</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5499"/>
          </a:xfrm>
        </p:spPr>
        <p:txBody>
          <a:bodyPr>
            <a:normAutofit/>
          </a:bodyPr>
          <a:lstStyle/>
          <a:p>
            <a:r>
              <a:rPr lang="en-US" sz="2000" dirty="0" smtClean="0"/>
              <a:t>This </a:t>
            </a:r>
            <a:r>
              <a:rPr lang="en-US" sz="2000" dirty="0"/>
              <a:t>is a knex </a:t>
            </a:r>
            <a:r>
              <a:rPr lang="en-US" sz="2000" dirty="0" smtClean="0"/>
              <a:t>delete query </a:t>
            </a:r>
            <a:r>
              <a:rPr lang="en-US" sz="2000" dirty="0"/>
              <a:t>example:</a:t>
            </a:r>
          </a:p>
          <a:p>
            <a:pPr marL="169863" indent="0">
              <a:buNone/>
            </a:pPr>
            <a:r>
              <a:rPr lang="en-US" sz="2000" dirty="0">
                <a:latin typeface="Consolas" panose="020B0609020204030204" pitchFamily="49" charset="0"/>
              </a:rPr>
              <a:t>knex('accounts')</a:t>
            </a:r>
          </a:p>
          <a:p>
            <a:pPr marL="169863" indent="0">
              <a:buNone/>
            </a:pPr>
            <a:r>
              <a:rPr lang="en-US" sz="2000" dirty="0">
                <a:latin typeface="Consolas" panose="020B0609020204030204" pitchFamily="49" charset="0"/>
              </a:rPr>
              <a:t>  .where('activated', false)</a:t>
            </a:r>
          </a:p>
          <a:p>
            <a:pPr marL="169863" indent="0">
              <a:buNone/>
            </a:pPr>
            <a:r>
              <a:rPr lang="en-US" sz="2000" dirty="0">
                <a:latin typeface="Consolas" panose="020B0609020204030204" pitchFamily="49" charset="0"/>
              </a:rPr>
              <a:t>  .del()</a:t>
            </a:r>
          </a:p>
          <a:p>
            <a:endParaRPr lang="en-US" sz="1900" dirty="0"/>
          </a:p>
        </p:txBody>
      </p:sp>
      <p:sp>
        <p:nvSpPr>
          <p:cNvPr id="5" name="Slide Number Placeholder 4"/>
          <p:cNvSpPr>
            <a:spLocks noGrp="1"/>
          </p:cNvSpPr>
          <p:nvPr>
            <p:ph type="sldNum" sz="quarter" idx="12"/>
          </p:nvPr>
        </p:nvSpPr>
        <p:spPr/>
        <p:txBody>
          <a:bodyPr/>
          <a:lstStyle/>
          <a:p>
            <a:fld id="{34B7E4EF-A1BD-40F4-AB7B-04F084DD991D}" type="slidenum">
              <a:rPr lang="en-US" smtClean="0"/>
              <a:t>32</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http://knexjs.org</a:t>
            </a:r>
            <a:endParaRPr lang="en-US" sz="1600" dirty="0">
              <a:solidFill>
                <a:srgbClr val="00B0F0"/>
              </a:solidFill>
            </a:endParaRPr>
          </a:p>
        </p:txBody>
      </p:sp>
    </p:spTree>
    <p:extLst>
      <p:ext uri="{BB962C8B-B14F-4D97-AF65-F5344CB8AC3E}">
        <p14:creationId xmlns:p14="http://schemas.microsoft.com/office/powerpoint/2010/main" val="29205000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10630299" cy="1371600"/>
          </a:xfrm>
        </p:spPr>
        <p:txBody>
          <a:bodyPr>
            <a:normAutofit/>
          </a:bodyPr>
          <a:lstStyle/>
          <a:p>
            <a:r>
              <a:rPr lang="en-US" u="sng" dirty="0"/>
              <a:t>Knex.js Query Builder – </a:t>
            </a:r>
            <a:r>
              <a:rPr lang="en-US" u="sng" dirty="0" smtClean="0"/>
              <a:t>Delete Example</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5499"/>
          </a:xfrm>
        </p:spPr>
        <p:txBody>
          <a:bodyPr>
            <a:normAutofit/>
          </a:bodyPr>
          <a:lstStyle/>
          <a:p>
            <a:r>
              <a:rPr lang="en-US" sz="2000" dirty="0" smtClean="0"/>
              <a:t>This </a:t>
            </a:r>
            <a:r>
              <a:rPr lang="en-US" sz="2000" dirty="0"/>
              <a:t>results in the following SQL query</a:t>
            </a:r>
            <a:r>
              <a:rPr lang="en-US" sz="2400" dirty="0"/>
              <a:t>:</a:t>
            </a:r>
          </a:p>
          <a:p>
            <a:pPr marL="228600" indent="0">
              <a:buNone/>
            </a:pPr>
            <a:r>
              <a:rPr lang="en-US" sz="1800" dirty="0">
                <a:latin typeface="Consolas" panose="020B0609020204030204" pitchFamily="49" charset="0"/>
              </a:rPr>
              <a:t>delete from `accounts`</a:t>
            </a:r>
          </a:p>
          <a:p>
            <a:pPr marL="228600" indent="0">
              <a:buNone/>
            </a:pPr>
            <a:r>
              <a:rPr lang="en-US" sz="1800" dirty="0">
                <a:latin typeface="Consolas" panose="020B0609020204030204" pitchFamily="49" charset="0"/>
              </a:rPr>
              <a:t>where `activated` = false</a:t>
            </a:r>
          </a:p>
        </p:txBody>
      </p:sp>
      <p:sp>
        <p:nvSpPr>
          <p:cNvPr id="5" name="Slide Number Placeholder 4"/>
          <p:cNvSpPr>
            <a:spLocks noGrp="1"/>
          </p:cNvSpPr>
          <p:nvPr>
            <p:ph type="sldNum" sz="quarter" idx="12"/>
          </p:nvPr>
        </p:nvSpPr>
        <p:spPr/>
        <p:txBody>
          <a:bodyPr/>
          <a:lstStyle/>
          <a:p>
            <a:fld id="{34B7E4EF-A1BD-40F4-AB7B-04F084DD991D}" type="slidenum">
              <a:rPr lang="en-US" smtClean="0"/>
              <a:t>33</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http://knexjs.org</a:t>
            </a:r>
            <a:endParaRPr lang="en-US" sz="1600" dirty="0">
              <a:solidFill>
                <a:srgbClr val="00B0F0"/>
              </a:solidFill>
            </a:endParaRPr>
          </a:p>
        </p:txBody>
      </p:sp>
    </p:spTree>
    <p:extLst>
      <p:ext uri="{BB962C8B-B14F-4D97-AF65-F5344CB8AC3E}">
        <p14:creationId xmlns:p14="http://schemas.microsoft.com/office/powerpoint/2010/main" val="5990886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10630299" cy="1371600"/>
          </a:xfrm>
        </p:spPr>
        <p:txBody>
          <a:bodyPr>
            <a:normAutofit/>
          </a:bodyPr>
          <a:lstStyle/>
          <a:p>
            <a:r>
              <a:rPr lang="en-US" u="sng" dirty="0" smtClean="0"/>
              <a:t>Knex Pros &amp; Cons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5499"/>
          </a:xfrm>
        </p:spPr>
        <p:txBody>
          <a:bodyPr>
            <a:normAutofit/>
          </a:bodyPr>
          <a:lstStyle/>
          <a:p>
            <a:r>
              <a:rPr lang="en-US" sz="2000" dirty="0" smtClean="0"/>
              <a:t>Pros</a:t>
            </a:r>
            <a:r>
              <a:rPr lang="en-US" sz="2400" dirty="0" smtClean="0"/>
              <a:t>:</a:t>
            </a:r>
            <a:endParaRPr lang="en-US" sz="2400" dirty="0"/>
          </a:p>
          <a:p>
            <a:pPr marL="228600" indent="0">
              <a:buNone/>
            </a:pPr>
            <a:r>
              <a:rPr lang="en-US" sz="1800" dirty="0"/>
              <a:t>Helps </a:t>
            </a:r>
            <a:r>
              <a:rPr lang="en-US" sz="1800" dirty="0" smtClean="0"/>
              <a:t>the programmer </a:t>
            </a:r>
            <a:r>
              <a:rPr lang="en-US" sz="1800" dirty="0"/>
              <a:t>write fewer SQL queries as Knex knows which database system you’re connecting to and will change the SQL it writes to match</a:t>
            </a:r>
          </a:p>
          <a:p>
            <a:pPr marL="228600" indent="0">
              <a:buNone/>
            </a:pPr>
            <a:r>
              <a:rPr lang="en-US" sz="1800" dirty="0"/>
              <a:t>Feels more like programming with JavaScript</a:t>
            </a:r>
          </a:p>
          <a:p>
            <a:pPr marL="228600" indent="0">
              <a:buNone/>
            </a:pPr>
            <a:r>
              <a:rPr lang="en-US" sz="1800" dirty="0"/>
              <a:t>Migrations and seeding are much simpler</a:t>
            </a:r>
          </a:p>
        </p:txBody>
      </p:sp>
      <p:sp>
        <p:nvSpPr>
          <p:cNvPr id="5" name="Slide Number Placeholder 4"/>
          <p:cNvSpPr>
            <a:spLocks noGrp="1"/>
          </p:cNvSpPr>
          <p:nvPr>
            <p:ph type="sldNum" sz="quarter" idx="12"/>
          </p:nvPr>
        </p:nvSpPr>
        <p:spPr/>
        <p:txBody>
          <a:bodyPr/>
          <a:lstStyle/>
          <a:p>
            <a:fld id="{34B7E4EF-A1BD-40F4-AB7B-04F084DD991D}" type="slidenum">
              <a:rPr lang="en-US" smtClean="0"/>
              <a:t>34</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https://blog.logrocket.com/querying-databases-with-knex-js/</a:t>
            </a:r>
            <a:endParaRPr lang="en-US" sz="1600" dirty="0">
              <a:solidFill>
                <a:srgbClr val="00B0F0"/>
              </a:solidFill>
            </a:endParaRPr>
          </a:p>
        </p:txBody>
      </p:sp>
    </p:spTree>
    <p:extLst>
      <p:ext uri="{BB962C8B-B14F-4D97-AF65-F5344CB8AC3E}">
        <p14:creationId xmlns:p14="http://schemas.microsoft.com/office/powerpoint/2010/main" val="18560028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10630299" cy="1371600"/>
          </a:xfrm>
        </p:spPr>
        <p:txBody>
          <a:bodyPr>
            <a:normAutofit/>
          </a:bodyPr>
          <a:lstStyle/>
          <a:p>
            <a:r>
              <a:rPr lang="en-US" u="sng" dirty="0" smtClean="0"/>
              <a:t>Knex Pros &amp; Cons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5499"/>
          </a:xfrm>
        </p:spPr>
        <p:txBody>
          <a:bodyPr>
            <a:normAutofit/>
          </a:bodyPr>
          <a:lstStyle/>
          <a:p>
            <a:r>
              <a:rPr lang="en-US" sz="2000" dirty="0" smtClean="0"/>
              <a:t>Cons</a:t>
            </a:r>
            <a:r>
              <a:rPr lang="en-US" sz="2400" dirty="0" smtClean="0"/>
              <a:t>:</a:t>
            </a:r>
            <a:endParaRPr lang="en-US" sz="2400" dirty="0"/>
          </a:p>
          <a:p>
            <a:pPr marL="228600" indent="0">
              <a:buNone/>
            </a:pPr>
            <a:r>
              <a:rPr lang="en-US" sz="1800" dirty="0"/>
              <a:t>You should still take time to learn </a:t>
            </a:r>
            <a:r>
              <a:rPr lang="en-US" sz="1800" dirty="0" smtClean="0"/>
              <a:t>database manipulations </a:t>
            </a:r>
            <a:r>
              <a:rPr lang="en-US" sz="1800" dirty="0"/>
              <a:t>at a deeper level</a:t>
            </a:r>
          </a:p>
          <a:p>
            <a:pPr marL="228600" indent="0">
              <a:buNone/>
            </a:pPr>
            <a:r>
              <a:rPr lang="en-US" sz="1800" dirty="0"/>
              <a:t>Knex requires a learning curve. It is a library itself, and the developer should know their way inside out to use Knex</a:t>
            </a:r>
          </a:p>
          <a:p>
            <a:pPr marL="228600" indent="0">
              <a:buNone/>
            </a:pPr>
            <a:r>
              <a:rPr lang="en-US" sz="1800" dirty="0"/>
              <a:t>If you’re a beginner trying to build APIs, it is better to choose the hard path than the happy path. Writing queries yourself will make you more proficient and comfortable with databases than using a query builder like </a:t>
            </a:r>
            <a:r>
              <a:rPr lang="en-US" sz="1800" dirty="0" smtClean="0"/>
              <a:t>Knex</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35</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https://blog.logrocket.com/querying-databases-with-knex-js/</a:t>
            </a:r>
            <a:endParaRPr lang="en-US" sz="1600" dirty="0">
              <a:solidFill>
                <a:srgbClr val="00B0F0"/>
              </a:solidFill>
            </a:endParaRPr>
          </a:p>
        </p:txBody>
      </p:sp>
    </p:spTree>
    <p:extLst>
      <p:ext uri="{BB962C8B-B14F-4D97-AF65-F5344CB8AC3E}">
        <p14:creationId xmlns:p14="http://schemas.microsoft.com/office/powerpoint/2010/main" val="10139058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What </a:t>
            </a:r>
            <a:r>
              <a:rPr lang="en-US" u="sng" dirty="0"/>
              <a:t>We've </a:t>
            </a:r>
            <a:r>
              <a:rPr lang="en-US" u="sng" dirty="0" smtClean="0"/>
              <a:t>Covered</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301568"/>
          </a:xfrm>
        </p:spPr>
        <p:txBody>
          <a:bodyPr>
            <a:normAutofit/>
          </a:bodyPr>
          <a:lstStyle/>
          <a:p>
            <a:r>
              <a:rPr lang="en-US" sz="1800" dirty="0" smtClean="0"/>
              <a:t>An intro to setting up knex in Node.js</a:t>
            </a:r>
            <a:endParaRPr lang="en-US" sz="1800" dirty="0"/>
          </a:p>
          <a:p>
            <a:r>
              <a:rPr lang="en-US" sz="1800" dirty="0"/>
              <a:t>An intro to using knex with </a:t>
            </a:r>
            <a:r>
              <a:rPr lang="en-US" sz="1800" dirty="0" smtClean="0"/>
              <a:t>CRUD</a:t>
            </a:r>
          </a:p>
          <a:p>
            <a:r>
              <a:rPr lang="en-US" sz="1800" dirty="0" smtClean="0"/>
              <a:t>Pros and Cons of using knex</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36</a:t>
            </a:fld>
            <a:endParaRPr lang="en-US" dirty="0"/>
          </a:p>
        </p:txBody>
      </p:sp>
    </p:spTree>
    <p:extLst>
      <p:ext uri="{BB962C8B-B14F-4D97-AF65-F5344CB8AC3E}">
        <p14:creationId xmlns:p14="http://schemas.microsoft.com/office/powerpoint/2010/main" val="4525270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Knex Website</a:t>
            </a:r>
            <a:endParaRPr lang="en-US" u="sng" dirty="0"/>
          </a:p>
        </p:txBody>
      </p:sp>
      <p:pic>
        <p:nvPicPr>
          <p:cNvPr id="7" name="Content Placeholder 6"/>
          <p:cNvPicPr>
            <a:picLocks noGrp="1" noChangeAspect="1"/>
          </p:cNvPicPr>
          <p:nvPr>
            <p:ph idx="1"/>
          </p:nvPr>
        </p:nvPicPr>
        <p:blipFill>
          <a:blip r:embed="rId2"/>
          <a:stretch>
            <a:fillRect/>
          </a:stretch>
        </p:blipFill>
        <p:spPr>
          <a:xfrm>
            <a:off x="931334" y="1955800"/>
            <a:ext cx="6062134" cy="3860225"/>
          </a:xfrm>
          <a:prstGeom prst="rect">
            <a:avLst/>
          </a:prstGeom>
        </p:spPr>
      </p:pic>
      <p:sp>
        <p:nvSpPr>
          <p:cNvPr id="5" name="Slide Number Placeholder 4"/>
          <p:cNvSpPr>
            <a:spLocks noGrp="1"/>
          </p:cNvSpPr>
          <p:nvPr>
            <p:ph type="sldNum" sz="quarter" idx="12"/>
          </p:nvPr>
        </p:nvSpPr>
        <p:spPr/>
        <p:txBody>
          <a:bodyPr/>
          <a:lstStyle/>
          <a:p>
            <a:fld id="{34B7E4EF-A1BD-40F4-AB7B-04F084DD991D}" type="slidenum">
              <a:rPr lang="en-US" smtClean="0"/>
              <a:t>4</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3"/>
              </a:rPr>
              <a:t>https://knexjs.org/</a:t>
            </a:r>
            <a:endParaRPr lang="en-US" sz="1600" dirty="0">
              <a:solidFill>
                <a:srgbClr val="00B0F0"/>
              </a:solidFill>
            </a:endParaRPr>
          </a:p>
        </p:txBody>
      </p:sp>
    </p:spTree>
    <p:extLst>
      <p:ext uri="{BB962C8B-B14F-4D97-AF65-F5344CB8AC3E}">
        <p14:creationId xmlns:p14="http://schemas.microsoft.com/office/powerpoint/2010/main" val="3548973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Knex.js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r>
              <a:rPr lang="en-US" sz="1800" dirty="0"/>
              <a:t>Knex can be used as an SQL query builder in both Node.JS and the browser, limited to WebSQL's constraints (like the inability to drop tables or read schemas). Composing SQL queries in the browser for execution on the server is highly discouraged, as this can be the cause of serious security </a:t>
            </a:r>
            <a:r>
              <a:rPr lang="en-US" sz="1800" dirty="0" smtClean="0"/>
              <a:t>vulnerabilities</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5</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https://knexjs.org/</a:t>
            </a:r>
            <a:endParaRPr lang="en-US" sz="1600" dirty="0">
              <a:solidFill>
                <a:srgbClr val="00B0F0"/>
              </a:solidFill>
            </a:endParaRPr>
          </a:p>
        </p:txBody>
      </p:sp>
    </p:spTree>
    <p:extLst>
      <p:ext uri="{BB962C8B-B14F-4D97-AF65-F5344CB8AC3E}">
        <p14:creationId xmlns:p14="http://schemas.microsoft.com/office/powerpoint/2010/main" val="3395655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Knex.js Installation</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r>
              <a:rPr lang="en-US" sz="1800" dirty="0" smtClean="0"/>
              <a:t>First install </a:t>
            </a:r>
            <a:r>
              <a:rPr lang="en-US" sz="1800" dirty="0"/>
              <a:t>Knex and the Knex Command Line Tool globally on your local computer, </a:t>
            </a:r>
            <a:r>
              <a:rPr lang="en-US" sz="1800" dirty="0" smtClean="0"/>
              <a:t>via the </a:t>
            </a:r>
            <a:r>
              <a:rPr lang="en-US" sz="1800" dirty="0"/>
              <a:t>following command:</a:t>
            </a:r>
          </a:p>
          <a:p>
            <a:pPr marL="169863" indent="0">
              <a:buNone/>
            </a:pPr>
            <a:r>
              <a:rPr lang="en-US" sz="1800" dirty="0" smtClean="0">
                <a:latin typeface="Consolas" panose="020B0609020204030204" pitchFamily="49" charset="0"/>
              </a:rPr>
              <a:t>npm </a:t>
            </a:r>
            <a:r>
              <a:rPr lang="en-US" sz="1800" dirty="0">
                <a:latin typeface="Consolas" panose="020B0609020204030204" pitchFamily="49" charset="0"/>
              </a:rPr>
              <a:t>install knex </a:t>
            </a:r>
            <a:r>
              <a:rPr lang="en-US" sz="1800" dirty="0" smtClean="0">
                <a:latin typeface="Consolas" panose="020B0609020204030204" pitchFamily="49" charset="0"/>
              </a:rPr>
              <a:t>-g</a:t>
            </a:r>
          </a:p>
          <a:p>
            <a:r>
              <a:rPr lang="en-US" sz="1800" dirty="0"/>
              <a:t>This will allow us to use knex as a command line tool that helps you create and manage </a:t>
            </a:r>
            <a:r>
              <a:rPr lang="en-US" sz="1800" dirty="0" smtClean="0"/>
              <a:t>knex </a:t>
            </a:r>
            <a:r>
              <a:rPr lang="en-US" sz="1800" dirty="0"/>
              <a:t>files</a:t>
            </a:r>
            <a:endParaRPr lang="en-US" sz="1800" dirty="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6</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https://gist.github.com/NigelEarle/80150ff1c50031e59b872baf0e474977</a:t>
            </a:r>
            <a:endParaRPr lang="en-US" sz="1600" dirty="0">
              <a:solidFill>
                <a:srgbClr val="00B0F0"/>
              </a:solidFill>
            </a:endParaRPr>
          </a:p>
        </p:txBody>
      </p:sp>
    </p:spTree>
    <p:extLst>
      <p:ext uri="{BB962C8B-B14F-4D97-AF65-F5344CB8AC3E}">
        <p14:creationId xmlns:p14="http://schemas.microsoft.com/office/powerpoint/2010/main" val="2875923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a:t>Knex.js Installation</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r>
              <a:rPr lang="en-US" sz="1800" dirty="0"/>
              <a:t>Next, install the knex module locally to use in your </a:t>
            </a:r>
            <a:r>
              <a:rPr lang="en-US" sz="1800" dirty="0" smtClean="0"/>
              <a:t>project via the command:</a:t>
            </a:r>
            <a:endParaRPr lang="en-US" sz="1800" dirty="0"/>
          </a:p>
          <a:p>
            <a:pPr marL="228600" indent="0">
              <a:buNone/>
            </a:pPr>
            <a:r>
              <a:rPr lang="en-US" sz="1800" dirty="0" smtClean="0">
                <a:latin typeface="Consolas" panose="020B0609020204030204" pitchFamily="49" charset="0"/>
              </a:rPr>
              <a:t>npm </a:t>
            </a:r>
            <a:r>
              <a:rPr lang="en-US" sz="1800" dirty="0">
                <a:latin typeface="Consolas" panose="020B0609020204030204" pitchFamily="49" charset="0"/>
              </a:rPr>
              <a:t>install knex </a:t>
            </a:r>
            <a:r>
              <a:rPr lang="en-US" sz="1800" dirty="0" smtClean="0">
                <a:latin typeface="Consolas" panose="020B0609020204030204" pitchFamily="49" charset="0"/>
              </a:rPr>
              <a:t>--save</a:t>
            </a:r>
          </a:p>
          <a:p>
            <a:r>
              <a:rPr lang="en-US" sz="1800" dirty="0" smtClean="0"/>
              <a:t>Next </a:t>
            </a:r>
            <a:r>
              <a:rPr lang="en-US" sz="1800" dirty="0"/>
              <a:t>you need to connect to a MySQL database via the command</a:t>
            </a:r>
          </a:p>
          <a:p>
            <a:pPr marL="228600" indent="0">
              <a:buNone/>
            </a:pPr>
            <a:r>
              <a:rPr lang="en-US" sz="1800" dirty="0">
                <a:latin typeface="Consolas" panose="020B0609020204030204" pitchFamily="49" charset="0"/>
              </a:rPr>
              <a:t>npm install mysql --save</a:t>
            </a:r>
          </a:p>
          <a:p>
            <a:pPr marL="228600" indent="0">
              <a:buNone/>
            </a:pPr>
            <a:endParaRPr lang="en-US" sz="1800" dirty="0"/>
          </a:p>
          <a:p>
            <a:pPr marL="169863" indent="0">
              <a:buNone/>
            </a:pPr>
            <a:endParaRPr lang="en-US" sz="1800" dirty="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7</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https://gist.github.com/NigelEarle/80150ff1c50031e59b872baf0e474977</a:t>
            </a:r>
            <a:endParaRPr lang="en-US" sz="1600" dirty="0">
              <a:solidFill>
                <a:srgbClr val="00B0F0"/>
              </a:solidFill>
            </a:endParaRPr>
          </a:p>
        </p:txBody>
      </p:sp>
    </p:spTree>
    <p:extLst>
      <p:ext uri="{BB962C8B-B14F-4D97-AF65-F5344CB8AC3E}">
        <p14:creationId xmlns:p14="http://schemas.microsoft.com/office/powerpoint/2010/main" val="3125130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Knex.js Installation</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r>
              <a:rPr lang="en-US" sz="1800" dirty="0"/>
              <a:t>The knex module is itself a function which takes a configuration object for Knex, accepting a few parameters. The client parameter is required and determines which client adapter will be </a:t>
            </a:r>
            <a:r>
              <a:rPr lang="en-US" sz="1800" dirty="0" smtClean="0"/>
              <a:t>used with </a:t>
            </a:r>
            <a:r>
              <a:rPr lang="en-US" sz="1800" dirty="0"/>
              <a:t>the </a:t>
            </a:r>
            <a:r>
              <a:rPr lang="en-US" sz="1800" dirty="0" smtClean="0"/>
              <a:t>library</a:t>
            </a:r>
            <a:endParaRPr lang="en-US" sz="1800" dirty="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8</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https://gist.github.com/NigelEarle/80150ff1c50031e59b872baf0e474977</a:t>
            </a:r>
            <a:endParaRPr lang="en-US" sz="1600" dirty="0">
              <a:solidFill>
                <a:srgbClr val="00B0F0"/>
              </a:solidFill>
            </a:endParaRPr>
          </a:p>
        </p:txBody>
      </p:sp>
    </p:spTree>
    <p:extLst>
      <p:ext uri="{BB962C8B-B14F-4D97-AF65-F5344CB8AC3E}">
        <p14:creationId xmlns:p14="http://schemas.microsoft.com/office/powerpoint/2010/main" val="25960223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Knex.js Installation</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5499"/>
          </a:xfrm>
        </p:spPr>
        <p:txBody>
          <a:bodyPr>
            <a:normAutofit fontScale="92500" lnSpcReduction="20000"/>
          </a:bodyPr>
          <a:lstStyle/>
          <a:p>
            <a:r>
              <a:rPr lang="en-US" sz="1900" dirty="0" smtClean="0"/>
              <a:t>For example:</a:t>
            </a:r>
          </a:p>
          <a:p>
            <a:pPr marL="169863" indent="0">
              <a:buNone/>
            </a:pPr>
            <a:r>
              <a:rPr lang="en-US" sz="1600" dirty="0">
                <a:latin typeface="Consolas" panose="020B0609020204030204" pitchFamily="49" charset="0"/>
              </a:rPr>
              <a:t>var knex = require('knex')({</a:t>
            </a:r>
          </a:p>
          <a:p>
            <a:pPr marL="169863" indent="0">
              <a:buNone/>
            </a:pPr>
            <a:r>
              <a:rPr lang="en-US" sz="1600" dirty="0">
                <a:latin typeface="Consolas" panose="020B0609020204030204" pitchFamily="49" charset="0"/>
              </a:rPr>
              <a:t>  client: 'mysql',</a:t>
            </a:r>
          </a:p>
          <a:p>
            <a:pPr marL="169863" indent="0">
              <a:buNone/>
            </a:pPr>
            <a:r>
              <a:rPr lang="en-US" sz="1600" dirty="0">
                <a:latin typeface="Consolas" panose="020B0609020204030204" pitchFamily="49" charset="0"/>
              </a:rPr>
              <a:t>  connection: {</a:t>
            </a:r>
          </a:p>
          <a:p>
            <a:pPr marL="169863" indent="0">
              <a:buNone/>
            </a:pPr>
            <a:r>
              <a:rPr lang="en-US" sz="1600" dirty="0">
                <a:latin typeface="Consolas" panose="020B0609020204030204" pitchFamily="49" charset="0"/>
              </a:rPr>
              <a:t>    host : '127.0.0.1',</a:t>
            </a:r>
          </a:p>
          <a:p>
            <a:pPr marL="169863" indent="0">
              <a:buNone/>
            </a:pPr>
            <a:r>
              <a:rPr lang="en-US" sz="1600" dirty="0">
                <a:latin typeface="Consolas" panose="020B0609020204030204" pitchFamily="49" charset="0"/>
              </a:rPr>
              <a:t>    user : </a:t>
            </a:r>
            <a:r>
              <a:rPr lang="en-US" sz="1600" dirty="0" smtClean="0">
                <a:latin typeface="Consolas" panose="020B0609020204030204" pitchFamily="49" charset="0"/>
              </a:rPr>
              <a:t>'database_username',</a:t>
            </a:r>
            <a:endParaRPr lang="en-US" sz="1600" dirty="0">
              <a:latin typeface="Consolas" panose="020B0609020204030204" pitchFamily="49" charset="0"/>
            </a:endParaRPr>
          </a:p>
          <a:p>
            <a:pPr marL="169863" indent="0">
              <a:buNone/>
            </a:pPr>
            <a:r>
              <a:rPr lang="en-US" sz="1600" dirty="0">
                <a:latin typeface="Consolas" panose="020B0609020204030204" pitchFamily="49" charset="0"/>
              </a:rPr>
              <a:t>    password : </a:t>
            </a:r>
            <a:r>
              <a:rPr lang="en-US" sz="1600" dirty="0" smtClean="0">
                <a:latin typeface="Consolas" panose="020B0609020204030204" pitchFamily="49" charset="0"/>
              </a:rPr>
              <a:t>'database_password</a:t>
            </a:r>
            <a:r>
              <a:rPr lang="en-US" sz="1600" dirty="0">
                <a:latin typeface="Consolas" panose="020B0609020204030204" pitchFamily="49" charset="0"/>
              </a:rPr>
              <a:t>',</a:t>
            </a:r>
          </a:p>
          <a:p>
            <a:pPr marL="169863" indent="0">
              <a:buNone/>
            </a:pPr>
            <a:r>
              <a:rPr lang="en-US" sz="1600" dirty="0">
                <a:latin typeface="Consolas" panose="020B0609020204030204" pitchFamily="49" charset="0"/>
              </a:rPr>
              <a:t>    database : </a:t>
            </a:r>
            <a:r>
              <a:rPr lang="en-US" sz="1600" dirty="0">
                <a:latin typeface="Consolas" panose="020B0609020204030204" pitchFamily="49" charset="0"/>
              </a:rPr>
              <a:t>'database_name</a:t>
            </a:r>
            <a:r>
              <a:rPr lang="en-US" sz="1600" dirty="0" smtClean="0">
                <a:latin typeface="Consolas" panose="020B0609020204030204" pitchFamily="49" charset="0"/>
              </a:rPr>
              <a:t>'</a:t>
            </a:r>
            <a:endParaRPr lang="en-US" sz="1600" dirty="0">
              <a:latin typeface="Consolas" panose="020B0609020204030204" pitchFamily="49" charset="0"/>
            </a:endParaRPr>
          </a:p>
          <a:p>
            <a:pPr marL="169863" indent="0">
              <a:buNone/>
            </a:pPr>
            <a:r>
              <a:rPr lang="en-US" sz="1600" dirty="0">
                <a:latin typeface="Consolas" panose="020B0609020204030204" pitchFamily="49" charset="0"/>
              </a:rPr>
              <a:t>}</a:t>
            </a:r>
            <a:endParaRPr lang="en-US" sz="1600" dirty="0" smtClean="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9</a:t>
            </a:fld>
            <a:endParaRPr lang="en-US" dirty="0"/>
          </a:p>
        </p:txBody>
      </p:sp>
      <p:sp>
        <p:nvSpPr>
          <p:cNvPr id="6" name="Rectangle 5">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https://gist.github.com/NigelEarle/80150ff1c50031e59b872baf0e474977</a:t>
            </a:r>
            <a:endParaRPr lang="en-US" sz="1600" dirty="0">
              <a:solidFill>
                <a:srgbClr val="00B0F0"/>
              </a:solidFill>
            </a:endParaRPr>
          </a:p>
        </p:txBody>
      </p:sp>
    </p:spTree>
    <p:extLst>
      <p:ext uri="{BB962C8B-B14F-4D97-AF65-F5344CB8AC3E}">
        <p14:creationId xmlns:p14="http://schemas.microsoft.com/office/powerpoint/2010/main" val="19373053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{37DAEB62-91AD-4E6F-BED4-FC24FCD8F4C1}tf78438558</Template>
  <TotalTime>0</TotalTime>
  <Words>1714</Words>
  <Application>Microsoft Office PowerPoint</Application>
  <PresentationFormat>Widescreen</PresentationFormat>
  <Paragraphs>256</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Century Gothic</vt:lpstr>
      <vt:lpstr>Consolas</vt:lpstr>
      <vt:lpstr>Garamond</vt:lpstr>
      <vt:lpstr>SavonVTI</vt:lpstr>
      <vt:lpstr>Unit02 node.js &amp; Mysql Part IV</vt:lpstr>
      <vt:lpstr>Objectives</vt:lpstr>
      <vt:lpstr>Knex.js</vt:lpstr>
      <vt:lpstr>Knex Website</vt:lpstr>
      <vt:lpstr>Knex.js</vt:lpstr>
      <vt:lpstr>Knex.js Installation</vt:lpstr>
      <vt:lpstr>Knex.js Installation</vt:lpstr>
      <vt:lpstr>Knex.js Installation</vt:lpstr>
      <vt:lpstr>Knex.js Installation</vt:lpstr>
      <vt:lpstr>Knex.js Installation</vt:lpstr>
      <vt:lpstr>Knex.js Installation</vt:lpstr>
      <vt:lpstr>Knex.js Installation</vt:lpstr>
      <vt:lpstr>Knex.js Query Builder </vt:lpstr>
      <vt:lpstr>Knex.js Query Builder</vt:lpstr>
      <vt:lpstr>Knex.js Query Builder – Select Example 1</vt:lpstr>
      <vt:lpstr>Knex.js Query Builder – Select Example 1</vt:lpstr>
      <vt:lpstr>Knex.js Query Builder – Select Example 2 </vt:lpstr>
      <vt:lpstr>Knex.js Query Builder – Select Example 2 </vt:lpstr>
      <vt:lpstr>Knex.js Query Builder – Select Example 3 </vt:lpstr>
      <vt:lpstr>Knex.js Query Builder – Select Example 3 </vt:lpstr>
      <vt:lpstr>Knex.js Query Builder – Select Example 3 </vt:lpstr>
      <vt:lpstr>Knex.js Query Builder – Joins</vt:lpstr>
      <vt:lpstr>Knex.js Query Builder – Inner Join Example</vt:lpstr>
      <vt:lpstr>Knex.js Query Builder – Inner Join Example</vt:lpstr>
      <vt:lpstr>Knex.js Query Builder – Insert</vt:lpstr>
      <vt:lpstr>Knex.js Query Builder – Insert Example</vt:lpstr>
      <vt:lpstr>Knex.js Query Builder – Insert Example</vt:lpstr>
      <vt:lpstr>Knex.js Query Builder – Update</vt:lpstr>
      <vt:lpstr>Knex.js Query Builder – Update Example</vt:lpstr>
      <vt:lpstr>Knex.js Query Builder – Update Example</vt:lpstr>
      <vt:lpstr>Knex.js Query Builder – Delete</vt:lpstr>
      <vt:lpstr>Knex.js Query Builder – Delete Example</vt:lpstr>
      <vt:lpstr>Knex.js Query Builder – Delete Example</vt:lpstr>
      <vt:lpstr>Knex Pros &amp; Cons</vt:lpstr>
      <vt:lpstr>Knex Pros &amp; Cons</vt:lpstr>
      <vt:lpstr>What We've Covered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2020-06-22T12:54:55Z</dcterms:created>
  <dcterms:modified xsi:type="dcterms:W3CDTF">2020-07-21T13:39:32Z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