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1"/>
  </p:notesMasterIdLst>
  <p:sldIdLst>
    <p:sldId id="257" r:id="rId5"/>
    <p:sldId id="263" r:id="rId6"/>
    <p:sldId id="277" r:id="rId7"/>
    <p:sldId id="301" r:id="rId8"/>
    <p:sldId id="302" r:id="rId9"/>
    <p:sldId id="324" r:id="rId10"/>
    <p:sldId id="303" r:id="rId11"/>
    <p:sldId id="304" r:id="rId12"/>
    <p:sldId id="325" r:id="rId13"/>
    <p:sldId id="326" r:id="rId14"/>
    <p:sldId id="327" r:id="rId15"/>
    <p:sldId id="305" r:id="rId16"/>
    <p:sldId id="306" r:id="rId17"/>
    <p:sldId id="307" r:id="rId18"/>
    <p:sldId id="328" r:id="rId19"/>
    <p:sldId id="329" r:id="rId20"/>
    <p:sldId id="330" r:id="rId21"/>
    <p:sldId id="308" r:id="rId22"/>
    <p:sldId id="309" r:id="rId23"/>
    <p:sldId id="310" r:id="rId24"/>
    <p:sldId id="311" r:id="rId25"/>
    <p:sldId id="312" r:id="rId26"/>
    <p:sldId id="313" r:id="rId27"/>
    <p:sldId id="331" r:id="rId28"/>
    <p:sldId id="332"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i.jquery.com/jQuery.pars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jquery.com/jQuery.pars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i.jquery.com/fil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pi.jquery.com/all-selecto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pi.jquery.com/all-selec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i.jquery.com/all-selecto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pi.jquery.com/fir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i.jquery.com/fir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i.jquery.com/firs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undrisoft.com/tech-bytes/jquery-html-vs-append-vs-innerhtml-difference-and-performan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mundrisoft.com/tech-bytes/jquery-html-vs-append-vs-innerhtml-difference-and-performa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jquery.com/cont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i.jquery.com/cont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jquery.com/cont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jquery.com/jQuery.pars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pi.jquery.com/jQuery.pars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pi.jquery.com/jQuery.pars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i.jquery.com/jQuery.pars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Unit02 node.js &amp; Mysql Part </a:t>
            </a:r>
            <a:r>
              <a:rPr lang="en-US" sz="4400" b="1" dirty="0" smtClean="0">
                <a:solidFill>
                  <a:schemeClr val="tx1"/>
                </a:solidFill>
              </a:rPr>
              <a:t>VII</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08099" cy="1371600"/>
          </a:xfrm>
        </p:spPr>
        <p:txBody>
          <a:bodyPr>
            <a:normAutofit/>
          </a:bodyPr>
          <a:lstStyle/>
          <a:p>
            <a:r>
              <a:rPr lang="en-US" u="sng" dirty="0"/>
              <a:t>jQuery Page Entities .parseHTML()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a:t>
            </a:r>
            <a:r>
              <a:rPr lang="en-US" sz="1800" dirty="0" smtClean="0"/>
              <a:t>code (Part 3):</a:t>
            </a:r>
            <a:endParaRPr lang="en-US" sz="1800" dirty="0"/>
          </a:p>
          <a:p>
            <a:pPr marL="228600" indent="0">
              <a:buNone/>
            </a:pPr>
            <a:r>
              <a:rPr lang="en-US" sz="1800" dirty="0" smtClean="0">
                <a:latin typeface="Consolas" panose="020B0609020204030204" pitchFamily="49" charset="0"/>
              </a:rPr>
              <a:t>// </a:t>
            </a:r>
            <a:r>
              <a:rPr lang="en-US" sz="1800" dirty="0">
                <a:latin typeface="Consolas" panose="020B0609020204030204" pitchFamily="49" charset="0"/>
              </a:rPr>
              <a:t>Insert the node names</a:t>
            </a:r>
          </a:p>
          <a:p>
            <a:pPr marL="228600" indent="0">
              <a:buNone/>
            </a:pPr>
            <a:r>
              <a:rPr lang="en-US" sz="1800" dirty="0">
                <a:latin typeface="Consolas" panose="020B0609020204030204" pitchFamily="49" charset="0"/>
              </a:rPr>
              <a:t>$log.append( "&lt;h3&gt;Node Names:&lt;/h3&gt;" );</a:t>
            </a:r>
          </a:p>
          <a:p>
            <a:pPr marL="228600" indent="0">
              <a:buNone/>
            </a:pPr>
            <a:r>
              <a:rPr lang="en-US" sz="1800" dirty="0">
                <a:latin typeface="Consolas" panose="020B0609020204030204" pitchFamily="49" charset="0"/>
              </a:rPr>
              <a:t>$( "&lt;ol&gt;&lt;/ol&gt;" )</a:t>
            </a:r>
          </a:p>
          <a:p>
            <a:pPr marL="228600" indent="0">
              <a:buNone/>
            </a:pPr>
            <a:r>
              <a:rPr lang="en-US" sz="1800" dirty="0">
                <a:latin typeface="Consolas" panose="020B0609020204030204" pitchFamily="49" charset="0"/>
              </a:rPr>
              <a:t>  .append( nodeNames.join( "" ) )</a:t>
            </a:r>
          </a:p>
          <a:p>
            <a:pPr marL="228600" indent="0">
              <a:buNone/>
            </a:pPr>
            <a:r>
              <a:rPr lang="en-US" sz="1800" dirty="0">
                <a:latin typeface="Consolas" panose="020B0609020204030204" pitchFamily="49" charset="0"/>
              </a:rPr>
              <a:t>  .appendTo( $log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https://api.jquery.com/jQuery.parseHTML/</a:t>
            </a:r>
            <a:endParaRPr lang="en-US" sz="1600" dirty="0">
              <a:solidFill>
                <a:srgbClr val="00B0F0"/>
              </a:solidFill>
            </a:endParaRPr>
          </a:p>
        </p:txBody>
      </p:sp>
    </p:spTree>
    <p:extLst>
      <p:ext uri="{BB962C8B-B14F-4D97-AF65-F5344CB8AC3E}">
        <p14:creationId xmlns:p14="http://schemas.microsoft.com/office/powerpoint/2010/main" val="168629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08099" cy="1371600"/>
          </a:xfrm>
        </p:spPr>
        <p:txBody>
          <a:bodyPr>
            <a:normAutofit/>
          </a:bodyPr>
          <a:lstStyle/>
          <a:p>
            <a:r>
              <a:rPr lang="en-US" u="sng" dirty="0"/>
              <a:t>jQuery Page Entities .parseHTML()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a:t>
            </a:r>
            <a:r>
              <a:rPr lang="en-US" sz="1800" dirty="0" smtClean="0"/>
              <a:t>code (Part 4):</a:t>
            </a:r>
            <a:endParaRPr lang="en-US" sz="1800" dirty="0"/>
          </a:p>
          <a:p>
            <a:pPr marL="228600" indent="0">
              <a:buNone/>
            </a:pPr>
            <a:r>
              <a:rPr lang="en-US" sz="1800" dirty="0" smtClean="0">
                <a:latin typeface="Consolas" panose="020B0609020204030204" pitchFamily="49" charset="0"/>
              </a:rPr>
              <a:t>// This gives the following output</a:t>
            </a:r>
            <a:endParaRPr lang="en-US" sz="1800" dirty="0">
              <a:latin typeface="Consolas" panose="020B0609020204030204" pitchFamily="49" charset="0"/>
            </a:endParaRPr>
          </a:p>
          <a:p>
            <a:pPr marL="228600" indent="0">
              <a:buNone/>
            </a:pP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https://api.jquery.com/jQuery.parseHTML/</a:t>
            </a:r>
            <a:endParaRPr lang="en-US" sz="1600" dirty="0">
              <a:solidFill>
                <a:srgbClr val="00B0F0"/>
              </a:solidFill>
            </a:endParaRPr>
          </a:p>
        </p:txBody>
      </p:sp>
      <p:pic>
        <p:nvPicPr>
          <p:cNvPr id="4" name="Picture 3"/>
          <p:cNvPicPr>
            <a:picLocks noChangeAspect="1"/>
          </p:cNvPicPr>
          <p:nvPr/>
        </p:nvPicPr>
        <p:blipFill>
          <a:blip r:embed="rId3"/>
          <a:stretch>
            <a:fillRect/>
          </a:stretch>
        </p:blipFill>
        <p:spPr>
          <a:xfrm>
            <a:off x="4146550" y="3673475"/>
            <a:ext cx="2019300" cy="2000250"/>
          </a:xfrm>
          <a:prstGeom prst="rect">
            <a:avLst/>
          </a:prstGeom>
        </p:spPr>
      </p:pic>
    </p:spTree>
    <p:extLst>
      <p:ext uri="{BB962C8B-B14F-4D97-AF65-F5344CB8AC3E}">
        <p14:creationId xmlns:p14="http://schemas.microsoft.com/office/powerpoint/2010/main" val="182215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a:t>
            </a:r>
            <a:r>
              <a:rPr lang="en-US" u="sng" dirty="0" smtClean="0"/>
              <a:t>Page Entities .add()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Creates </a:t>
            </a:r>
            <a:r>
              <a:rPr lang="en-US" sz="1800" dirty="0"/>
              <a:t>a new jQuery object with elements added to the set of matched elements.  Syntax:</a:t>
            </a:r>
          </a:p>
          <a:p>
            <a:pPr marL="169863" indent="0">
              <a:buNone/>
            </a:pPr>
            <a:r>
              <a:rPr lang="en-US" sz="1800" dirty="0">
                <a:latin typeface="Consolas" panose="020B0609020204030204" pitchFamily="49" charset="0"/>
              </a:rPr>
              <a:t>.add(selector)</a:t>
            </a:r>
          </a:p>
          <a:p>
            <a:r>
              <a:rPr lang="en-US" sz="1800" dirty="0"/>
              <a:t>Given a jQuery object that represents a set of DOM elements, the .add() method constructs a new jQuery object from the union of those elements and the ones passed into the </a:t>
            </a:r>
            <a:r>
              <a:rPr lang="en-US" sz="1800" dirty="0" smtClean="0"/>
              <a:t>method</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api.jquery.com/add/</a:t>
            </a:r>
            <a:endParaRPr lang="en-US" sz="1600" dirty="0">
              <a:solidFill>
                <a:srgbClr val="00B0F0"/>
              </a:solidFill>
            </a:endParaRPr>
          </a:p>
        </p:txBody>
      </p:sp>
    </p:spTree>
    <p:extLst>
      <p:ext uri="{BB962C8B-B14F-4D97-AF65-F5344CB8AC3E}">
        <p14:creationId xmlns:p14="http://schemas.microsoft.com/office/powerpoint/2010/main" val="2776472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Page Entities </a:t>
            </a:r>
            <a:r>
              <a:rPr lang="en-US" u="sng" dirty="0" smtClean="0"/>
              <a:t>.add()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193195"/>
          </a:xfrm>
        </p:spPr>
        <p:txBody>
          <a:bodyPr>
            <a:normAutofit lnSpcReduction="10000"/>
          </a:bodyPr>
          <a:lstStyle/>
          <a:p>
            <a:r>
              <a:rPr lang="en-US" sz="1800" dirty="0"/>
              <a:t>The following example </a:t>
            </a:r>
            <a:r>
              <a:rPr lang="en-US" sz="1800" dirty="0" smtClean="0"/>
              <a:t>creates a series of &lt;div&gt; tags:</a:t>
            </a:r>
            <a:endParaRPr lang="en-US" sz="1800" dirty="0"/>
          </a:p>
          <a:p>
            <a:pPr marL="228600" indent="0">
              <a:buNone/>
            </a:pPr>
            <a:r>
              <a:rPr lang="en-US" sz="1800" dirty="0" smtClean="0">
                <a:latin typeface="Consolas" panose="020B0609020204030204" pitchFamily="49" charset="0"/>
              </a:rPr>
              <a:t>&lt;</a:t>
            </a:r>
            <a:r>
              <a:rPr lang="en-US" sz="1800" dirty="0">
                <a:latin typeface="Consolas" panose="020B0609020204030204" pitchFamily="49" charset="0"/>
              </a:rPr>
              <a:t>body&gt;</a:t>
            </a:r>
          </a:p>
          <a:p>
            <a:pPr marL="228600" indent="0">
              <a:buNone/>
            </a:pPr>
            <a:r>
              <a:rPr lang="en-US" sz="1800" dirty="0">
                <a:latin typeface="Consolas" panose="020B0609020204030204" pitchFamily="49" charset="0"/>
              </a:rPr>
              <a:t>  &lt;body&gt;</a:t>
            </a:r>
          </a:p>
          <a:p>
            <a:pPr marL="228600" indent="0">
              <a:buNone/>
            </a:pPr>
            <a:r>
              <a:rPr lang="en-US" sz="1800" dirty="0">
                <a:latin typeface="Consolas" panose="020B0609020204030204" pitchFamily="49" charset="0"/>
              </a:rPr>
              <a:t>	&lt;div&gt;&lt;/div&gt;</a:t>
            </a:r>
          </a:p>
          <a:p>
            <a:pPr marL="228600" indent="0">
              <a:buNone/>
            </a:pPr>
            <a:r>
              <a:rPr lang="en-US" sz="1800" dirty="0">
                <a:latin typeface="Consolas" panose="020B0609020204030204" pitchFamily="49" charset="0"/>
              </a:rPr>
              <a:t>	&lt;div&gt;&lt;/div&gt;</a:t>
            </a:r>
          </a:p>
          <a:p>
            <a:pPr marL="228600" indent="0">
              <a:buNone/>
            </a:pPr>
            <a:r>
              <a:rPr lang="en-US" sz="1800" dirty="0">
                <a:latin typeface="Consolas" panose="020B0609020204030204" pitchFamily="49" charset="0"/>
              </a:rPr>
              <a:t>	&lt;div&gt;&lt;/div&gt;</a:t>
            </a:r>
          </a:p>
          <a:p>
            <a:pPr marL="228600" indent="0">
              <a:buNone/>
            </a:pPr>
            <a:r>
              <a:rPr lang="en-US" sz="1800" dirty="0">
                <a:latin typeface="Consolas" panose="020B0609020204030204" pitchFamily="49" charset="0"/>
              </a:rPr>
              <a:t>	&lt;div&gt;&lt;/div</a:t>
            </a:r>
            <a:r>
              <a:rPr lang="en-US" sz="1800" dirty="0" smtClean="0">
                <a:latin typeface="Consolas" panose="020B0609020204030204" pitchFamily="49" charset="0"/>
              </a:rPr>
              <a:t>&gt;</a:t>
            </a:r>
          </a:p>
          <a:p>
            <a:pPr marL="228600" indent="0">
              <a:buNone/>
            </a:pPr>
            <a:r>
              <a:rPr lang="en-US" sz="1800" dirty="0" smtClean="0">
                <a:latin typeface="Consolas" panose="020B0609020204030204" pitchFamily="49" charset="0"/>
              </a:rPr>
              <a:t>&lt;/</a:t>
            </a:r>
            <a:r>
              <a:rPr lang="en-US" sz="1800" dirty="0">
                <a:latin typeface="Consolas" panose="020B0609020204030204" pitchFamily="49" charset="0"/>
              </a:rPr>
              <a:t>body</a:t>
            </a:r>
            <a:r>
              <a:rPr lang="en-US" sz="1800" dirty="0" smtClean="0">
                <a:latin typeface="Consolas" panose="020B0609020204030204" pitchFamily="49" charset="0"/>
              </a:rPr>
              <a:t>&gt;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api.jquery.com/add/</a:t>
            </a:r>
            <a:endParaRPr lang="en-US" sz="1600" dirty="0">
              <a:solidFill>
                <a:srgbClr val="00B0F0"/>
              </a:solidFill>
            </a:endParaRPr>
          </a:p>
        </p:txBody>
      </p:sp>
    </p:spTree>
    <p:extLst>
      <p:ext uri="{BB962C8B-B14F-4D97-AF65-F5344CB8AC3E}">
        <p14:creationId xmlns:p14="http://schemas.microsoft.com/office/powerpoint/2010/main" val="295499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622766" cy="1371600"/>
          </a:xfrm>
        </p:spPr>
        <p:txBody>
          <a:bodyPr>
            <a:normAutofit/>
          </a:bodyPr>
          <a:lstStyle/>
          <a:p>
            <a:r>
              <a:rPr lang="en-US" u="sng" dirty="0"/>
              <a:t>jQuery Page Entities </a:t>
            </a:r>
            <a:r>
              <a:rPr lang="en-US" u="sng" dirty="0" smtClean="0"/>
              <a:t>.add()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code:</a:t>
            </a:r>
          </a:p>
          <a:p>
            <a:pPr marL="228600" indent="0">
              <a:buNone/>
            </a:pPr>
            <a:r>
              <a:rPr lang="en-US" sz="1800" dirty="0">
                <a:latin typeface="Consolas" panose="020B0609020204030204" pitchFamily="49" charset="0"/>
              </a:rPr>
              <a:t>$( "div" ).css( "border", "2px solid red" )</a:t>
            </a:r>
          </a:p>
          <a:p>
            <a:pPr marL="228600" indent="0">
              <a:buNone/>
            </a:pPr>
            <a:r>
              <a:rPr lang="en-US" sz="1800" dirty="0">
                <a:latin typeface="Consolas" panose="020B0609020204030204" pitchFamily="49" charset="0"/>
              </a:rPr>
              <a:t>  .add( "p" )</a:t>
            </a:r>
          </a:p>
          <a:p>
            <a:pPr marL="228600" indent="0">
              <a:buNone/>
            </a:pPr>
            <a:r>
              <a:rPr lang="en-US" sz="1800" dirty="0">
                <a:latin typeface="Consolas" panose="020B0609020204030204" pitchFamily="49" charset="0"/>
              </a:rPr>
              <a:t>  .css( "background", "yellow" </a:t>
            </a:r>
            <a:r>
              <a:rPr lang="en-US" sz="1800" dirty="0" smtClean="0">
                <a:latin typeface="Consolas" panose="020B0609020204030204" pitchFamily="49" charset="0"/>
              </a:rPr>
              <a:t>);</a:t>
            </a:r>
          </a:p>
          <a:p>
            <a:r>
              <a:rPr lang="en-US" sz="1800" dirty="0" smtClean="0">
                <a:latin typeface="Consolas" panose="020B0609020204030204" pitchFamily="49" charset="0"/>
              </a:rPr>
              <a:t>The </a:t>
            </a:r>
            <a:r>
              <a:rPr lang="en-US" sz="1800" dirty="0">
                <a:latin typeface="Consolas" panose="020B0609020204030204" pitchFamily="49" charset="0"/>
              </a:rPr>
              <a:t>result of this call </a:t>
            </a:r>
            <a:r>
              <a:rPr lang="en-US" sz="1800" dirty="0" smtClean="0">
                <a:latin typeface="Consolas" panose="020B0609020204030204" pitchFamily="49" charset="0"/>
              </a:rPr>
              <a:t>is:	</a:t>
            </a: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api.jquery.com/add/</a:t>
            </a:r>
            <a:endParaRPr lang="en-US" sz="1600" dirty="0">
              <a:solidFill>
                <a:srgbClr val="00B0F0"/>
              </a:solidFill>
            </a:endParaRPr>
          </a:p>
        </p:txBody>
      </p:sp>
      <p:pic>
        <p:nvPicPr>
          <p:cNvPr id="4" name="Picture 3"/>
          <p:cNvPicPr>
            <a:picLocks noChangeAspect="1"/>
          </p:cNvPicPr>
          <p:nvPr/>
        </p:nvPicPr>
        <p:blipFill>
          <a:blip r:embed="rId3"/>
          <a:stretch>
            <a:fillRect/>
          </a:stretch>
        </p:blipFill>
        <p:spPr>
          <a:xfrm>
            <a:off x="4977342" y="4439179"/>
            <a:ext cx="3981450" cy="942975"/>
          </a:xfrm>
          <a:prstGeom prst="rect">
            <a:avLst/>
          </a:prstGeom>
        </p:spPr>
      </p:pic>
    </p:spTree>
    <p:extLst>
      <p:ext uri="{BB962C8B-B14F-4D97-AF65-F5344CB8AC3E}">
        <p14:creationId xmlns:p14="http://schemas.microsoft.com/office/powerpoint/2010/main" val="894983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a:t>
            </a:r>
            <a:r>
              <a:rPr lang="en-US" u="sng" dirty="0" smtClean="0"/>
              <a:t>Page Entities .map()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Passes each element in the current matched set through a function, producing a new jQuery object containing the return </a:t>
            </a:r>
            <a:r>
              <a:rPr lang="en-US" sz="1800" dirty="0" smtClean="0"/>
              <a:t>values.  Syntax:</a:t>
            </a:r>
            <a:endParaRPr lang="en-US" sz="1800" dirty="0"/>
          </a:p>
          <a:p>
            <a:pPr marL="228600" indent="0">
              <a:buNone/>
            </a:pPr>
            <a:r>
              <a:rPr lang="en-US" sz="1800" dirty="0">
                <a:latin typeface="Consolas" panose="020B0609020204030204" pitchFamily="49" charset="0"/>
              </a:rPr>
              <a:t>.map(callback)</a:t>
            </a:r>
          </a:p>
          <a:p>
            <a:r>
              <a:rPr lang="en-US" sz="1800" dirty="0"/>
              <a:t>A function object that will be invoked for each element in the current </a:t>
            </a:r>
            <a:r>
              <a:rPr lang="en-US" sz="1800" dirty="0" smtClean="0"/>
              <a:t>set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api.jquery.com/map/</a:t>
            </a:r>
            <a:endParaRPr lang="en-US" sz="1600" dirty="0">
              <a:solidFill>
                <a:srgbClr val="00B0F0"/>
              </a:solidFill>
            </a:endParaRPr>
          </a:p>
        </p:txBody>
      </p:sp>
    </p:spTree>
    <p:extLst>
      <p:ext uri="{BB962C8B-B14F-4D97-AF65-F5344CB8AC3E}">
        <p14:creationId xmlns:p14="http://schemas.microsoft.com/office/powerpoint/2010/main" val="239234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460966" cy="1371600"/>
          </a:xfrm>
        </p:spPr>
        <p:txBody>
          <a:bodyPr>
            <a:normAutofit/>
          </a:bodyPr>
          <a:lstStyle/>
          <a:p>
            <a:r>
              <a:rPr lang="en-US" u="sng" dirty="0"/>
              <a:t>jQuery Page Entities </a:t>
            </a:r>
            <a:r>
              <a:rPr lang="en-US" u="sng" dirty="0" smtClean="0"/>
              <a:t>.map()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193195"/>
          </a:xfrm>
        </p:spPr>
        <p:txBody>
          <a:bodyPr>
            <a:normAutofit/>
          </a:bodyPr>
          <a:lstStyle/>
          <a:p>
            <a:r>
              <a:rPr lang="en-US" sz="1800" dirty="0"/>
              <a:t>The following example builds a list of all the values within a </a:t>
            </a:r>
            <a:r>
              <a:rPr lang="en-US" sz="1800" dirty="0" smtClean="0"/>
              <a:t>form:</a:t>
            </a:r>
            <a:endParaRPr lang="en-US" sz="1800" dirty="0"/>
          </a:p>
          <a:p>
            <a:pPr marL="169863" indent="0">
              <a:buNone/>
            </a:pPr>
            <a:r>
              <a:rPr lang="en-US" sz="1800" dirty="0">
                <a:latin typeface="Consolas" panose="020B0609020204030204" pitchFamily="49" charset="0"/>
              </a:rPr>
              <a:t>&lt;form&gt;</a:t>
            </a:r>
          </a:p>
          <a:p>
            <a:pPr marL="169863" indent="0">
              <a:buNone/>
            </a:pPr>
            <a:r>
              <a:rPr lang="en-US" sz="1800" dirty="0">
                <a:latin typeface="Consolas" panose="020B0609020204030204" pitchFamily="49" charset="0"/>
              </a:rPr>
              <a:t>  &lt;input type="text" name="name" value="John"&gt;</a:t>
            </a:r>
          </a:p>
          <a:p>
            <a:pPr marL="169863" indent="0">
              <a:buNone/>
            </a:pPr>
            <a:r>
              <a:rPr lang="en-US" sz="1800" dirty="0">
                <a:latin typeface="Consolas" panose="020B0609020204030204" pitchFamily="49" charset="0"/>
              </a:rPr>
              <a:t>  &lt;input type="text" name="password" value="password"&gt;</a:t>
            </a:r>
          </a:p>
          <a:p>
            <a:pPr marL="169863" indent="0">
              <a:buNone/>
            </a:pPr>
            <a:r>
              <a:rPr lang="en-US" sz="1800" dirty="0">
                <a:latin typeface="Consolas" panose="020B0609020204030204" pitchFamily="49" charset="0"/>
              </a:rPr>
              <a:t>  &lt;input type="text" name="url" value="https://johnresig.com/"&gt;</a:t>
            </a:r>
          </a:p>
          <a:p>
            <a:pPr marL="169863" indent="0">
              <a:buNone/>
            </a:pPr>
            <a:r>
              <a:rPr lang="en-US" sz="1800" dirty="0">
                <a:latin typeface="Consolas" panose="020B0609020204030204" pitchFamily="49" charset="0"/>
              </a:rPr>
              <a:t>&lt;/form</a:t>
            </a:r>
            <a:r>
              <a:rPr lang="en-US" sz="1800" dirty="0" smtClean="0">
                <a:latin typeface="Consolas" panose="020B0609020204030204" pitchFamily="49" charset="0"/>
              </a:rPr>
              <a:t>&gt;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api.jquery.com/map/</a:t>
            </a:r>
            <a:endParaRPr lang="en-US" sz="1600" dirty="0">
              <a:solidFill>
                <a:srgbClr val="00B0F0"/>
              </a:solidFill>
            </a:endParaRPr>
          </a:p>
        </p:txBody>
      </p:sp>
    </p:spTree>
    <p:extLst>
      <p:ext uri="{BB962C8B-B14F-4D97-AF65-F5344CB8AC3E}">
        <p14:creationId xmlns:p14="http://schemas.microsoft.com/office/powerpoint/2010/main" val="1959722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622766" cy="1371600"/>
          </a:xfrm>
        </p:spPr>
        <p:txBody>
          <a:bodyPr>
            <a:normAutofit/>
          </a:bodyPr>
          <a:lstStyle/>
          <a:p>
            <a:r>
              <a:rPr lang="en-US" u="sng" dirty="0"/>
              <a:t>jQuery Page Entities </a:t>
            </a:r>
            <a:r>
              <a:rPr lang="en-US" u="sng" dirty="0" smtClean="0"/>
              <a:t>.map()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fontScale="92500" lnSpcReduction="10000"/>
          </a:bodyPr>
          <a:lstStyle/>
          <a:p>
            <a:r>
              <a:rPr lang="en-US" sz="1800" dirty="0"/>
              <a:t>Apply the following code:</a:t>
            </a:r>
          </a:p>
          <a:p>
            <a:pPr marL="228600" indent="0">
              <a:buNone/>
            </a:pPr>
            <a:r>
              <a:rPr lang="en-US" sz="1800" dirty="0">
                <a:latin typeface="Consolas" panose="020B0609020204030204" pitchFamily="49" charset="0"/>
              </a:rPr>
              <a:t>$( "p" )</a:t>
            </a:r>
          </a:p>
          <a:p>
            <a:pPr marL="228600" indent="0">
              <a:buNone/>
            </a:pPr>
            <a:r>
              <a:rPr lang="en-US" sz="1800" dirty="0">
                <a:latin typeface="Consolas" panose="020B0609020204030204" pitchFamily="49" charset="0"/>
              </a:rPr>
              <a:t>  .append( $( "input" ).map(function() {</a:t>
            </a:r>
          </a:p>
          <a:p>
            <a:pPr marL="228600" indent="0">
              <a:buNone/>
            </a:pPr>
            <a:r>
              <a:rPr lang="en-US" sz="1800" dirty="0">
                <a:latin typeface="Consolas" panose="020B0609020204030204" pitchFamily="49" charset="0"/>
              </a:rPr>
              <a:t>    return $( this ).val();</a:t>
            </a:r>
          </a:p>
          <a:p>
            <a:pPr marL="228600" indent="0">
              <a:buNone/>
            </a:pPr>
            <a:r>
              <a:rPr lang="en-US" sz="1800" dirty="0">
                <a:latin typeface="Consolas" panose="020B0609020204030204" pitchFamily="49" charset="0"/>
              </a:rPr>
              <a:t>  })</a:t>
            </a:r>
          </a:p>
          <a:p>
            <a:pPr marL="228600" indent="0">
              <a:buNone/>
            </a:pPr>
            <a:r>
              <a:rPr lang="en-US" sz="1800" dirty="0">
                <a:latin typeface="Consolas" panose="020B0609020204030204" pitchFamily="49" charset="0"/>
              </a:rPr>
              <a:t>  .get()</a:t>
            </a:r>
          </a:p>
          <a:p>
            <a:pPr marL="228600" indent="0">
              <a:buNone/>
            </a:pPr>
            <a:r>
              <a:rPr lang="en-US" sz="1800" dirty="0">
                <a:latin typeface="Consolas" panose="020B0609020204030204" pitchFamily="49" charset="0"/>
              </a:rPr>
              <a:t>  .join( ", " ) );</a:t>
            </a:r>
            <a:endParaRPr lang="en-US" sz="1800" dirty="0" smtClean="0">
              <a:latin typeface="Consolas" panose="020B0609020204030204" pitchFamily="49" charset="0"/>
            </a:endParaRPr>
          </a:p>
          <a:p>
            <a:r>
              <a:rPr lang="en-US" sz="1800" dirty="0" smtClean="0">
                <a:latin typeface="Consolas" panose="020B0609020204030204" pitchFamily="49" charset="0"/>
              </a:rPr>
              <a:t>The </a:t>
            </a:r>
            <a:r>
              <a:rPr lang="en-US" sz="1800" dirty="0">
                <a:latin typeface="Consolas" panose="020B0609020204030204" pitchFamily="49" charset="0"/>
              </a:rPr>
              <a:t>result of this call </a:t>
            </a:r>
            <a:r>
              <a:rPr lang="en-US" sz="1800" dirty="0" smtClean="0">
                <a:latin typeface="Consolas" panose="020B0609020204030204" pitchFamily="49" charset="0"/>
              </a:rPr>
              <a:t>is:		</a:t>
            </a: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api.jquery.com/map/</a:t>
            </a:r>
            <a:endParaRPr lang="en-US" sz="1600" dirty="0">
              <a:solidFill>
                <a:srgbClr val="00B0F0"/>
              </a:solidFill>
            </a:endParaRPr>
          </a:p>
        </p:txBody>
      </p:sp>
      <p:pic>
        <p:nvPicPr>
          <p:cNvPr id="7" name="Picture 6"/>
          <p:cNvPicPr>
            <a:picLocks noChangeAspect="1"/>
          </p:cNvPicPr>
          <p:nvPr/>
        </p:nvPicPr>
        <p:blipFill>
          <a:blip r:embed="rId3"/>
          <a:stretch>
            <a:fillRect/>
          </a:stretch>
        </p:blipFill>
        <p:spPr>
          <a:xfrm>
            <a:off x="4810654" y="4836710"/>
            <a:ext cx="6143625" cy="942975"/>
          </a:xfrm>
          <a:prstGeom prst="rect">
            <a:avLst/>
          </a:prstGeom>
        </p:spPr>
      </p:pic>
    </p:spTree>
    <p:extLst>
      <p:ext uri="{BB962C8B-B14F-4D97-AF65-F5344CB8AC3E}">
        <p14:creationId xmlns:p14="http://schemas.microsoft.com/office/powerpoint/2010/main" val="1545117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t>
            </a:r>
            <a:r>
              <a:rPr lang="en-US" u="sng" dirty="0" smtClean="0"/>
              <a:t>Add Entities .append()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Insert content, specified by the parameter, to the end of each element in the set of matched elements.  Syntax</a:t>
            </a:r>
            <a:r>
              <a:rPr lang="en-US" sz="1800" dirty="0" smtClean="0"/>
              <a:t>:</a:t>
            </a:r>
          </a:p>
          <a:p>
            <a:pPr marL="228600" indent="0">
              <a:buNone/>
            </a:pPr>
            <a:r>
              <a:rPr lang="en-US" sz="1800" dirty="0" smtClean="0">
                <a:latin typeface="Consolas" panose="020B0609020204030204" pitchFamily="49" charset="0"/>
              </a:rPr>
              <a:t>.append( content [, content ] )Returns: jQuery</a:t>
            </a:r>
          </a:p>
          <a:p>
            <a:r>
              <a:rPr lang="en-US" sz="1800" dirty="0" smtClean="0"/>
              <a:t>The .append() method inserts the specified content as the last child of each element in the jQuery collection (To insert it as the first child, use .prepend())</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api.jquery.com/append/</a:t>
            </a:r>
            <a:endParaRPr lang="en-US" sz="1600" dirty="0">
              <a:solidFill>
                <a:srgbClr val="00B0F0"/>
              </a:solidFill>
            </a:endParaRPr>
          </a:p>
        </p:txBody>
      </p:sp>
    </p:spTree>
    <p:extLst>
      <p:ext uri="{BB962C8B-B14F-4D97-AF65-F5344CB8AC3E}">
        <p14:creationId xmlns:p14="http://schemas.microsoft.com/office/powerpoint/2010/main" val="1961014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.append()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Appends some HTML to the paragraphs:</a:t>
            </a:r>
          </a:p>
          <a:p>
            <a:pPr marL="228600" indent="0">
              <a:buNone/>
            </a:pPr>
            <a:r>
              <a:rPr lang="en-US" sz="1800" dirty="0">
                <a:latin typeface="Consolas" panose="020B0609020204030204" pitchFamily="49" charset="0"/>
              </a:rPr>
              <a:t>&lt;p&gt;I would like to say: &lt;/p&gt;</a:t>
            </a:r>
          </a:p>
          <a:p>
            <a:pPr marL="228600" indent="0">
              <a:buNone/>
            </a:pPr>
            <a:endParaRPr lang="en-US" sz="18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api.jquery.com/append/</a:t>
            </a:r>
            <a:endParaRPr lang="en-US" sz="1600" dirty="0">
              <a:solidFill>
                <a:srgbClr val="00B0F0"/>
              </a:solidFill>
            </a:endParaRPr>
          </a:p>
        </p:txBody>
      </p:sp>
    </p:spTree>
    <p:extLst>
      <p:ext uri="{BB962C8B-B14F-4D97-AF65-F5344CB8AC3E}">
        <p14:creationId xmlns:p14="http://schemas.microsoft.com/office/powerpoint/2010/main" val="2897775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752928"/>
          </a:xfrm>
        </p:spPr>
        <p:txBody>
          <a:bodyPr>
            <a:normAutofit/>
          </a:bodyPr>
          <a:lstStyle/>
          <a:p>
            <a:r>
              <a:rPr lang="en-US" sz="1800" dirty="0" smtClean="0"/>
              <a:t>Identify some major jQuery Page Entities</a:t>
            </a:r>
            <a:endParaRPr lang="en-US" sz="1800" dirty="0"/>
          </a:p>
          <a:p>
            <a:r>
              <a:rPr lang="en-US" sz="1800" dirty="0" smtClean="0"/>
              <a:t>Identify some major jQuery Add Entities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.append()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Entering the following commands:</a:t>
            </a:r>
            <a:endParaRPr lang="en-US" sz="1800" dirty="0">
              <a:latin typeface="Consolas" panose="020B0609020204030204" pitchFamily="49" charset="0"/>
            </a:endParaRPr>
          </a:p>
          <a:p>
            <a:pPr marL="228600" indent="0">
              <a:buNone/>
            </a:pPr>
            <a:r>
              <a:rPr lang="en-US" sz="1800" dirty="0" smtClean="0">
                <a:latin typeface="Consolas" panose="020B0609020204030204" pitchFamily="49" charset="0"/>
              </a:rPr>
              <a:t>$("</a:t>
            </a:r>
            <a:r>
              <a:rPr lang="en-US" sz="1800" dirty="0">
                <a:latin typeface="Consolas" panose="020B0609020204030204" pitchFamily="49" charset="0"/>
              </a:rPr>
              <a:t>p</a:t>
            </a:r>
            <a:r>
              <a:rPr lang="en-US" sz="1800" dirty="0" smtClean="0">
                <a:latin typeface="Consolas" panose="020B0609020204030204" pitchFamily="49" charset="0"/>
              </a:rPr>
              <a:t>").</a:t>
            </a:r>
            <a:r>
              <a:rPr lang="en-US" sz="1800" dirty="0">
                <a:latin typeface="Consolas" panose="020B0609020204030204" pitchFamily="49" charset="0"/>
              </a:rPr>
              <a:t>append</a:t>
            </a:r>
            <a:r>
              <a:rPr lang="en-US" sz="1800" dirty="0" smtClean="0">
                <a:latin typeface="Consolas" panose="020B0609020204030204" pitchFamily="49" charset="0"/>
              </a:rPr>
              <a:t>("&lt;</a:t>
            </a:r>
            <a:r>
              <a:rPr lang="en-US" sz="1800" dirty="0">
                <a:latin typeface="Consolas" panose="020B0609020204030204" pitchFamily="49" charset="0"/>
              </a:rPr>
              <a:t>strong&gt;Hello&lt;/strong</a:t>
            </a:r>
            <a:r>
              <a:rPr lang="en-US" sz="1800" dirty="0" smtClean="0">
                <a:latin typeface="Consolas" panose="020B0609020204030204" pitchFamily="49" charset="0"/>
              </a:rPr>
              <a:t>&gt;");</a:t>
            </a:r>
          </a:p>
          <a:p>
            <a:r>
              <a:rPr lang="en-US" sz="1800" dirty="0" smtClean="0"/>
              <a:t>Gives the following results:</a:t>
            </a:r>
          </a:p>
          <a:p>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api.jquery.com/append/</a:t>
            </a:r>
            <a:endParaRPr lang="en-US" sz="1600" dirty="0">
              <a:solidFill>
                <a:srgbClr val="00B0F0"/>
              </a:solidFill>
            </a:endParaRPr>
          </a:p>
        </p:txBody>
      </p:sp>
      <p:pic>
        <p:nvPicPr>
          <p:cNvPr id="7" name="Picture 6"/>
          <p:cNvPicPr>
            <a:picLocks noChangeAspect="1"/>
          </p:cNvPicPr>
          <p:nvPr/>
        </p:nvPicPr>
        <p:blipFill>
          <a:blip r:embed="rId3"/>
          <a:stretch>
            <a:fillRect/>
          </a:stretch>
        </p:blipFill>
        <p:spPr>
          <a:xfrm>
            <a:off x="4919992" y="3846411"/>
            <a:ext cx="2305050" cy="390525"/>
          </a:xfrm>
          <a:prstGeom prst="rect">
            <a:avLst/>
          </a:prstGeom>
        </p:spPr>
      </p:pic>
    </p:spTree>
    <p:extLst>
      <p:ext uri="{BB962C8B-B14F-4D97-AF65-F5344CB8AC3E}">
        <p14:creationId xmlns:p14="http://schemas.microsoft.com/office/powerpoint/2010/main" val="2843574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a:t>
            </a:r>
            <a:r>
              <a:rPr lang="en-US" u="sng" dirty="0" smtClean="0"/>
              <a:t>.html()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Gets the HTML contents of the first element in the set of matched elements or set the HTML contents of every matched </a:t>
            </a:r>
            <a:r>
              <a:rPr lang="en-US" sz="1800" dirty="0" smtClean="0"/>
              <a:t>element.  Syntax:</a:t>
            </a:r>
            <a:endParaRPr lang="en-US" sz="1800" dirty="0"/>
          </a:p>
          <a:p>
            <a:pPr marL="228600" indent="0">
              <a:buNone/>
            </a:pPr>
            <a:r>
              <a:rPr lang="en-US" sz="1800" dirty="0">
                <a:latin typeface="Consolas" panose="020B0609020204030204" pitchFamily="49" charset="0"/>
              </a:rPr>
              <a:t>.html()</a:t>
            </a:r>
          </a:p>
          <a:p>
            <a:r>
              <a:rPr lang="en-US" sz="1800" dirty="0"/>
              <a:t>In an HTML document, .html() can be used to get the contents of any element. If the selector expression matches more than one element, only the first match will have its HTML content </a:t>
            </a:r>
            <a:r>
              <a:rPr lang="en-US" sz="1800" dirty="0" smtClean="0"/>
              <a:t>returned</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api.jquery.com/html/</a:t>
            </a:r>
            <a:endParaRPr lang="en-US" sz="1600" dirty="0">
              <a:solidFill>
                <a:srgbClr val="00B0F0"/>
              </a:solidFill>
            </a:endParaRPr>
          </a:p>
        </p:txBody>
      </p:sp>
    </p:spTree>
    <p:extLst>
      <p:ext uri="{BB962C8B-B14F-4D97-AF65-F5344CB8AC3E}">
        <p14:creationId xmlns:p14="http://schemas.microsoft.com/office/powerpoint/2010/main" val="2632236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218595"/>
          </a:xfrm>
        </p:spPr>
        <p:txBody>
          <a:bodyPr>
            <a:normAutofit/>
          </a:bodyPr>
          <a:lstStyle/>
          <a:p>
            <a:r>
              <a:rPr lang="en-US" sz="1800" dirty="0"/>
              <a:t>Click a paragraph to convert it from html to text.</a:t>
            </a:r>
          </a:p>
          <a:p>
            <a:pPr marL="169863" indent="0">
              <a:buNone/>
            </a:pPr>
            <a:r>
              <a:rPr lang="en-US" sz="1800" dirty="0">
                <a:latin typeface="Consolas" panose="020B0609020204030204" pitchFamily="49" charset="0"/>
              </a:rPr>
              <a:t>&lt;p</a:t>
            </a:r>
            <a:r>
              <a:rPr lang="en-US" sz="1800" dirty="0" smtClean="0">
                <a:latin typeface="Consolas" panose="020B0609020204030204" pitchFamily="49" charset="0"/>
              </a:rPr>
              <a:t>&gt;&lt;</a:t>
            </a:r>
            <a:r>
              <a:rPr lang="en-US" sz="1800" dirty="0">
                <a:latin typeface="Consolas" panose="020B0609020204030204" pitchFamily="49" charset="0"/>
              </a:rPr>
              <a:t>b&gt;Click&lt;/b&gt; to change the &lt;span id="tag"&gt;html&lt;/span</a:t>
            </a:r>
            <a:r>
              <a:rPr lang="en-US" sz="1800" dirty="0" smtClean="0">
                <a:latin typeface="Consolas" panose="020B0609020204030204" pitchFamily="49" charset="0"/>
              </a:rPr>
              <a:t>&gt;&lt;/</a:t>
            </a:r>
            <a:r>
              <a:rPr lang="en-US" sz="1800" dirty="0">
                <a:latin typeface="Consolas" panose="020B0609020204030204" pitchFamily="49" charset="0"/>
              </a:rPr>
              <a:t>p&gt;</a:t>
            </a:r>
          </a:p>
          <a:p>
            <a:pPr marL="169863" indent="0">
              <a:buNone/>
            </a:pPr>
            <a:r>
              <a:rPr lang="en-US" sz="1800" dirty="0">
                <a:latin typeface="Consolas" panose="020B0609020204030204" pitchFamily="49" charset="0"/>
              </a:rPr>
              <a:t>&lt;</a:t>
            </a:r>
            <a:r>
              <a:rPr lang="en-US" sz="1800" dirty="0" smtClean="0">
                <a:latin typeface="Consolas" panose="020B0609020204030204" pitchFamily="49" charset="0"/>
              </a:rPr>
              <a:t>p&gt;to </a:t>
            </a:r>
            <a:r>
              <a:rPr lang="en-US" sz="1800" dirty="0">
                <a:latin typeface="Consolas" panose="020B0609020204030204" pitchFamily="49" charset="0"/>
              </a:rPr>
              <a:t>a &lt;span id="text"&gt;text&lt;/span&gt; node</a:t>
            </a:r>
            <a:r>
              <a:rPr lang="en-US" sz="1800" dirty="0" smtClean="0">
                <a:latin typeface="Consolas" panose="020B0609020204030204" pitchFamily="49" charset="0"/>
              </a:rPr>
              <a:t>.&lt;/</a:t>
            </a:r>
            <a:r>
              <a:rPr lang="en-US" sz="1800" dirty="0">
                <a:latin typeface="Consolas" panose="020B0609020204030204" pitchFamily="49" charset="0"/>
              </a:rPr>
              <a:t>p&gt;</a:t>
            </a:r>
          </a:p>
          <a:p>
            <a:pPr marL="169863" indent="0">
              <a:buNone/>
            </a:pPr>
            <a:r>
              <a:rPr lang="en-US" sz="1800" dirty="0">
                <a:latin typeface="Consolas" panose="020B0609020204030204" pitchFamily="49" charset="0"/>
              </a:rPr>
              <a:t>&lt;</a:t>
            </a:r>
            <a:r>
              <a:rPr lang="en-US" sz="1800" dirty="0" smtClean="0">
                <a:latin typeface="Consolas" panose="020B0609020204030204" pitchFamily="49" charset="0"/>
              </a:rPr>
              <a:t>p&gt;This </a:t>
            </a:r>
            <a:r>
              <a:rPr lang="en-US" sz="1800" dirty="0">
                <a:latin typeface="Consolas" panose="020B0609020204030204" pitchFamily="49" charset="0"/>
              </a:rPr>
              <a:t>&lt;button name="nada"&gt;button&lt;/button&gt; does nothing</a:t>
            </a:r>
            <a:r>
              <a:rPr lang="en-US" sz="1800" dirty="0" smtClean="0">
                <a:latin typeface="Consolas" panose="020B0609020204030204" pitchFamily="49" charset="0"/>
              </a:rPr>
              <a:t>.&lt;/</a:t>
            </a:r>
            <a:r>
              <a:rPr lang="en-US" sz="1800" dirty="0">
                <a:latin typeface="Consolas" panose="020B0609020204030204" pitchFamily="49" charset="0"/>
              </a:rPr>
              <a:t>p&gt;</a:t>
            </a:r>
            <a:endParaRPr lang="en-US" sz="18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api.jquery.com/html/</a:t>
            </a:r>
            <a:endParaRPr lang="en-US" sz="1600" dirty="0">
              <a:solidFill>
                <a:srgbClr val="00B0F0"/>
              </a:solidFill>
            </a:endParaRPr>
          </a:p>
        </p:txBody>
      </p:sp>
    </p:spTree>
    <p:extLst>
      <p:ext uri="{BB962C8B-B14F-4D97-AF65-F5344CB8AC3E}">
        <p14:creationId xmlns:p14="http://schemas.microsoft.com/office/powerpoint/2010/main" val="4290906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Entering the following commands:</a:t>
            </a:r>
            <a:endParaRPr lang="en-US" sz="1800" dirty="0">
              <a:latin typeface="Consolas" panose="020B0609020204030204" pitchFamily="49" charset="0"/>
            </a:endParaRPr>
          </a:p>
          <a:p>
            <a:pPr marL="228600" indent="0">
              <a:buNone/>
            </a:pPr>
            <a:r>
              <a:rPr lang="en-US" sz="1800" dirty="0">
                <a:latin typeface="Consolas" panose="020B0609020204030204" pitchFamily="49" charset="0"/>
              </a:rPr>
              <a:t>$( "p" ).click(function() {</a:t>
            </a:r>
          </a:p>
          <a:p>
            <a:pPr marL="228600" indent="0">
              <a:buNone/>
            </a:pPr>
            <a:r>
              <a:rPr lang="en-US" sz="1800" dirty="0">
                <a:latin typeface="Consolas" panose="020B0609020204030204" pitchFamily="49" charset="0"/>
              </a:rPr>
              <a:t>  var htmlString = $( this ).html();</a:t>
            </a:r>
          </a:p>
          <a:p>
            <a:pPr marL="228600" indent="0">
              <a:buNone/>
            </a:pPr>
            <a:r>
              <a:rPr lang="en-US" sz="1800" dirty="0">
                <a:latin typeface="Consolas" panose="020B0609020204030204" pitchFamily="49" charset="0"/>
              </a:rPr>
              <a:t>  $( this ).text( htmlString );</a:t>
            </a:r>
          </a:p>
          <a:p>
            <a:pPr marL="228600" indent="0">
              <a:buNone/>
            </a:pPr>
            <a:r>
              <a:rPr lang="en-US" sz="1800" dirty="0">
                <a:latin typeface="Consolas" panose="020B0609020204030204" pitchFamily="49" charset="0"/>
              </a:rPr>
              <a:t>});</a:t>
            </a:r>
          </a:p>
          <a:p>
            <a:r>
              <a:rPr lang="en-US" sz="1800" dirty="0" smtClean="0"/>
              <a:t>Gives the following results:	</a:t>
            </a:r>
          </a:p>
          <a:p>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api.jquery.com/html/</a:t>
            </a:r>
            <a:endParaRPr lang="en-US" sz="1600" dirty="0">
              <a:solidFill>
                <a:srgbClr val="00B0F0"/>
              </a:solidFill>
            </a:endParaRPr>
          </a:p>
        </p:txBody>
      </p:sp>
      <p:pic>
        <p:nvPicPr>
          <p:cNvPr id="8" name="Picture 7"/>
          <p:cNvPicPr>
            <a:picLocks noChangeAspect="1"/>
          </p:cNvPicPr>
          <p:nvPr/>
        </p:nvPicPr>
        <p:blipFill>
          <a:blip r:embed="rId3"/>
          <a:stretch>
            <a:fillRect/>
          </a:stretch>
        </p:blipFill>
        <p:spPr>
          <a:xfrm>
            <a:off x="4462992" y="4844533"/>
            <a:ext cx="2876550" cy="1266825"/>
          </a:xfrm>
          <a:prstGeom prst="rect">
            <a:avLst/>
          </a:prstGeom>
        </p:spPr>
      </p:pic>
    </p:spTree>
    <p:extLst>
      <p:ext uri="{BB962C8B-B14F-4D97-AF65-F5344CB8AC3E}">
        <p14:creationId xmlns:p14="http://schemas.microsoft.com/office/powerpoint/2010/main" val="1234913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.innerHTML()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The </a:t>
            </a:r>
            <a:r>
              <a:rPr lang="en-US" sz="1800" dirty="0"/>
              <a:t>.innerHTML() property work like .html() jQuery method. innerHTML is a JavaScript property.  The innerHTML property sets and gets the HTML content of matched element.  Syntax:</a:t>
            </a:r>
          </a:p>
          <a:p>
            <a:pPr marL="228600" indent="0">
              <a:buNone/>
            </a:pPr>
            <a:r>
              <a:rPr lang="en-US" sz="1800" dirty="0">
                <a:latin typeface="Consolas" panose="020B0609020204030204" pitchFamily="49" charset="0"/>
              </a:rPr>
              <a:t>.innerHTML</a:t>
            </a:r>
            <a:r>
              <a:rPr lang="en-US" sz="1800" dirty="0" smtClean="0">
                <a:latin typeface="Consolas" panose="020B0609020204030204" pitchFamily="49" charset="0"/>
              </a:rPr>
              <a: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414000" cy="584775"/>
          </a:xfrm>
          <a:prstGeom prst="rect">
            <a:avLst/>
          </a:prstGeom>
        </p:spPr>
        <p:txBody>
          <a:bodyPr wrap="square">
            <a:spAutoFit/>
          </a:bodyPr>
          <a:lstStyle/>
          <a:p>
            <a:r>
              <a:rPr lang="en-US" sz="1600" b="1" dirty="0"/>
              <a:t>Source</a:t>
            </a:r>
          </a:p>
          <a:p>
            <a:r>
              <a:rPr lang="en-US" sz="1500" dirty="0">
                <a:hlinkClick r:id="rId2"/>
              </a:rPr>
              <a:t>http://mundrisoft.com/tech-bytes/jquery-html-vs-append-vs-innerhtml-difference-and-performance/</a:t>
            </a:r>
            <a:endParaRPr lang="en-US" sz="1500" dirty="0">
              <a:solidFill>
                <a:srgbClr val="00B0F0"/>
              </a:solidFill>
            </a:endParaRPr>
          </a:p>
        </p:txBody>
      </p:sp>
    </p:spTree>
    <p:extLst>
      <p:ext uri="{BB962C8B-B14F-4D97-AF65-F5344CB8AC3E}">
        <p14:creationId xmlns:p14="http://schemas.microsoft.com/office/powerpoint/2010/main" val="4251040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10816566" cy="1371600"/>
          </a:xfrm>
        </p:spPr>
        <p:txBody>
          <a:bodyPr>
            <a:normAutofit/>
          </a:bodyPr>
          <a:lstStyle/>
          <a:p>
            <a:r>
              <a:rPr lang="en-US" u="sng" dirty="0"/>
              <a:t>jQuery Add Entities </a:t>
            </a:r>
            <a:r>
              <a:rPr lang="en-US" u="sng" dirty="0" smtClean="0"/>
              <a:t>.innerHTML()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1"/>
            <a:ext cx="10058400" cy="3218595"/>
          </a:xfrm>
        </p:spPr>
        <p:txBody>
          <a:bodyPr>
            <a:normAutofit/>
          </a:bodyPr>
          <a:lstStyle/>
          <a:p>
            <a:r>
              <a:rPr lang="en-US" sz="1800" dirty="0" smtClean="0"/>
              <a:t>Add the number to each list element:</a:t>
            </a:r>
            <a:endParaRPr lang="en-US" sz="1800" dirty="0"/>
          </a:p>
          <a:p>
            <a:pPr marL="169863" indent="0">
              <a:buNone/>
            </a:pPr>
            <a:r>
              <a:rPr lang="en-US" sz="1800" dirty="0">
                <a:latin typeface="Consolas" panose="020B0609020204030204" pitchFamily="49" charset="0"/>
              </a:rPr>
              <a:t>var </a:t>
            </a:r>
            <a:r>
              <a:rPr lang="en-US" sz="1800" dirty="0" err="1">
                <a:latin typeface="Consolas" panose="020B0609020204030204" pitchFamily="49" charset="0"/>
              </a:rPr>
              <a:t>listArray</a:t>
            </a:r>
            <a:r>
              <a:rPr lang="en-US" sz="1800" dirty="0">
                <a:latin typeface="Consolas" panose="020B0609020204030204" pitchFamily="49" charset="0"/>
              </a:rPr>
              <a:t> = [1, 2, 3, 4, 5, 6, 7, 8, 9, 10, 11, 12, 13, 14, 15];</a:t>
            </a:r>
          </a:p>
          <a:p>
            <a:pPr marL="169863" indent="0">
              <a:buNone/>
            </a:pPr>
            <a:r>
              <a:rPr lang="en-US" sz="1800" dirty="0">
                <a:latin typeface="Consolas" panose="020B0609020204030204" pitchFamily="49" charset="0"/>
              </a:rPr>
              <a:t>var list = document.getElementById('</a:t>
            </a:r>
            <a:r>
              <a:rPr lang="en-US" sz="1800" dirty="0" err="1">
                <a:latin typeface="Consolas" panose="020B0609020204030204" pitchFamily="49" charset="0"/>
              </a:rPr>
              <a:t>listItem</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$.each( </a:t>
            </a:r>
            <a:r>
              <a:rPr lang="en-US" sz="1800" dirty="0" err="1">
                <a:latin typeface="Consolas" panose="020B0609020204030204" pitchFamily="49" charset="0"/>
              </a:rPr>
              <a:t>listArray</a:t>
            </a:r>
            <a:r>
              <a:rPr lang="en-US" sz="1800" dirty="0">
                <a:latin typeface="Consolas" panose="020B0609020204030204" pitchFamily="49" charset="0"/>
              </a:rPr>
              <a:t>, function( i, item ) { </a:t>
            </a:r>
          </a:p>
          <a:p>
            <a:pPr marL="169863" indent="0">
              <a:buNone/>
            </a:pPr>
            <a:r>
              <a:rPr lang="en-US" sz="1800" dirty="0">
                <a:latin typeface="Consolas" panose="020B0609020204030204" pitchFamily="49" charset="0"/>
              </a:rPr>
              <a:t>   </a:t>
            </a:r>
            <a:r>
              <a:rPr lang="en-US" sz="1800" dirty="0" err="1">
                <a:latin typeface="Consolas" panose="020B0609020204030204" pitchFamily="49" charset="0"/>
              </a:rPr>
              <a:t>list.innerHTML</a:t>
            </a:r>
            <a:r>
              <a:rPr lang="en-US" sz="1800" dirty="0">
                <a:latin typeface="Consolas" panose="020B0609020204030204" pitchFamily="49" charset="0"/>
              </a:rPr>
              <a:t> + "&lt;li&gt;Item " + item + "&lt;/li&gt;";</a:t>
            </a:r>
          </a:p>
          <a:p>
            <a:pPr marL="169863" indent="0">
              <a:buNone/>
            </a:pPr>
            <a:r>
              <a:rPr lang="en-US" sz="1800" dirty="0">
                <a:latin typeface="Consolas" panose="020B0609020204030204" pitchFamily="49" charset="0"/>
              </a:rPr>
              <a:t>});</a:t>
            </a:r>
            <a:endParaRPr lang="en-US" sz="18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69387"/>
          </a:xfrm>
          <a:prstGeom prst="rect">
            <a:avLst/>
          </a:prstGeom>
        </p:spPr>
        <p:txBody>
          <a:bodyPr wrap="square">
            <a:spAutoFit/>
          </a:bodyPr>
          <a:lstStyle/>
          <a:p>
            <a:r>
              <a:rPr lang="en-US" sz="1600" b="1" dirty="0"/>
              <a:t>Source</a:t>
            </a:r>
          </a:p>
          <a:p>
            <a:r>
              <a:rPr lang="en-US" sz="1500" dirty="0">
                <a:hlinkClick r:id="rId2"/>
              </a:rPr>
              <a:t>http://mundrisoft.com/tech-bytes/jquery-html-vs-append-vs-innerhtml-difference-and-performance/</a:t>
            </a:r>
            <a:endParaRPr lang="en-US" sz="1500" dirty="0">
              <a:solidFill>
                <a:srgbClr val="00B0F0"/>
              </a:solidFill>
            </a:endParaRPr>
          </a:p>
        </p:txBody>
      </p:sp>
    </p:spTree>
    <p:extLst>
      <p:ext uri="{BB962C8B-B14F-4D97-AF65-F5344CB8AC3E}">
        <p14:creationId xmlns:p14="http://schemas.microsoft.com/office/powerpoint/2010/main" val="2729179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Some major </a:t>
            </a:r>
            <a:r>
              <a:rPr lang="en-US" sz="1800" dirty="0"/>
              <a:t>jQuery </a:t>
            </a:r>
            <a:r>
              <a:rPr lang="en-US" sz="1800" dirty="0" smtClean="0"/>
              <a:t>Page Entities</a:t>
            </a:r>
            <a:endParaRPr lang="en-US" sz="1800" dirty="0"/>
          </a:p>
          <a:p>
            <a:r>
              <a:rPr lang="en-US" sz="1800" smtClean="0"/>
              <a:t>Some major </a:t>
            </a:r>
            <a:r>
              <a:rPr lang="en-US" sz="1800" dirty="0"/>
              <a:t>jQuery </a:t>
            </a:r>
            <a:r>
              <a:rPr lang="en-US" sz="1800" dirty="0" smtClean="0"/>
              <a:t>Add Entities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215433" cy="1371600"/>
          </a:xfrm>
        </p:spPr>
        <p:txBody>
          <a:bodyPr>
            <a:normAutofit/>
          </a:bodyPr>
          <a:lstStyle/>
          <a:p>
            <a:r>
              <a:rPr lang="en-US" u="sng" dirty="0"/>
              <a:t>jQuery </a:t>
            </a:r>
            <a:r>
              <a:rPr lang="en-US" u="sng" dirty="0" smtClean="0"/>
              <a:t>Page Entities .contents()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a:t>
            </a:r>
            <a:r>
              <a:rPr lang="en-US" sz="1800" dirty="0" smtClean="0"/>
              <a:t>Gets </a:t>
            </a:r>
            <a:r>
              <a:rPr lang="en-US" sz="1800" dirty="0"/>
              <a:t>the children of each element in the set of matched elements, including text and comment nodes</a:t>
            </a:r>
            <a:r>
              <a:rPr lang="en-US" sz="1800" dirty="0" smtClean="0"/>
              <a:t>.  Syntax:</a:t>
            </a:r>
          </a:p>
          <a:p>
            <a:pPr marL="228600" indent="0">
              <a:buNone/>
            </a:pPr>
            <a:r>
              <a:rPr lang="en-US" sz="1800" dirty="0" smtClean="0">
                <a:latin typeface="Consolas" panose="020B0609020204030204" pitchFamily="49" charset="0"/>
              </a:rPr>
              <a:t>.contents()</a:t>
            </a:r>
          </a:p>
          <a:p>
            <a:r>
              <a:rPr lang="en-US" sz="1800" dirty="0" smtClean="0"/>
              <a:t>Given </a:t>
            </a:r>
            <a:r>
              <a:rPr lang="en-US" sz="1800" dirty="0"/>
              <a:t>a jQuery object that represents a set of DOM elements, the .contents() method allows us to search through the immediate children of these elements in the DOM tree and construct a new jQuery object from the matching </a:t>
            </a:r>
            <a:r>
              <a:rPr lang="en-US" sz="1800" dirty="0" smtClean="0"/>
              <a:t>elements.  Note </a:t>
            </a:r>
            <a:r>
              <a:rPr lang="en-US" sz="1800" dirty="0"/>
              <a:t>that most jQuery operations don't support text nodes and comment nodes. The few that do will have an explicit note on their API documentation page</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api.jquery.com/contents/</a:t>
            </a:r>
            <a:endParaRPr lang="en-US" sz="1600" dirty="0">
              <a:solidFill>
                <a:srgbClr val="00B0F0"/>
              </a:solidFill>
            </a:endParaRPr>
          </a:p>
        </p:txBody>
      </p:sp>
    </p:spTree>
    <p:extLst>
      <p:ext uri="{BB962C8B-B14F-4D97-AF65-F5344CB8AC3E}">
        <p14:creationId xmlns:p14="http://schemas.microsoft.com/office/powerpoint/2010/main" val="3234240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317033" cy="1371600"/>
          </a:xfrm>
        </p:spPr>
        <p:txBody>
          <a:bodyPr>
            <a:normAutofit/>
          </a:bodyPr>
          <a:lstStyle/>
          <a:p>
            <a:r>
              <a:rPr lang="en-US" u="sng" dirty="0"/>
              <a:t>jQuery Page Entities .contents()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This </a:t>
            </a:r>
            <a:r>
              <a:rPr lang="en-US" sz="1800" dirty="0"/>
              <a:t>example </a:t>
            </a:r>
            <a:r>
              <a:rPr lang="en-US" sz="1800" dirty="0" smtClean="0"/>
              <a:t>will change </a:t>
            </a:r>
            <a:r>
              <a:rPr lang="en-US" sz="1800" dirty="0"/>
              <a:t>the background color of links inside of an </a:t>
            </a:r>
            <a:r>
              <a:rPr lang="en-US" sz="1800" dirty="0" smtClean="0"/>
              <a:t>iframe:</a:t>
            </a:r>
            <a:endParaRPr lang="en-US" sz="1800" dirty="0"/>
          </a:p>
          <a:p>
            <a:pPr marL="228600" indent="0">
              <a:buNone/>
            </a:pPr>
            <a:r>
              <a:rPr lang="en-US" sz="1800" dirty="0">
                <a:latin typeface="Consolas" panose="020B0609020204030204" pitchFamily="49" charset="0"/>
              </a:rPr>
              <a:t>&lt;iframe src="https://api.jquery.com/" width="80%" height="600" id="frameDemo"&gt;&lt;/iframe</a:t>
            </a:r>
            <a:r>
              <a:rPr lang="en-US" sz="1800" dirty="0" smtClean="0">
                <a:latin typeface="Consolas" panose="020B0609020204030204" pitchFamily="49" charset="0"/>
              </a:rPr>
              <a:t>&gt;</a:t>
            </a: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https://api.jquery.com/contents/</a:t>
            </a:r>
            <a:endParaRPr lang="en-US" sz="1600" dirty="0">
              <a:solidFill>
                <a:srgbClr val="00B0F0"/>
              </a:solidFill>
            </a:endParaRPr>
          </a:p>
        </p:txBody>
      </p:sp>
    </p:spTree>
    <p:extLst>
      <p:ext uri="{BB962C8B-B14F-4D97-AF65-F5344CB8AC3E}">
        <p14:creationId xmlns:p14="http://schemas.microsoft.com/office/powerpoint/2010/main" val="143574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266233" cy="1371600"/>
          </a:xfrm>
        </p:spPr>
        <p:txBody>
          <a:bodyPr>
            <a:normAutofit/>
          </a:bodyPr>
          <a:lstStyle/>
          <a:p>
            <a:r>
              <a:rPr lang="en-US" u="sng" dirty="0"/>
              <a:t>jQuery Page Entities </a:t>
            </a:r>
            <a:r>
              <a:rPr lang="en-US" u="sng" dirty="0" smtClean="0"/>
              <a:t>.contents() </a:t>
            </a:r>
            <a:r>
              <a:rPr lang="en-US" u="sng" dirty="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Add the following to change the background color of links inside of the iframe:</a:t>
            </a:r>
          </a:p>
          <a:p>
            <a:pPr marL="228600" indent="0">
              <a:buNone/>
            </a:pPr>
            <a:r>
              <a:rPr lang="en-US" sz="1800" dirty="0" smtClean="0">
                <a:latin typeface="Consolas" panose="020B0609020204030204" pitchFamily="49" charset="0"/>
              </a:rPr>
              <a:t>$("#</a:t>
            </a:r>
            <a:r>
              <a:rPr lang="en-US" sz="1800" dirty="0">
                <a:latin typeface="Consolas" panose="020B0609020204030204" pitchFamily="49" charset="0"/>
              </a:rPr>
              <a:t>frameDemo</a:t>
            </a:r>
            <a:r>
              <a:rPr lang="en-US" sz="1800" dirty="0" smtClean="0">
                <a:latin typeface="Consolas" panose="020B0609020204030204" pitchFamily="49" charset="0"/>
              </a:rPr>
              <a:t>").</a:t>
            </a:r>
            <a:r>
              <a:rPr lang="en-US" sz="1800" dirty="0">
                <a:latin typeface="Consolas" panose="020B0609020204030204" pitchFamily="49" charset="0"/>
              </a:rPr>
              <a:t>contents().find</a:t>
            </a:r>
            <a:r>
              <a:rPr lang="en-US" sz="1800" dirty="0" smtClean="0">
                <a:latin typeface="Consolas" panose="020B0609020204030204" pitchFamily="49" charset="0"/>
              </a:rPr>
              <a:t>("</a:t>
            </a:r>
            <a:r>
              <a:rPr lang="en-US" sz="1800" dirty="0">
                <a:latin typeface="Consolas" panose="020B0609020204030204" pitchFamily="49" charset="0"/>
              </a:rPr>
              <a:t>a</a:t>
            </a:r>
            <a:r>
              <a:rPr lang="en-US" sz="1800" dirty="0" smtClean="0">
                <a:latin typeface="Consolas" panose="020B0609020204030204" pitchFamily="49" charset="0"/>
              </a:rPr>
              <a:t>").</a:t>
            </a:r>
            <a:r>
              <a:rPr lang="en-US" sz="1800" dirty="0">
                <a:latin typeface="Consolas" panose="020B0609020204030204" pitchFamily="49" charset="0"/>
              </a:rPr>
              <a:t>css</a:t>
            </a:r>
            <a:r>
              <a:rPr lang="en-US" sz="1800" dirty="0" smtClean="0">
                <a:latin typeface="Consolas" panose="020B0609020204030204" pitchFamily="49" charset="0"/>
              </a:rPr>
              <a:t>("</a:t>
            </a:r>
            <a:r>
              <a:rPr lang="en-US" sz="1800" dirty="0">
                <a:latin typeface="Consolas" panose="020B0609020204030204" pitchFamily="49" charset="0"/>
              </a:rPr>
              <a:t>background-color", "#BADA55</a:t>
            </a:r>
            <a:r>
              <a:rPr lang="en-US" sz="1800" dirty="0" smtClean="0">
                <a:latin typeface="Consolas" panose="020B0609020204030204" pitchFamily="49" charset="0"/>
              </a:rPr>
              <a:t>");</a:t>
            </a:r>
          </a:p>
          <a:p>
            <a:pPr marL="228600" indent="0">
              <a:buNone/>
            </a:pP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https://api.jquery.com/contents/</a:t>
            </a:r>
            <a:endParaRPr lang="en-US" sz="1600" dirty="0">
              <a:solidFill>
                <a:srgbClr val="00B0F0"/>
              </a:solidFill>
            </a:endParaRPr>
          </a:p>
        </p:txBody>
      </p:sp>
      <p:pic>
        <p:nvPicPr>
          <p:cNvPr id="4" name="Picture 3"/>
          <p:cNvPicPr>
            <a:picLocks noChangeAspect="1"/>
          </p:cNvPicPr>
          <p:nvPr/>
        </p:nvPicPr>
        <p:blipFill>
          <a:blip r:embed="rId3"/>
          <a:stretch>
            <a:fillRect/>
          </a:stretch>
        </p:blipFill>
        <p:spPr>
          <a:xfrm>
            <a:off x="2357437" y="3683000"/>
            <a:ext cx="7477125" cy="2057400"/>
          </a:xfrm>
          <a:prstGeom prst="rect">
            <a:avLst/>
          </a:prstGeom>
        </p:spPr>
      </p:pic>
    </p:spTree>
    <p:extLst>
      <p:ext uri="{BB962C8B-B14F-4D97-AF65-F5344CB8AC3E}">
        <p14:creationId xmlns:p14="http://schemas.microsoft.com/office/powerpoint/2010/main" val="1496015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909700" cy="1371600"/>
          </a:xfrm>
        </p:spPr>
        <p:txBody>
          <a:bodyPr>
            <a:normAutofit/>
          </a:bodyPr>
          <a:lstStyle/>
          <a:p>
            <a:r>
              <a:rPr lang="en-US" u="sng" dirty="0"/>
              <a:t>jQuery Page Entities .parseHTML()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Description: Parses a string into an array of DOM nodes.  Syntax:</a:t>
            </a:r>
          </a:p>
          <a:p>
            <a:pPr marL="169863" indent="0">
              <a:buNone/>
            </a:pPr>
            <a:r>
              <a:rPr lang="en-US" sz="1800" dirty="0">
                <a:latin typeface="Consolas" panose="020B0609020204030204" pitchFamily="49" charset="0"/>
              </a:rPr>
              <a:t>jQuery.parseHTML(data [, context ] [, keepScripts ])</a:t>
            </a:r>
          </a:p>
          <a:p>
            <a:r>
              <a:rPr lang="en-US" sz="1800" dirty="0"/>
              <a:t>jQuery.parseHTML uses native methods to convert the string to a set of DOM nodes, which can then be inserted into the document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https://api.jquery.com/jQuery.parseHTML/</a:t>
            </a:r>
            <a:endParaRPr lang="en-US" sz="1600" dirty="0">
              <a:solidFill>
                <a:srgbClr val="00B0F0"/>
              </a:solidFill>
            </a:endParaRPr>
          </a:p>
        </p:txBody>
      </p:sp>
    </p:spTree>
    <p:extLst>
      <p:ext uri="{BB962C8B-B14F-4D97-AF65-F5344CB8AC3E}">
        <p14:creationId xmlns:p14="http://schemas.microsoft.com/office/powerpoint/2010/main" val="3427025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25033" cy="1371600"/>
          </a:xfrm>
        </p:spPr>
        <p:txBody>
          <a:bodyPr>
            <a:normAutofit/>
          </a:bodyPr>
          <a:lstStyle/>
          <a:p>
            <a:r>
              <a:rPr lang="en-US" u="sng" dirty="0"/>
              <a:t>jQuery Page Entities .parseHTML() </a:t>
            </a:r>
            <a:r>
              <a:rPr lang="en-US" u="sng" dirty="0" smtClean="0"/>
              <a:t>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smtClean="0"/>
              <a:t>This </a:t>
            </a:r>
            <a:r>
              <a:rPr lang="en-US" sz="1800" dirty="0"/>
              <a:t>example </a:t>
            </a:r>
            <a:r>
              <a:rPr lang="it-IT" sz="1800" dirty="0" smtClean="0"/>
              <a:t>assumes </a:t>
            </a:r>
            <a:r>
              <a:rPr lang="it-IT" sz="1800" dirty="0"/>
              <a:t>the following </a:t>
            </a:r>
            <a:r>
              <a:rPr lang="it-IT" sz="1800" dirty="0" smtClean="0"/>
              <a:t>&lt;div&gt;:</a:t>
            </a:r>
            <a:endParaRPr lang="it-IT" sz="1800" dirty="0"/>
          </a:p>
          <a:p>
            <a:pPr marL="169863" indent="0">
              <a:buNone/>
            </a:pPr>
            <a:r>
              <a:rPr lang="pt-BR" sz="1800" dirty="0">
                <a:latin typeface="Consolas" panose="020B0609020204030204" pitchFamily="49" charset="0"/>
              </a:rPr>
              <a:t>&lt;div id="log"&gt;</a:t>
            </a:r>
          </a:p>
          <a:p>
            <a:pPr marL="169863" indent="0">
              <a:buNone/>
            </a:pPr>
            <a:r>
              <a:rPr lang="pt-BR" sz="1800" dirty="0">
                <a:latin typeface="Consolas" panose="020B0609020204030204" pitchFamily="49" charset="0"/>
              </a:rPr>
              <a:t>  &lt;h3&gt;Content:&lt;/h3&gt;</a:t>
            </a:r>
          </a:p>
          <a:p>
            <a:pPr marL="169863" indent="0">
              <a:buNone/>
            </a:pPr>
            <a:r>
              <a:rPr lang="pt-BR" sz="1800" dirty="0">
                <a:latin typeface="Consolas" panose="020B0609020204030204" pitchFamily="49" charset="0"/>
              </a:rPr>
              <a:t>&lt;/div&gt;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https://api.jquery.com/jQuery.parseHTML/</a:t>
            </a:r>
            <a:endParaRPr lang="en-US" sz="1600" dirty="0">
              <a:solidFill>
                <a:srgbClr val="00B0F0"/>
              </a:solidFill>
            </a:endParaRPr>
          </a:p>
        </p:txBody>
      </p:sp>
    </p:spTree>
    <p:extLst>
      <p:ext uri="{BB962C8B-B14F-4D97-AF65-F5344CB8AC3E}">
        <p14:creationId xmlns:p14="http://schemas.microsoft.com/office/powerpoint/2010/main" val="3368000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08099" cy="1371600"/>
          </a:xfrm>
        </p:spPr>
        <p:txBody>
          <a:bodyPr>
            <a:normAutofit/>
          </a:bodyPr>
          <a:lstStyle/>
          <a:p>
            <a:r>
              <a:rPr lang="en-US" u="sng" dirty="0"/>
              <a:t>jQuery Page Entities .parseHTML()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fontScale="92500" lnSpcReduction="10000"/>
          </a:bodyPr>
          <a:lstStyle/>
          <a:p>
            <a:r>
              <a:rPr lang="en-US" sz="1800" dirty="0"/>
              <a:t>Apply the following </a:t>
            </a:r>
            <a:r>
              <a:rPr lang="en-US" sz="1800" dirty="0" smtClean="0"/>
              <a:t>code (Part 1):</a:t>
            </a:r>
            <a:endParaRPr lang="en-US" sz="1800" dirty="0"/>
          </a:p>
          <a:p>
            <a:pPr marL="228600" indent="0">
              <a:buNone/>
            </a:pPr>
            <a:r>
              <a:rPr lang="en-US" sz="1800" dirty="0">
                <a:latin typeface="Consolas" panose="020B0609020204030204" pitchFamily="49" charset="0"/>
              </a:rPr>
              <a:t>var $log = $( "#log" ),</a:t>
            </a:r>
          </a:p>
          <a:p>
            <a:pPr marL="228600" indent="0">
              <a:buNone/>
            </a:pPr>
            <a:r>
              <a:rPr lang="en-US" sz="1800" dirty="0">
                <a:latin typeface="Consolas" panose="020B0609020204030204" pitchFamily="49" charset="0"/>
              </a:rPr>
              <a:t>  str = "hello, &lt;b&gt;my name is&lt;/b&gt; jQuery.",</a:t>
            </a:r>
          </a:p>
          <a:p>
            <a:pPr marL="228600" indent="0">
              <a:buNone/>
            </a:pPr>
            <a:r>
              <a:rPr lang="en-US" sz="1800" dirty="0">
                <a:latin typeface="Consolas" panose="020B0609020204030204" pitchFamily="49" charset="0"/>
              </a:rPr>
              <a:t>  html = $.parseHTML( str ),</a:t>
            </a:r>
          </a:p>
          <a:p>
            <a:pPr marL="228600" indent="0">
              <a:buNone/>
            </a:pPr>
            <a:r>
              <a:rPr lang="en-US" sz="1800" dirty="0">
                <a:latin typeface="Consolas" panose="020B0609020204030204" pitchFamily="49" charset="0"/>
              </a:rPr>
              <a:t>  nodeNames = [];</a:t>
            </a:r>
          </a:p>
          <a:p>
            <a:pPr marL="228600" indent="0">
              <a:buNone/>
            </a:pPr>
            <a:r>
              <a:rPr lang="en-US" sz="1800" dirty="0">
                <a:latin typeface="Consolas" panose="020B0609020204030204" pitchFamily="49" charset="0"/>
              </a:rPr>
              <a:t> </a:t>
            </a:r>
          </a:p>
          <a:p>
            <a:pPr marL="228600" indent="0">
              <a:buNone/>
            </a:pPr>
            <a:r>
              <a:rPr lang="en-US" sz="1800" dirty="0">
                <a:latin typeface="Consolas" panose="020B0609020204030204" pitchFamily="49" charset="0"/>
              </a:rPr>
              <a:t>// Append the parsed HTML</a:t>
            </a:r>
          </a:p>
          <a:p>
            <a:pPr marL="228600" indent="0">
              <a:buNone/>
            </a:pPr>
            <a:r>
              <a:rPr lang="en-US" sz="1800" dirty="0">
                <a:latin typeface="Consolas" panose="020B0609020204030204" pitchFamily="49" charset="0"/>
              </a:rPr>
              <a:t>$log.append( html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https://api.jquery.com/jQuery.parseHTML/</a:t>
            </a:r>
            <a:endParaRPr lang="en-US" sz="1600" dirty="0">
              <a:solidFill>
                <a:srgbClr val="00B0F0"/>
              </a:solidFill>
            </a:endParaRPr>
          </a:p>
        </p:txBody>
      </p:sp>
    </p:spTree>
    <p:extLst>
      <p:ext uri="{BB962C8B-B14F-4D97-AF65-F5344CB8AC3E}">
        <p14:creationId xmlns:p14="http://schemas.microsoft.com/office/powerpoint/2010/main" val="4069315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08099" cy="1371600"/>
          </a:xfrm>
        </p:spPr>
        <p:txBody>
          <a:bodyPr>
            <a:normAutofit/>
          </a:bodyPr>
          <a:lstStyle/>
          <a:p>
            <a:r>
              <a:rPr lang="en-US" u="sng" dirty="0"/>
              <a:t>jQuery Page Entities .parseHTML() Method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06928"/>
          </a:xfrm>
        </p:spPr>
        <p:txBody>
          <a:bodyPr>
            <a:normAutofit/>
          </a:bodyPr>
          <a:lstStyle/>
          <a:p>
            <a:r>
              <a:rPr lang="en-US" sz="1800" dirty="0"/>
              <a:t>Apply the following </a:t>
            </a:r>
            <a:r>
              <a:rPr lang="en-US" sz="1800" dirty="0" smtClean="0"/>
              <a:t>code (Part 2):</a:t>
            </a:r>
            <a:endParaRPr lang="en-US" sz="1800" dirty="0"/>
          </a:p>
          <a:p>
            <a:pPr marL="228600" indent="0">
              <a:buNone/>
            </a:pPr>
            <a:r>
              <a:rPr lang="en-US" sz="1800" dirty="0">
                <a:latin typeface="Consolas" panose="020B0609020204030204" pitchFamily="49" charset="0"/>
              </a:rPr>
              <a:t>// Gather the parsed HTML's node names</a:t>
            </a:r>
          </a:p>
          <a:p>
            <a:pPr marL="228600" indent="0">
              <a:buNone/>
            </a:pPr>
            <a:r>
              <a:rPr lang="en-US" sz="1800" dirty="0">
                <a:latin typeface="Consolas" panose="020B0609020204030204" pitchFamily="49" charset="0"/>
              </a:rPr>
              <a:t>$.each( html, function( i, el ) {</a:t>
            </a:r>
          </a:p>
          <a:p>
            <a:pPr marL="228600" indent="0">
              <a:buNone/>
            </a:pPr>
            <a:r>
              <a:rPr lang="en-US" sz="1800" dirty="0">
                <a:latin typeface="Consolas" panose="020B0609020204030204" pitchFamily="49" charset="0"/>
              </a:rPr>
              <a:t>  nodeNames[ i ] = "&lt;li&gt;" + el.nodeName + "&lt;/li&gt;";</a:t>
            </a:r>
          </a:p>
          <a:p>
            <a:pPr marL="228600" indent="0">
              <a:buNone/>
            </a:pPr>
            <a:r>
              <a:rPr lang="en-US" sz="1800" dirty="0" smtClean="0">
                <a:latin typeface="Consolas" panose="020B0609020204030204" pitchFamily="49" charset="0"/>
              </a:rPr>
              <a: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https://api.jquery.com/jQuery.parseHTML/</a:t>
            </a:r>
            <a:endParaRPr lang="en-US" sz="1600" dirty="0">
              <a:solidFill>
                <a:srgbClr val="00B0F0"/>
              </a:solidFill>
            </a:endParaRPr>
          </a:p>
        </p:txBody>
      </p:sp>
    </p:spTree>
    <p:extLst>
      <p:ext uri="{BB962C8B-B14F-4D97-AF65-F5344CB8AC3E}">
        <p14:creationId xmlns:p14="http://schemas.microsoft.com/office/powerpoint/2010/main" val="1089588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http://schemas.microsoft.com/office/infopath/2007/PartnerControls"/>
    <ds:schemaRef ds:uri="http://purl.org/dc/terms/"/>
    <ds:schemaRef ds:uri="16c05727-aa75-4e4a-9b5f-8a80a1165891"/>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1398</Words>
  <Application>Microsoft Office PowerPoint</Application>
  <PresentationFormat>Widescreen</PresentationFormat>
  <Paragraphs>199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Century Gothic</vt:lpstr>
      <vt:lpstr>Consolas</vt:lpstr>
      <vt:lpstr>Garamond</vt:lpstr>
      <vt:lpstr>SavonVTI</vt:lpstr>
      <vt:lpstr>Unit02 node.js &amp; Mysql Part VII</vt:lpstr>
      <vt:lpstr>Objectives</vt:lpstr>
      <vt:lpstr>jQuery Page Entities .contents() Method</vt:lpstr>
      <vt:lpstr>jQuery Page Entities .contents() Method</vt:lpstr>
      <vt:lpstr>jQuery Page Entities .contents() Method</vt:lpstr>
      <vt:lpstr>jQuery Page Entities .parseHTML() Method</vt:lpstr>
      <vt:lpstr>jQuery Page Entities .parseHTML() Method</vt:lpstr>
      <vt:lpstr>jQuery Page Entities .parseHTML() Method</vt:lpstr>
      <vt:lpstr>jQuery Page Entities .parseHTML() Method</vt:lpstr>
      <vt:lpstr>jQuery Page Entities .parseHTML() Method</vt:lpstr>
      <vt:lpstr>jQuery Page Entities .parseHTML() Method</vt:lpstr>
      <vt:lpstr>jQuery Page Entities .add() Method</vt:lpstr>
      <vt:lpstr>jQuery Page Entities .add() Method</vt:lpstr>
      <vt:lpstr>jQuery Page Entities .add() Method</vt:lpstr>
      <vt:lpstr>jQuery Page Entities .map() Method</vt:lpstr>
      <vt:lpstr>jQuery Page Entities .map() Method</vt:lpstr>
      <vt:lpstr>jQuery Page Entities .map() Method</vt:lpstr>
      <vt:lpstr>jQuery Add Entities .append() Method</vt:lpstr>
      <vt:lpstr>jQuery Add Entities .append() Method</vt:lpstr>
      <vt:lpstr>jQuery Add Entities .append() Method</vt:lpstr>
      <vt:lpstr>jQuery Add Entities .html() Method</vt:lpstr>
      <vt:lpstr>jQuery Add Entities .html() Method</vt:lpstr>
      <vt:lpstr>jQuery Add Entities .html() Method</vt:lpstr>
      <vt:lpstr>jQuery Add Entities .innerHTML() Method</vt:lpstr>
      <vt:lpstr>jQuery Add Entities .innerHTML() Method</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2020-07-21T20:31:45Z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