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3" r:id="rId4"/>
  </p:sldMasterIdLst>
  <p:notesMasterIdLst>
    <p:notesMasterId r:id="rId34"/>
  </p:notesMasterIdLst>
  <p:sldIdLst>
    <p:sldId id="257" r:id="rId5"/>
    <p:sldId id="263" r:id="rId6"/>
    <p:sldId id="277" r:id="rId7"/>
    <p:sldId id="301" r:id="rId8"/>
    <p:sldId id="302" r:id="rId9"/>
    <p:sldId id="324" r:id="rId10"/>
    <p:sldId id="303" r:id="rId11"/>
    <p:sldId id="327" r:id="rId12"/>
    <p:sldId id="305" r:id="rId13"/>
    <p:sldId id="306" r:id="rId14"/>
    <p:sldId id="307" r:id="rId15"/>
    <p:sldId id="328" r:id="rId16"/>
    <p:sldId id="329" r:id="rId17"/>
    <p:sldId id="330" r:id="rId18"/>
    <p:sldId id="308" r:id="rId19"/>
    <p:sldId id="309" r:id="rId20"/>
    <p:sldId id="310" r:id="rId21"/>
    <p:sldId id="311" r:id="rId22"/>
    <p:sldId id="312" r:id="rId23"/>
    <p:sldId id="313" r:id="rId24"/>
    <p:sldId id="333" r:id="rId25"/>
    <p:sldId id="331" r:id="rId26"/>
    <p:sldId id="334" r:id="rId27"/>
    <p:sldId id="335" r:id="rId28"/>
    <p:sldId id="336" r:id="rId29"/>
    <p:sldId id="337" r:id="rId30"/>
    <p:sldId id="338" r:id="rId31"/>
    <p:sldId id="339" r:id="rId32"/>
    <p:sldId id="27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F8D22F"/>
    <a:srgbClr val="563D7C"/>
    <a:srgbClr val="349AED"/>
    <a:srgbClr val="344529"/>
    <a:srgbClr val="2B3922"/>
    <a:srgbClr val="2E3722"/>
    <a:srgbClr val="B8D233"/>
    <a:srgbClr val="5CC6D6"/>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7" autoAdjust="0"/>
    <p:restoredTop sz="94619" autoAdjust="0"/>
  </p:normalViewPr>
  <p:slideViewPr>
    <p:cSldViewPr snapToGrid="0">
      <p:cViewPr varScale="1">
        <p:scale>
          <a:sx n="113" d="100"/>
          <a:sy n="113" d="100"/>
        </p:scale>
        <p:origin x="4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45A3F-F083-4E1A-8339-FCD652B27D36}" type="datetimeFigureOut">
              <a:rPr lang="en-US" smtClean="0"/>
              <a:t>7/20/2020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58A06-DD4F-4924-BE66-8F95ED766CC7}" type="slidenum">
              <a:rPr lang="en-US" smtClean="0"/>
              <a:t>‹#›</a:t>
            </a:fld>
            <a:endParaRPr lang="en-US" dirty="0"/>
          </a:p>
        </p:txBody>
      </p:sp>
    </p:spTree>
    <p:extLst>
      <p:ext uri="{BB962C8B-B14F-4D97-AF65-F5344CB8AC3E}">
        <p14:creationId xmlns:p14="http://schemas.microsoft.com/office/powerpoint/2010/main" val="174313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B2553B6-A683-4C13-ADF3-6E78B5B860F6}" type="datetime1">
              <a:rPr lang="en-US" smtClean="0"/>
              <a:t>7/20/2020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00B11-1D47-4652-AEE5-4C2B1235CB66}" type="datetime1">
              <a:rPr lang="en-US" smtClean="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90AC2323-8C5A-462B-92B9-62EA14FA9E94}" type="datetime1">
              <a:rPr lang="en-US" smtClean="0"/>
              <a:t>7/20/2020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C40C2-59E9-46C8-B03E-7C20E5F4F12D}" type="datetime1">
              <a:rPr lang="en-US" smtClean="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BC8CB6-941B-4270-8276-FD8E92A373DA}" type="datetime1">
              <a:rPr lang="en-US" smtClean="0"/>
              <a:t>7/20/2020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E57E43-E251-46CB-9ADD-5572689A0D73}" type="datetime1">
              <a:rPr lang="en-US" smtClean="0"/>
              <a:t>7/20/2020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2FC12-F480-42AE-9F3F-3DA69EB64A0D}" type="datetime1">
              <a:rPr lang="en-US" smtClean="0"/>
              <a:t>7/20/2020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545CEF3F-6F6A-4297-B757-FFB5D4A3AD64}" type="datetime1">
              <a:rPr lang="en-US" smtClean="0"/>
              <a:t>7/20/2020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E2F6E23-5248-4ECD-8C29-1FB95B395C86}" type="datetime1">
              <a:rPr lang="en-US" smtClean="0"/>
              <a:t>7/20/2020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5DE9F2A3-885D-46CC-9642-01CAAE4EB600}" type="datetime1">
              <a:rPr lang="en-US" smtClean="0"/>
              <a:t>7/20/2020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pi.jquery.com/filt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pi.jquery.com/filt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pi.jquery.com/filt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pi.jquery.com/filt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pi.jquery.com/filt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pi.jquery.com/all-selecto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pi.jquery.com/all-selecto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pi.jquery.com/all-selecto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api.jquery.com/firs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pi.jquery.com/firs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pi.jquery.com/firs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etbootstrap.com/docs/4.0/components/moda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etbootstrap.com/docs/4.0/components/moda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etbootstrap.com/docs/4.0/components/moda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etbootstrap.com/docs/4.0/components/moda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etbootstrap.com/docs/4.0/components/moda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etbootstrap.com/docs/4.0/components/moda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etbootstrap.com/docs/4.0/components/moda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etbootstrap.com/docs/4.0/components/moda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pi.jquery.com/conten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pi.jquery.com/conten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i.jquery.com/conten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pi.jquery.com/jQuery/replaceWith/"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pi.jquery.com/jQuery/replaceWith/"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pi.jquery.com/jQuery/replaceWith/"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pi.jquery.com/filt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xmlns=""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xmlns=""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xmlns="" id="{18C3B467-088C-4F3D-A9A7-105C4E1E20CD}"/>
              </a:ext>
            </a:extLst>
          </p:cNvPr>
          <p:cNvSpPr>
            <a:spLocks noGrp="1"/>
          </p:cNvSpPr>
          <p:nvPr>
            <p:ph type="ctrTitle"/>
          </p:nvPr>
        </p:nvSpPr>
        <p:spPr>
          <a:xfrm>
            <a:off x="6033793" y="2355458"/>
            <a:ext cx="4775075" cy="1630907"/>
          </a:xfrm>
        </p:spPr>
        <p:txBody>
          <a:bodyPr>
            <a:normAutofit/>
          </a:bodyPr>
          <a:lstStyle/>
          <a:p>
            <a:r>
              <a:rPr lang="en-US" sz="4400" b="1" dirty="0" smtClean="0">
                <a:solidFill>
                  <a:schemeClr val="tx1"/>
                </a:solidFill>
              </a:rPr>
              <a:t>Unit02 node.js &amp; Mysql Part </a:t>
            </a:r>
            <a:r>
              <a:rPr lang="en-US" sz="4400" b="1" dirty="0" smtClean="0">
                <a:solidFill>
                  <a:schemeClr val="tx1"/>
                </a:solidFill>
              </a:rPr>
              <a:t>VIII</a:t>
            </a:r>
            <a:endParaRPr lang="en-US" sz="4400" b="1" dirty="0">
              <a:solidFill>
                <a:schemeClr val="tx1"/>
              </a:solidFill>
            </a:endParaRPr>
          </a:p>
        </p:txBody>
      </p:sp>
      <p:sp>
        <p:nvSpPr>
          <p:cNvPr id="3" name="Subtitle 2">
            <a:extLst>
              <a:ext uri="{FF2B5EF4-FFF2-40B4-BE49-F238E27FC236}">
                <a16:creationId xmlns:a16="http://schemas.microsoft.com/office/drawing/2014/main" xmlns=""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Ranken Technical College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460966" cy="1371600"/>
          </a:xfrm>
        </p:spPr>
        <p:txBody>
          <a:bodyPr>
            <a:normAutofit/>
          </a:bodyPr>
          <a:lstStyle/>
          <a:p>
            <a:r>
              <a:rPr lang="en-US" u="sng" dirty="0"/>
              <a:t>jQuery </a:t>
            </a:r>
            <a:r>
              <a:rPr lang="en-US" u="sng" dirty="0" smtClean="0"/>
              <a:t>Edit Entities .last() </a:t>
            </a:r>
            <a:r>
              <a:rPr lang="en-US" u="sng" dirty="0"/>
              <a:t>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1"/>
            <a:ext cx="10058400" cy="3193195"/>
          </a:xfrm>
        </p:spPr>
        <p:txBody>
          <a:bodyPr>
            <a:normAutofit lnSpcReduction="10000"/>
          </a:bodyPr>
          <a:lstStyle/>
          <a:p>
            <a:r>
              <a:rPr lang="en-US" sz="1800" dirty="0"/>
              <a:t>The following example </a:t>
            </a:r>
            <a:r>
              <a:rPr lang="en-US" sz="1800" dirty="0" smtClean="0"/>
              <a:t>creates a series of &lt;div&gt; tags:</a:t>
            </a:r>
            <a:endParaRPr lang="en-US" sz="1800" dirty="0"/>
          </a:p>
          <a:p>
            <a:pPr marL="228600" indent="0">
              <a:buNone/>
            </a:pPr>
            <a:r>
              <a:rPr lang="en-US" sz="1800" dirty="0" smtClean="0">
                <a:latin typeface="Consolas" panose="020B0609020204030204" pitchFamily="49" charset="0"/>
              </a:rPr>
              <a:t>&lt;</a:t>
            </a:r>
            <a:r>
              <a:rPr lang="en-US" sz="1800" dirty="0">
                <a:latin typeface="Consolas" panose="020B0609020204030204" pitchFamily="49" charset="0"/>
              </a:rPr>
              <a:t>body&gt;</a:t>
            </a:r>
          </a:p>
          <a:p>
            <a:pPr marL="228600" indent="0">
              <a:buNone/>
            </a:pPr>
            <a:r>
              <a:rPr lang="en-US" sz="1800" dirty="0">
                <a:latin typeface="Consolas" panose="020B0609020204030204" pitchFamily="49" charset="0"/>
              </a:rPr>
              <a:t>  </a:t>
            </a:r>
            <a:r>
              <a:rPr lang="it-IT" sz="1800" dirty="0">
                <a:latin typeface="Consolas" panose="020B0609020204030204" pitchFamily="49" charset="0"/>
              </a:rPr>
              <a:t>&lt;ul&gt;</a:t>
            </a:r>
          </a:p>
          <a:p>
            <a:pPr marL="228600" indent="0">
              <a:buNone/>
            </a:pPr>
            <a:r>
              <a:rPr lang="it-IT" sz="1800" dirty="0">
                <a:latin typeface="Consolas" panose="020B0609020204030204" pitchFamily="49" charset="0"/>
              </a:rPr>
              <a:t>   </a:t>
            </a:r>
            <a:r>
              <a:rPr lang="it-IT" sz="1800" dirty="0" smtClean="0">
                <a:latin typeface="Consolas" panose="020B0609020204030204" pitchFamily="49" charset="0"/>
              </a:rPr>
              <a:t> &lt;</a:t>
            </a:r>
            <a:r>
              <a:rPr lang="it-IT" sz="1800" dirty="0">
                <a:latin typeface="Consolas" panose="020B0609020204030204" pitchFamily="49" charset="0"/>
              </a:rPr>
              <a:t>li&gt;list item 1&lt;/li&gt;</a:t>
            </a:r>
          </a:p>
          <a:p>
            <a:pPr marL="228600" indent="0">
              <a:buNone/>
            </a:pPr>
            <a:r>
              <a:rPr lang="it-IT" sz="1800" dirty="0">
                <a:latin typeface="Consolas" panose="020B0609020204030204" pitchFamily="49" charset="0"/>
              </a:rPr>
              <a:t>  </a:t>
            </a:r>
            <a:r>
              <a:rPr lang="it-IT" sz="1800" dirty="0" smtClean="0">
                <a:latin typeface="Consolas" panose="020B0609020204030204" pitchFamily="49" charset="0"/>
              </a:rPr>
              <a:t>  &lt;</a:t>
            </a:r>
            <a:r>
              <a:rPr lang="it-IT" sz="1800" dirty="0">
                <a:latin typeface="Consolas" panose="020B0609020204030204" pitchFamily="49" charset="0"/>
              </a:rPr>
              <a:t>li&gt;list item 2&lt;/li&gt;</a:t>
            </a:r>
          </a:p>
          <a:p>
            <a:pPr marL="228600" indent="0">
              <a:buNone/>
            </a:pPr>
            <a:r>
              <a:rPr lang="it-IT" sz="1800" dirty="0">
                <a:latin typeface="Consolas" panose="020B0609020204030204" pitchFamily="49" charset="0"/>
              </a:rPr>
              <a:t>  </a:t>
            </a:r>
            <a:r>
              <a:rPr lang="it-IT" sz="1800" dirty="0" smtClean="0">
                <a:latin typeface="Consolas" panose="020B0609020204030204" pitchFamily="49" charset="0"/>
              </a:rPr>
              <a:t>  &lt;</a:t>
            </a:r>
            <a:r>
              <a:rPr lang="it-IT" sz="1800" dirty="0">
                <a:latin typeface="Consolas" panose="020B0609020204030204" pitchFamily="49" charset="0"/>
              </a:rPr>
              <a:t>li&gt;list item 3&lt;/li&gt;</a:t>
            </a:r>
          </a:p>
          <a:p>
            <a:pPr marL="228600" indent="0">
              <a:buNone/>
            </a:pPr>
            <a:r>
              <a:rPr lang="it-IT" sz="1800" dirty="0" smtClean="0">
                <a:latin typeface="Consolas" panose="020B0609020204030204" pitchFamily="49" charset="0"/>
              </a:rPr>
              <a:t>  &lt;/</a:t>
            </a:r>
            <a:r>
              <a:rPr lang="it-IT" sz="1800" dirty="0">
                <a:latin typeface="Consolas" panose="020B0609020204030204" pitchFamily="49" charset="0"/>
              </a:rPr>
              <a:t>ul</a:t>
            </a:r>
            <a:r>
              <a:rPr lang="it-IT" sz="1800" dirty="0" smtClean="0">
                <a:latin typeface="Consolas" panose="020B0609020204030204" pitchFamily="49" charset="0"/>
              </a:rPr>
              <a:t>&gt;</a:t>
            </a:r>
          </a:p>
          <a:p>
            <a:pPr marL="228600" indent="0">
              <a:buNone/>
            </a:pPr>
            <a:r>
              <a:rPr lang="en-US" sz="1800" dirty="0" smtClean="0">
                <a:latin typeface="Consolas" panose="020B0609020204030204" pitchFamily="49" charset="0"/>
              </a:rPr>
              <a:t>&lt;/</a:t>
            </a:r>
            <a:r>
              <a:rPr lang="en-US" sz="1800" dirty="0">
                <a:latin typeface="Consolas" panose="020B0609020204030204" pitchFamily="49" charset="0"/>
              </a:rPr>
              <a:t>body</a:t>
            </a:r>
            <a:r>
              <a:rPr lang="en-US" sz="1800" dirty="0" smtClean="0">
                <a:latin typeface="Consolas" panose="020B0609020204030204" pitchFamily="49" charset="0"/>
              </a:rPr>
              <a:t>&gt;</a:t>
            </a:r>
            <a:endParaRPr lang="en-US" sz="18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10</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api.jquery.com/last/</a:t>
            </a:r>
            <a:endParaRPr lang="en-US" sz="1600" dirty="0">
              <a:solidFill>
                <a:srgbClr val="00B0F0"/>
              </a:solidFill>
            </a:endParaRPr>
          </a:p>
        </p:txBody>
      </p:sp>
    </p:spTree>
    <p:extLst>
      <p:ext uri="{BB962C8B-B14F-4D97-AF65-F5344CB8AC3E}">
        <p14:creationId xmlns:p14="http://schemas.microsoft.com/office/powerpoint/2010/main" val="2954997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622766" cy="1371600"/>
          </a:xfrm>
        </p:spPr>
        <p:txBody>
          <a:bodyPr>
            <a:normAutofit/>
          </a:bodyPr>
          <a:lstStyle/>
          <a:p>
            <a:r>
              <a:rPr lang="en-US" u="sng" dirty="0"/>
              <a:t>jQuery </a:t>
            </a:r>
            <a:r>
              <a:rPr lang="en-US" u="sng" dirty="0" smtClean="0"/>
              <a:t>Edit Entities .last() </a:t>
            </a:r>
            <a:r>
              <a:rPr lang="en-US" u="sng" dirty="0"/>
              <a:t>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a:t>Apply the following code:</a:t>
            </a:r>
          </a:p>
          <a:p>
            <a:pPr marL="228600" indent="0">
              <a:buNone/>
            </a:pPr>
            <a:r>
              <a:rPr lang="en-US" sz="1800" dirty="0">
                <a:latin typeface="Consolas" panose="020B0609020204030204" pitchFamily="49" charset="0"/>
              </a:rPr>
              <a:t>$( "li" ).last().css( "background-color", "red" </a:t>
            </a:r>
            <a:r>
              <a:rPr lang="en-US" sz="1800" dirty="0" smtClean="0">
                <a:latin typeface="Consolas" panose="020B0609020204030204" pitchFamily="49" charset="0"/>
              </a:rPr>
              <a:t>);</a:t>
            </a:r>
          </a:p>
          <a:p>
            <a:r>
              <a:rPr lang="en-US" sz="1800" dirty="0" smtClean="0"/>
              <a:t>The </a:t>
            </a:r>
            <a:r>
              <a:rPr lang="en-US" sz="1800" dirty="0"/>
              <a:t>result of this call </a:t>
            </a:r>
            <a:r>
              <a:rPr lang="en-US" sz="1800" dirty="0" smtClean="0"/>
              <a:t>is </a:t>
            </a:r>
            <a:r>
              <a:rPr lang="en-US" sz="1800" dirty="0"/>
              <a:t>that a red background is placed on the final item</a:t>
            </a:r>
            <a:r>
              <a:rPr lang="en-US" sz="1800" dirty="0" smtClean="0"/>
              <a:t>	</a:t>
            </a:r>
          </a:p>
        </p:txBody>
      </p:sp>
      <p:sp>
        <p:nvSpPr>
          <p:cNvPr id="5" name="Slide Number Placeholder 4"/>
          <p:cNvSpPr>
            <a:spLocks noGrp="1"/>
          </p:cNvSpPr>
          <p:nvPr>
            <p:ph type="sldNum" sz="quarter" idx="12"/>
          </p:nvPr>
        </p:nvSpPr>
        <p:spPr/>
        <p:txBody>
          <a:bodyPr/>
          <a:lstStyle/>
          <a:p>
            <a:fld id="{34B7E4EF-A1BD-40F4-AB7B-04F084DD991D}" type="slidenum">
              <a:rPr lang="en-US" smtClean="0"/>
              <a:t>11</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api.jquery.com/last/</a:t>
            </a:r>
            <a:endParaRPr lang="en-US" sz="1600" dirty="0">
              <a:solidFill>
                <a:srgbClr val="00B0F0"/>
              </a:solidFill>
            </a:endParaRPr>
          </a:p>
        </p:txBody>
      </p:sp>
    </p:spTree>
    <p:extLst>
      <p:ext uri="{BB962C8B-B14F-4D97-AF65-F5344CB8AC3E}">
        <p14:creationId xmlns:p14="http://schemas.microsoft.com/office/powerpoint/2010/main" val="894983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460966" cy="1371600"/>
          </a:xfrm>
        </p:spPr>
        <p:txBody>
          <a:bodyPr>
            <a:normAutofit/>
          </a:bodyPr>
          <a:lstStyle/>
          <a:p>
            <a:r>
              <a:rPr lang="en-US" u="sng" dirty="0"/>
              <a:t>jQuery </a:t>
            </a:r>
            <a:r>
              <a:rPr lang="en-US" u="sng" dirty="0" smtClean="0"/>
              <a:t>Delete Entities .remove() 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a:t>Description: </a:t>
            </a:r>
            <a:r>
              <a:rPr lang="en-US" sz="1800" dirty="0" smtClean="0"/>
              <a:t>Removes </a:t>
            </a:r>
            <a:r>
              <a:rPr lang="en-US" sz="1800" dirty="0"/>
              <a:t>the set of matched elements from the DOM.  Syntax</a:t>
            </a:r>
            <a:r>
              <a:rPr lang="en-US" sz="1800" dirty="0" smtClean="0"/>
              <a:t>:</a:t>
            </a:r>
          </a:p>
          <a:p>
            <a:pPr marL="228600" indent="0">
              <a:buNone/>
            </a:pPr>
            <a:r>
              <a:rPr lang="en-US" sz="1800" dirty="0" smtClean="0">
                <a:latin typeface="Consolas" panose="020B0609020204030204" pitchFamily="49" charset="0"/>
              </a:rPr>
              <a:t>.remove([selector ])</a:t>
            </a:r>
          </a:p>
          <a:p>
            <a:r>
              <a:rPr lang="en-US" sz="1800" dirty="0" smtClean="0"/>
              <a:t>Similar </a:t>
            </a:r>
            <a:r>
              <a:rPr lang="en-US" sz="1800" dirty="0"/>
              <a:t>to .empty(), the .remove() method takes elements out of the DOM. Use .remove() </a:t>
            </a:r>
            <a:r>
              <a:rPr lang="en-US" sz="1800" dirty="0" smtClean="0"/>
              <a:t>to </a:t>
            </a:r>
            <a:r>
              <a:rPr lang="en-US" sz="1800" dirty="0"/>
              <a:t>remove the element itself, as well as everything inside it. In addition to the elements themselves, all bound events and jQuery data associated with the elements are removed. To remove the elements without removing data and events, use .detach() instead</a:t>
            </a:r>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12</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api.jquery.com/remove/</a:t>
            </a:r>
            <a:endParaRPr lang="en-US" sz="1600" dirty="0">
              <a:solidFill>
                <a:srgbClr val="00B0F0"/>
              </a:solidFill>
            </a:endParaRPr>
          </a:p>
        </p:txBody>
      </p:sp>
    </p:spTree>
    <p:extLst>
      <p:ext uri="{BB962C8B-B14F-4D97-AF65-F5344CB8AC3E}">
        <p14:creationId xmlns:p14="http://schemas.microsoft.com/office/powerpoint/2010/main" val="239234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460966" cy="1371600"/>
          </a:xfrm>
        </p:spPr>
        <p:txBody>
          <a:bodyPr>
            <a:normAutofit/>
          </a:bodyPr>
          <a:lstStyle/>
          <a:p>
            <a:r>
              <a:rPr lang="en-US" u="sng" dirty="0"/>
              <a:t>jQuery Delete Entities .remove() 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1"/>
            <a:ext cx="10058400" cy="3193195"/>
          </a:xfrm>
        </p:spPr>
        <p:txBody>
          <a:bodyPr>
            <a:normAutofit/>
          </a:bodyPr>
          <a:lstStyle/>
          <a:p>
            <a:r>
              <a:rPr lang="en-US" sz="1800" dirty="0"/>
              <a:t>Remove all paragraphs from the DOM</a:t>
            </a:r>
          </a:p>
          <a:p>
            <a:pPr marL="228600" indent="0">
              <a:buNone/>
            </a:pPr>
            <a:r>
              <a:rPr lang="en-US" sz="1800" dirty="0">
                <a:latin typeface="Consolas" panose="020B0609020204030204" pitchFamily="49" charset="0"/>
              </a:rPr>
              <a:t>&lt;p&gt;Hello&lt;/p&gt;</a:t>
            </a:r>
          </a:p>
          <a:p>
            <a:pPr marL="228600" indent="0">
              <a:buNone/>
            </a:pPr>
            <a:r>
              <a:rPr lang="en-US" sz="1800" dirty="0">
                <a:latin typeface="Consolas" panose="020B0609020204030204" pitchFamily="49" charset="0"/>
              </a:rPr>
              <a:t>how are</a:t>
            </a:r>
          </a:p>
          <a:p>
            <a:pPr marL="228600" indent="0">
              <a:buNone/>
            </a:pPr>
            <a:r>
              <a:rPr lang="en-US" sz="1800" dirty="0">
                <a:latin typeface="Consolas" panose="020B0609020204030204" pitchFamily="49" charset="0"/>
              </a:rPr>
              <a:t>&lt;p&gt;you?&lt;/p&gt;</a:t>
            </a:r>
          </a:p>
          <a:p>
            <a:pPr marL="228600" indent="0">
              <a:buNone/>
            </a:pPr>
            <a:r>
              <a:rPr lang="en-US" sz="1800" dirty="0">
                <a:latin typeface="Consolas" panose="020B0609020204030204" pitchFamily="49" charset="0"/>
              </a:rPr>
              <a:t>&lt;button&gt;Call remove() on paragraphs&lt;/button&gt;</a:t>
            </a:r>
          </a:p>
        </p:txBody>
      </p:sp>
      <p:sp>
        <p:nvSpPr>
          <p:cNvPr id="5" name="Slide Number Placeholder 4"/>
          <p:cNvSpPr>
            <a:spLocks noGrp="1"/>
          </p:cNvSpPr>
          <p:nvPr>
            <p:ph type="sldNum" sz="quarter" idx="12"/>
          </p:nvPr>
        </p:nvSpPr>
        <p:spPr/>
        <p:txBody>
          <a:bodyPr/>
          <a:lstStyle/>
          <a:p>
            <a:fld id="{34B7E4EF-A1BD-40F4-AB7B-04F084DD991D}" type="slidenum">
              <a:rPr lang="en-US" smtClean="0"/>
              <a:t>13</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api.jquery.com/remove/</a:t>
            </a:r>
            <a:endParaRPr lang="en-US" sz="1600" dirty="0">
              <a:solidFill>
                <a:srgbClr val="00B0F0"/>
              </a:solidFill>
            </a:endParaRPr>
          </a:p>
        </p:txBody>
      </p:sp>
    </p:spTree>
    <p:extLst>
      <p:ext uri="{BB962C8B-B14F-4D97-AF65-F5344CB8AC3E}">
        <p14:creationId xmlns:p14="http://schemas.microsoft.com/office/powerpoint/2010/main" val="19597222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290045" cy="1371600"/>
          </a:xfrm>
        </p:spPr>
        <p:txBody>
          <a:bodyPr>
            <a:normAutofit/>
          </a:bodyPr>
          <a:lstStyle/>
          <a:p>
            <a:r>
              <a:rPr lang="en-US" u="sng" dirty="0"/>
              <a:t>jQuery Delete Entities .remove() 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a:t>Apply the following code:</a:t>
            </a:r>
          </a:p>
          <a:p>
            <a:pPr marL="228600" indent="0">
              <a:buNone/>
            </a:pPr>
            <a:r>
              <a:rPr lang="en-US" sz="1800" dirty="0">
                <a:latin typeface="Consolas" panose="020B0609020204030204" pitchFamily="49" charset="0"/>
              </a:rPr>
              <a:t>$( "button" ).click(function() {</a:t>
            </a:r>
          </a:p>
          <a:p>
            <a:pPr marL="228600" indent="0">
              <a:buNone/>
            </a:pPr>
            <a:r>
              <a:rPr lang="en-US" sz="1800" dirty="0">
                <a:latin typeface="Consolas" panose="020B0609020204030204" pitchFamily="49" charset="0"/>
              </a:rPr>
              <a:t>  $( "p" ).remove();</a:t>
            </a:r>
          </a:p>
          <a:p>
            <a:pPr marL="228600" indent="0">
              <a:buNone/>
            </a:pPr>
            <a:r>
              <a:rPr lang="en-US" sz="1800" dirty="0" smtClean="0">
                <a:latin typeface="Consolas" panose="020B0609020204030204" pitchFamily="49" charset="0"/>
              </a:rPr>
              <a:t>});</a:t>
            </a:r>
          </a:p>
          <a:p>
            <a:r>
              <a:rPr lang="en-US" sz="1800" dirty="0" smtClean="0"/>
              <a:t>The </a:t>
            </a:r>
            <a:r>
              <a:rPr lang="en-US" sz="1800" dirty="0"/>
              <a:t>result of this call </a:t>
            </a:r>
            <a:r>
              <a:rPr lang="en-US" sz="1800" dirty="0" smtClean="0"/>
              <a:t>is:	</a:t>
            </a:r>
            <a:r>
              <a:rPr lang="en-US" sz="1800" dirty="0" smtClean="0">
                <a:latin typeface="Consolas" panose="020B0609020204030204" pitchFamily="49" charset="0"/>
              </a:rPr>
              <a:t>	</a:t>
            </a:r>
          </a:p>
        </p:txBody>
      </p:sp>
      <p:sp>
        <p:nvSpPr>
          <p:cNvPr id="5" name="Slide Number Placeholder 4"/>
          <p:cNvSpPr>
            <a:spLocks noGrp="1"/>
          </p:cNvSpPr>
          <p:nvPr>
            <p:ph type="sldNum" sz="quarter" idx="12"/>
          </p:nvPr>
        </p:nvSpPr>
        <p:spPr/>
        <p:txBody>
          <a:bodyPr/>
          <a:lstStyle/>
          <a:p>
            <a:fld id="{34B7E4EF-A1BD-40F4-AB7B-04F084DD991D}" type="slidenum">
              <a:rPr lang="en-US" smtClean="0"/>
              <a:t>14</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api.jquery.com/remove/</a:t>
            </a:r>
            <a:endParaRPr lang="en-US" sz="1600" dirty="0">
              <a:solidFill>
                <a:srgbClr val="00B0F0"/>
              </a:solidFill>
            </a:endParaRPr>
          </a:p>
        </p:txBody>
      </p:sp>
      <p:pic>
        <p:nvPicPr>
          <p:cNvPr id="8" name="Picture 7"/>
          <p:cNvPicPr>
            <a:picLocks noChangeAspect="1"/>
          </p:cNvPicPr>
          <p:nvPr/>
        </p:nvPicPr>
        <p:blipFill>
          <a:blip r:embed="rId3"/>
          <a:stretch>
            <a:fillRect/>
          </a:stretch>
        </p:blipFill>
        <p:spPr>
          <a:xfrm>
            <a:off x="4375742" y="4378325"/>
            <a:ext cx="2867025" cy="1362075"/>
          </a:xfrm>
          <a:prstGeom prst="rect">
            <a:avLst/>
          </a:prstGeom>
        </p:spPr>
      </p:pic>
    </p:spTree>
    <p:extLst>
      <p:ext uri="{BB962C8B-B14F-4D97-AF65-F5344CB8AC3E}">
        <p14:creationId xmlns:p14="http://schemas.microsoft.com/office/powerpoint/2010/main" val="15451170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816566" cy="1371600"/>
          </a:xfrm>
        </p:spPr>
        <p:txBody>
          <a:bodyPr>
            <a:normAutofit/>
          </a:bodyPr>
          <a:lstStyle/>
          <a:p>
            <a:r>
              <a:rPr lang="en-US" u="sng" dirty="0"/>
              <a:t>jQuery Delete </a:t>
            </a:r>
            <a:r>
              <a:rPr lang="en-US" u="sng" dirty="0" smtClean="0"/>
              <a:t>Entities .empty() 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a:t>Description: </a:t>
            </a:r>
            <a:r>
              <a:rPr lang="en-US" sz="1800" dirty="0" smtClean="0"/>
              <a:t>Removes </a:t>
            </a:r>
            <a:r>
              <a:rPr lang="en-US" sz="1800" dirty="0"/>
              <a:t>all child nodes of the set of matched elements from the DOM.  Syntax:</a:t>
            </a:r>
          </a:p>
          <a:p>
            <a:pPr marL="228600" indent="0">
              <a:buNone/>
            </a:pPr>
            <a:r>
              <a:rPr lang="en-US" sz="1800" dirty="0">
                <a:latin typeface="Consolas" panose="020B0609020204030204" pitchFamily="49" charset="0"/>
              </a:rPr>
              <a:t>.empty()</a:t>
            </a:r>
          </a:p>
          <a:p>
            <a:r>
              <a:rPr lang="en-US" sz="1800" dirty="0"/>
              <a:t>This method removes not only child (and other descendant) elements, but also any text within the set of matched elements. This is because, according to the DOM specification, any string of text within an element is considered a child node of that element</a:t>
            </a:r>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15</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api.jquery.com/empty/</a:t>
            </a:r>
            <a:endParaRPr lang="en-US" sz="1600" dirty="0">
              <a:solidFill>
                <a:srgbClr val="00B0F0"/>
              </a:solidFill>
            </a:endParaRPr>
          </a:p>
        </p:txBody>
      </p:sp>
    </p:spTree>
    <p:extLst>
      <p:ext uri="{BB962C8B-B14F-4D97-AF65-F5344CB8AC3E}">
        <p14:creationId xmlns:p14="http://schemas.microsoft.com/office/powerpoint/2010/main" val="19610148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816566" cy="1371600"/>
          </a:xfrm>
        </p:spPr>
        <p:txBody>
          <a:bodyPr>
            <a:normAutofit/>
          </a:bodyPr>
          <a:lstStyle/>
          <a:p>
            <a:r>
              <a:rPr lang="en-US" u="sng" dirty="0"/>
              <a:t>jQuery Delete </a:t>
            </a:r>
            <a:r>
              <a:rPr lang="en-US" u="sng" dirty="0" smtClean="0"/>
              <a:t>Entities .empty() </a:t>
            </a:r>
            <a:r>
              <a:rPr lang="en-US" u="sng" dirty="0"/>
              <a:t>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a:t>Removes all child nodes (including text nodes) from all paragraphs</a:t>
            </a:r>
          </a:p>
          <a:p>
            <a:pPr marL="169863" indent="0">
              <a:buNone/>
            </a:pPr>
            <a:r>
              <a:rPr lang="en-US" sz="1800" dirty="0">
                <a:latin typeface="Consolas" panose="020B0609020204030204" pitchFamily="49" charset="0"/>
              </a:rPr>
              <a:t>&lt;</a:t>
            </a:r>
            <a:r>
              <a:rPr lang="en-US" sz="1800" dirty="0" smtClean="0">
                <a:latin typeface="Consolas" panose="020B0609020204030204" pitchFamily="49" charset="0"/>
              </a:rPr>
              <a:t>p&gt;Hello</a:t>
            </a:r>
            <a:r>
              <a:rPr lang="en-US" sz="1800" dirty="0">
                <a:latin typeface="Consolas" panose="020B0609020204030204" pitchFamily="49" charset="0"/>
              </a:rPr>
              <a:t>, &lt;span&gt;Person&lt;/span&gt; &lt;em&gt;and person&lt;/em</a:t>
            </a:r>
            <a:r>
              <a:rPr lang="en-US" sz="1800" dirty="0" smtClean="0">
                <a:latin typeface="Consolas" panose="020B0609020204030204" pitchFamily="49" charset="0"/>
              </a:rPr>
              <a:t>&gt;.&lt;/</a:t>
            </a:r>
            <a:r>
              <a:rPr lang="en-US" sz="1800" dirty="0">
                <a:latin typeface="Consolas" panose="020B0609020204030204" pitchFamily="49" charset="0"/>
              </a:rPr>
              <a:t>p</a:t>
            </a:r>
            <a:r>
              <a:rPr lang="en-US" sz="1800" dirty="0" smtClean="0">
                <a:latin typeface="Consolas" panose="020B0609020204030204" pitchFamily="49" charset="0"/>
              </a:rPr>
              <a:t>&gt;</a:t>
            </a:r>
          </a:p>
          <a:p>
            <a:pPr marL="169863" indent="0">
              <a:buNone/>
            </a:pPr>
            <a:r>
              <a:rPr lang="en-US" sz="1800" dirty="0">
                <a:latin typeface="Consolas" panose="020B0609020204030204" pitchFamily="49" charset="0"/>
              </a:rPr>
              <a:t>&lt;button&gt;Call empty() on above paragraph&lt;/button&gt;</a:t>
            </a:r>
          </a:p>
          <a:p>
            <a:pPr marL="228600" indent="0">
              <a:buNone/>
            </a:pPr>
            <a:endParaRPr lang="en-US" sz="1800" dirty="0" smtClean="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16</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api.jquery.com/empty/</a:t>
            </a:r>
            <a:endParaRPr lang="en-US" sz="1600" dirty="0">
              <a:solidFill>
                <a:srgbClr val="00B0F0"/>
              </a:solidFill>
            </a:endParaRPr>
          </a:p>
        </p:txBody>
      </p:sp>
    </p:spTree>
    <p:extLst>
      <p:ext uri="{BB962C8B-B14F-4D97-AF65-F5344CB8AC3E}">
        <p14:creationId xmlns:p14="http://schemas.microsoft.com/office/powerpoint/2010/main" val="2897775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816566" cy="1371600"/>
          </a:xfrm>
        </p:spPr>
        <p:txBody>
          <a:bodyPr>
            <a:normAutofit/>
          </a:bodyPr>
          <a:lstStyle/>
          <a:p>
            <a:r>
              <a:rPr lang="en-US" u="sng" dirty="0"/>
              <a:t>jQuery Delete </a:t>
            </a:r>
            <a:r>
              <a:rPr lang="en-US" u="sng" dirty="0" smtClean="0"/>
              <a:t>Entities .empty() </a:t>
            </a:r>
            <a:r>
              <a:rPr lang="en-US" u="sng" dirty="0"/>
              <a:t>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08072"/>
            <a:ext cx="10058400" cy="3006928"/>
          </a:xfrm>
        </p:spPr>
        <p:txBody>
          <a:bodyPr>
            <a:normAutofit/>
          </a:bodyPr>
          <a:lstStyle/>
          <a:p>
            <a:r>
              <a:rPr lang="en-US" sz="1800" dirty="0" smtClean="0"/>
              <a:t>Entering the following commands:</a:t>
            </a:r>
            <a:endParaRPr lang="en-US" sz="1800" dirty="0">
              <a:latin typeface="Consolas" panose="020B0609020204030204" pitchFamily="49" charset="0"/>
            </a:endParaRPr>
          </a:p>
          <a:p>
            <a:pPr marL="228600" indent="0">
              <a:buNone/>
            </a:pPr>
            <a:r>
              <a:rPr lang="en-US" sz="1800" dirty="0">
                <a:latin typeface="Consolas" panose="020B0609020204030204" pitchFamily="49" charset="0"/>
              </a:rPr>
              <a:t>$( "button" ).click(function() {</a:t>
            </a:r>
          </a:p>
          <a:p>
            <a:pPr marL="228600" indent="0">
              <a:buNone/>
            </a:pPr>
            <a:r>
              <a:rPr lang="en-US" sz="1800" dirty="0">
                <a:latin typeface="Consolas" panose="020B0609020204030204" pitchFamily="49" charset="0"/>
              </a:rPr>
              <a:t>  $( "p" ).empty();</a:t>
            </a:r>
          </a:p>
          <a:p>
            <a:pPr marL="228600" indent="0">
              <a:buNone/>
            </a:pPr>
            <a:r>
              <a:rPr lang="en-US" sz="1800" dirty="0">
                <a:latin typeface="Consolas" panose="020B0609020204030204" pitchFamily="49" charset="0"/>
              </a:rPr>
              <a:t>}); </a:t>
            </a:r>
            <a:endParaRPr lang="en-US" sz="1800" dirty="0" smtClean="0">
              <a:latin typeface="Consolas" panose="020B0609020204030204" pitchFamily="49" charset="0"/>
            </a:endParaRPr>
          </a:p>
          <a:p>
            <a:r>
              <a:rPr lang="en-US" sz="1800" dirty="0" smtClean="0"/>
              <a:t>Gives the following results:</a:t>
            </a:r>
          </a:p>
          <a:p>
            <a:endParaRPr lang="en-US" sz="1800" dirty="0" smtClean="0"/>
          </a:p>
        </p:txBody>
      </p:sp>
      <p:sp>
        <p:nvSpPr>
          <p:cNvPr id="5" name="Slide Number Placeholder 4"/>
          <p:cNvSpPr>
            <a:spLocks noGrp="1"/>
          </p:cNvSpPr>
          <p:nvPr>
            <p:ph type="sldNum" sz="quarter" idx="12"/>
          </p:nvPr>
        </p:nvSpPr>
        <p:spPr/>
        <p:txBody>
          <a:bodyPr/>
          <a:lstStyle/>
          <a:p>
            <a:fld id="{34B7E4EF-A1BD-40F4-AB7B-04F084DD991D}" type="slidenum">
              <a:rPr lang="en-US" smtClean="0"/>
              <a:t>17</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api.jquery.com/empty/</a:t>
            </a:r>
            <a:endParaRPr lang="en-US" sz="1600" dirty="0">
              <a:solidFill>
                <a:srgbClr val="00B0F0"/>
              </a:solidFill>
            </a:endParaRPr>
          </a:p>
        </p:txBody>
      </p:sp>
      <p:pic>
        <p:nvPicPr>
          <p:cNvPr id="8" name="Picture 7"/>
          <p:cNvPicPr>
            <a:picLocks noChangeAspect="1"/>
          </p:cNvPicPr>
          <p:nvPr/>
        </p:nvPicPr>
        <p:blipFill>
          <a:blip r:embed="rId3"/>
          <a:stretch>
            <a:fillRect/>
          </a:stretch>
        </p:blipFill>
        <p:spPr>
          <a:xfrm>
            <a:off x="4710442" y="4609042"/>
            <a:ext cx="2724150" cy="857250"/>
          </a:xfrm>
          <a:prstGeom prst="rect">
            <a:avLst/>
          </a:prstGeom>
        </p:spPr>
      </p:pic>
    </p:spTree>
    <p:extLst>
      <p:ext uri="{BB962C8B-B14F-4D97-AF65-F5344CB8AC3E}">
        <p14:creationId xmlns:p14="http://schemas.microsoft.com/office/powerpoint/2010/main" val="28435742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816566" cy="1371600"/>
          </a:xfrm>
        </p:spPr>
        <p:txBody>
          <a:bodyPr>
            <a:normAutofit/>
          </a:bodyPr>
          <a:lstStyle/>
          <a:p>
            <a:r>
              <a:rPr lang="en-US" u="sng" dirty="0"/>
              <a:t>jQuery </a:t>
            </a:r>
            <a:r>
              <a:rPr lang="en-US" u="sng" dirty="0" smtClean="0"/>
              <a:t>Delete Entities .detach() </a:t>
            </a:r>
            <a:r>
              <a:rPr lang="en-US" u="sng" dirty="0"/>
              <a:t>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smtClean="0"/>
              <a:t>Description: Removes the set of matched elements from the DOM.  Syntax:</a:t>
            </a:r>
          </a:p>
          <a:p>
            <a:pPr marL="287338" indent="0">
              <a:buNone/>
            </a:pPr>
            <a:r>
              <a:rPr lang="en-US" sz="1800" dirty="0" smtClean="0">
                <a:latin typeface="Consolas" panose="020B0609020204030204" pitchFamily="49" charset="0"/>
              </a:rPr>
              <a:t>.detach( [selector ] )Returns: jQuery</a:t>
            </a:r>
          </a:p>
          <a:p>
            <a:r>
              <a:rPr lang="en-US" sz="1800" dirty="0" smtClean="0"/>
              <a:t>The .detach() method is the same as .remove(), except that .detach() keeps all jQuery data associated with the removed elements. This method is useful when removed elements are to be reinserted into the DOM at a later time</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18</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api.jquery.com/detach/</a:t>
            </a:r>
            <a:endParaRPr lang="en-US" sz="1600" dirty="0">
              <a:solidFill>
                <a:srgbClr val="00B0F0"/>
              </a:solidFill>
            </a:endParaRPr>
          </a:p>
        </p:txBody>
      </p:sp>
    </p:spTree>
    <p:extLst>
      <p:ext uri="{BB962C8B-B14F-4D97-AF65-F5344CB8AC3E}">
        <p14:creationId xmlns:p14="http://schemas.microsoft.com/office/powerpoint/2010/main" val="2632236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816566" cy="1371600"/>
          </a:xfrm>
        </p:spPr>
        <p:txBody>
          <a:bodyPr>
            <a:normAutofit/>
          </a:bodyPr>
          <a:lstStyle/>
          <a:p>
            <a:r>
              <a:rPr lang="en-US" u="sng" dirty="0"/>
              <a:t>jQuery </a:t>
            </a:r>
            <a:r>
              <a:rPr lang="en-US" u="sng" dirty="0" smtClean="0"/>
              <a:t>Delete Entities .detach() </a:t>
            </a:r>
            <a:r>
              <a:rPr lang="en-US" u="sng" dirty="0"/>
              <a:t>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1"/>
            <a:ext cx="10058400" cy="3218595"/>
          </a:xfrm>
        </p:spPr>
        <p:txBody>
          <a:bodyPr>
            <a:normAutofit/>
          </a:bodyPr>
          <a:lstStyle/>
          <a:p>
            <a:r>
              <a:rPr lang="en-US" sz="1800" dirty="0"/>
              <a:t>Detach all paragraphs from the </a:t>
            </a:r>
            <a:r>
              <a:rPr lang="en-US" sz="1800" dirty="0" smtClean="0"/>
              <a:t>DOM:</a:t>
            </a:r>
            <a:endParaRPr lang="en-US" sz="1800" dirty="0"/>
          </a:p>
          <a:p>
            <a:pPr marL="228600" indent="0">
              <a:buNone/>
            </a:pPr>
            <a:r>
              <a:rPr lang="en-US" sz="1800" dirty="0">
                <a:latin typeface="Consolas" panose="020B0609020204030204" pitchFamily="49" charset="0"/>
              </a:rPr>
              <a:t>&lt;p&gt;Hello&lt;/p&gt;</a:t>
            </a:r>
          </a:p>
          <a:p>
            <a:pPr marL="228600" indent="0">
              <a:buNone/>
            </a:pPr>
            <a:r>
              <a:rPr lang="en-US" sz="1800" dirty="0">
                <a:latin typeface="Consolas" panose="020B0609020204030204" pitchFamily="49" charset="0"/>
              </a:rPr>
              <a:t>how are</a:t>
            </a:r>
          </a:p>
          <a:p>
            <a:pPr marL="228600" indent="0">
              <a:buNone/>
            </a:pPr>
            <a:r>
              <a:rPr lang="en-US" sz="1800" dirty="0">
                <a:latin typeface="Consolas" panose="020B0609020204030204" pitchFamily="49" charset="0"/>
              </a:rPr>
              <a:t>&lt;p&gt;you?&lt;/p&gt;</a:t>
            </a:r>
          </a:p>
          <a:p>
            <a:pPr marL="228600" indent="0">
              <a:buNone/>
            </a:pPr>
            <a:r>
              <a:rPr lang="en-US" sz="1800" dirty="0">
                <a:latin typeface="Consolas" panose="020B0609020204030204" pitchFamily="49" charset="0"/>
              </a:rPr>
              <a:t>&lt;button&gt;Attach/detach paragraphs&lt;/button</a:t>
            </a:r>
            <a:r>
              <a:rPr lang="en-US" sz="1800" dirty="0" smtClean="0">
                <a:latin typeface="Consolas" panose="020B0609020204030204" pitchFamily="49" charset="0"/>
              </a:rPr>
              <a:t>&gt;</a:t>
            </a:r>
            <a:endParaRPr lang="en-US" sz="18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19</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api.jquery.com/detach/</a:t>
            </a:r>
            <a:endParaRPr lang="en-US" sz="1600" dirty="0">
              <a:solidFill>
                <a:srgbClr val="00B0F0"/>
              </a:solidFill>
            </a:endParaRPr>
          </a:p>
        </p:txBody>
      </p:sp>
    </p:spTree>
    <p:extLst>
      <p:ext uri="{BB962C8B-B14F-4D97-AF65-F5344CB8AC3E}">
        <p14:creationId xmlns:p14="http://schemas.microsoft.com/office/powerpoint/2010/main" val="4290906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Objectives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752928"/>
          </a:xfrm>
        </p:spPr>
        <p:txBody>
          <a:bodyPr>
            <a:normAutofit/>
          </a:bodyPr>
          <a:lstStyle/>
          <a:p>
            <a:r>
              <a:rPr lang="en-US" sz="1800" dirty="0" smtClean="0"/>
              <a:t>Identify some major jQuery Edit Entities</a:t>
            </a:r>
            <a:endParaRPr lang="en-US" sz="1800" dirty="0"/>
          </a:p>
          <a:p>
            <a:r>
              <a:rPr lang="en-US" sz="1800" dirty="0" smtClean="0"/>
              <a:t>Identify some major jQuery Delete Entities</a:t>
            </a:r>
          </a:p>
          <a:p>
            <a:r>
              <a:rPr lang="en-US" sz="1800" dirty="0" smtClean="0"/>
              <a:t>Discuss the Bootstrap 4 Modal Dialog</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37738451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816566" cy="1371600"/>
          </a:xfrm>
        </p:spPr>
        <p:txBody>
          <a:bodyPr>
            <a:normAutofit/>
          </a:bodyPr>
          <a:lstStyle/>
          <a:p>
            <a:r>
              <a:rPr lang="en-US" u="sng" dirty="0"/>
              <a:t>jQuery </a:t>
            </a:r>
            <a:r>
              <a:rPr lang="en-US" u="sng" dirty="0" smtClean="0"/>
              <a:t>Delete Entities .detach() </a:t>
            </a:r>
            <a:r>
              <a:rPr lang="en-US" u="sng" dirty="0"/>
              <a:t>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smtClean="0"/>
              <a:t>Entering the following commands (Part 1):</a:t>
            </a:r>
            <a:endParaRPr lang="en-US" sz="1800" dirty="0">
              <a:latin typeface="Consolas" panose="020B0609020204030204" pitchFamily="49" charset="0"/>
            </a:endParaRPr>
          </a:p>
          <a:p>
            <a:pPr marL="228600" indent="0">
              <a:buNone/>
            </a:pPr>
            <a:r>
              <a:rPr lang="en-US" sz="1800" dirty="0">
                <a:latin typeface="Consolas" panose="020B0609020204030204" pitchFamily="49" charset="0"/>
              </a:rPr>
              <a:t>$( "p" ).click(function() {</a:t>
            </a:r>
          </a:p>
          <a:p>
            <a:pPr marL="228600" indent="0">
              <a:buNone/>
            </a:pPr>
            <a:r>
              <a:rPr lang="en-US" sz="1800" dirty="0">
                <a:latin typeface="Consolas" panose="020B0609020204030204" pitchFamily="49" charset="0"/>
              </a:rPr>
              <a:t>  $( this ).toggleClass( "off" );</a:t>
            </a:r>
          </a:p>
          <a:p>
            <a:pPr marL="228600" indent="0">
              <a:buNone/>
            </a:pPr>
            <a:r>
              <a:rPr lang="en-US" sz="1800" dirty="0">
                <a:latin typeface="Consolas" panose="020B0609020204030204" pitchFamily="49" charset="0"/>
              </a:rPr>
              <a:t>});</a:t>
            </a:r>
          </a:p>
          <a:p>
            <a:pPr marL="228600" indent="0">
              <a:buNone/>
            </a:pPr>
            <a:r>
              <a:rPr lang="en-US" sz="1800" dirty="0">
                <a:latin typeface="Consolas" panose="020B0609020204030204" pitchFamily="49" charset="0"/>
              </a:rPr>
              <a:t>var p; </a:t>
            </a:r>
            <a:r>
              <a:rPr lang="en-US" sz="1800" dirty="0" smtClean="0"/>
              <a:t>	</a:t>
            </a:r>
          </a:p>
          <a:p>
            <a:endParaRPr lang="en-US" sz="1800" dirty="0" smtClean="0"/>
          </a:p>
        </p:txBody>
      </p:sp>
      <p:sp>
        <p:nvSpPr>
          <p:cNvPr id="5" name="Slide Number Placeholder 4"/>
          <p:cNvSpPr>
            <a:spLocks noGrp="1"/>
          </p:cNvSpPr>
          <p:nvPr>
            <p:ph type="sldNum" sz="quarter" idx="12"/>
          </p:nvPr>
        </p:nvSpPr>
        <p:spPr/>
        <p:txBody>
          <a:bodyPr/>
          <a:lstStyle/>
          <a:p>
            <a:fld id="{34B7E4EF-A1BD-40F4-AB7B-04F084DD991D}" type="slidenum">
              <a:rPr lang="en-US" smtClean="0"/>
              <a:t>20</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api.jquery.com/detach/</a:t>
            </a:r>
            <a:endParaRPr lang="en-US" sz="1600" dirty="0">
              <a:solidFill>
                <a:srgbClr val="00B0F0"/>
              </a:solidFill>
            </a:endParaRPr>
          </a:p>
        </p:txBody>
      </p:sp>
    </p:spTree>
    <p:extLst>
      <p:ext uri="{BB962C8B-B14F-4D97-AF65-F5344CB8AC3E}">
        <p14:creationId xmlns:p14="http://schemas.microsoft.com/office/powerpoint/2010/main" val="1234913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816566" cy="1371600"/>
          </a:xfrm>
        </p:spPr>
        <p:txBody>
          <a:bodyPr>
            <a:normAutofit/>
          </a:bodyPr>
          <a:lstStyle/>
          <a:p>
            <a:r>
              <a:rPr lang="en-US" u="sng" dirty="0"/>
              <a:t>jQuery </a:t>
            </a:r>
            <a:r>
              <a:rPr lang="en-US" u="sng" dirty="0" smtClean="0"/>
              <a:t>Delete Entities .detach() </a:t>
            </a:r>
            <a:r>
              <a:rPr lang="en-US" u="sng" dirty="0"/>
              <a:t>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79633"/>
            <a:ext cx="10058400" cy="3298622"/>
          </a:xfrm>
        </p:spPr>
        <p:txBody>
          <a:bodyPr>
            <a:normAutofit fontScale="92500" lnSpcReduction="20000"/>
          </a:bodyPr>
          <a:lstStyle/>
          <a:p>
            <a:r>
              <a:rPr lang="en-US" sz="1800" dirty="0" smtClean="0"/>
              <a:t>Entering the following commands (Part 2):</a:t>
            </a:r>
            <a:endParaRPr lang="en-US" sz="1800" dirty="0">
              <a:latin typeface="Consolas" panose="020B0609020204030204" pitchFamily="49" charset="0"/>
            </a:endParaRPr>
          </a:p>
          <a:p>
            <a:pPr marL="228600" indent="0">
              <a:buNone/>
            </a:pPr>
            <a:r>
              <a:rPr lang="en-US" sz="1800" dirty="0">
                <a:latin typeface="Consolas" panose="020B0609020204030204" pitchFamily="49" charset="0"/>
              </a:rPr>
              <a:t>$( "button" ).click(function() {</a:t>
            </a:r>
          </a:p>
          <a:p>
            <a:pPr marL="228600" indent="0">
              <a:buNone/>
            </a:pPr>
            <a:r>
              <a:rPr lang="en-US" sz="1800" dirty="0">
                <a:latin typeface="Consolas" panose="020B0609020204030204" pitchFamily="49" charset="0"/>
              </a:rPr>
              <a:t>  if ( p ) {</a:t>
            </a:r>
          </a:p>
          <a:p>
            <a:pPr marL="228600" indent="0">
              <a:buNone/>
            </a:pPr>
            <a:r>
              <a:rPr lang="en-US" sz="1800" dirty="0">
                <a:latin typeface="Consolas" panose="020B0609020204030204" pitchFamily="49" charset="0"/>
              </a:rPr>
              <a:t>    p.appendTo( "body" );</a:t>
            </a:r>
          </a:p>
          <a:p>
            <a:pPr marL="228600" indent="0">
              <a:buNone/>
            </a:pPr>
            <a:r>
              <a:rPr lang="en-US" sz="1800" dirty="0">
                <a:latin typeface="Consolas" panose="020B0609020204030204" pitchFamily="49" charset="0"/>
              </a:rPr>
              <a:t>    p = null;</a:t>
            </a:r>
          </a:p>
          <a:p>
            <a:pPr marL="228600" indent="0">
              <a:buNone/>
            </a:pPr>
            <a:r>
              <a:rPr lang="en-US" sz="1800" dirty="0">
                <a:latin typeface="Consolas" panose="020B0609020204030204" pitchFamily="49" charset="0"/>
              </a:rPr>
              <a:t>  } else {</a:t>
            </a:r>
          </a:p>
          <a:p>
            <a:pPr marL="228600" indent="0">
              <a:buNone/>
            </a:pPr>
            <a:r>
              <a:rPr lang="en-US" sz="1800" dirty="0">
                <a:latin typeface="Consolas" panose="020B0609020204030204" pitchFamily="49" charset="0"/>
              </a:rPr>
              <a:t>    p = $( "p" ).detach();</a:t>
            </a:r>
          </a:p>
          <a:p>
            <a:pPr marL="228600" indent="0">
              <a:buNone/>
            </a:pPr>
            <a:r>
              <a:rPr lang="en-US" sz="1800" dirty="0">
                <a:latin typeface="Consolas" panose="020B0609020204030204" pitchFamily="49" charset="0"/>
              </a:rPr>
              <a:t>  }</a:t>
            </a:r>
          </a:p>
          <a:p>
            <a:pPr marL="228600" indent="0">
              <a:buNone/>
            </a:pPr>
            <a:r>
              <a:rPr lang="en-US" sz="1800" dirty="0">
                <a:latin typeface="Consolas" panose="020B0609020204030204" pitchFamily="49" charset="0"/>
              </a:rPr>
              <a:t>}); </a:t>
            </a:r>
            <a:r>
              <a:rPr lang="en-US" sz="1800" dirty="0" smtClean="0"/>
              <a:t>	//  The result is shown on the right	</a:t>
            </a:r>
          </a:p>
          <a:p>
            <a:endParaRPr lang="en-US" sz="1800" dirty="0" smtClean="0"/>
          </a:p>
        </p:txBody>
      </p:sp>
      <p:sp>
        <p:nvSpPr>
          <p:cNvPr id="5" name="Slide Number Placeholder 4"/>
          <p:cNvSpPr>
            <a:spLocks noGrp="1"/>
          </p:cNvSpPr>
          <p:nvPr>
            <p:ph type="sldNum" sz="quarter" idx="12"/>
          </p:nvPr>
        </p:nvSpPr>
        <p:spPr/>
        <p:txBody>
          <a:bodyPr/>
          <a:lstStyle/>
          <a:p>
            <a:fld id="{34B7E4EF-A1BD-40F4-AB7B-04F084DD991D}" type="slidenum">
              <a:rPr lang="en-US" smtClean="0"/>
              <a:t>21</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https://getbootstrap.com/docs/4.0/components/modal/</a:t>
            </a:r>
            <a:endParaRPr lang="en-US" sz="1600" dirty="0">
              <a:solidFill>
                <a:srgbClr val="00B0F0"/>
              </a:solidFill>
            </a:endParaRPr>
          </a:p>
        </p:txBody>
      </p:sp>
      <p:pic>
        <p:nvPicPr>
          <p:cNvPr id="4" name="Picture 3"/>
          <p:cNvPicPr>
            <a:picLocks noChangeAspect="1"/>
          </p:cNvPicPr>
          <p:nvPr/>
        </p:nvPicPr>
        <p:blipFill>
          <a:blip r:embed="rId3"/>
          <a:stretch>
            <a:fillRect/>
          </a:stretch>
        </p:blipFill>
        <p:spPr>
          <a:xfrm>
            <a:off x="6096000" y="4749165"/>
            <a:ext cx="2333625" cy="1285875"/>
          </a:xfrm>
          <a:prstGeom prst="rect">
            <a:avLst/>
          </a:prstGeom>
        </p:spPr>
      </p:pic>
    </p:spTree>
    <p:extLst>
      <p:ext uri="{BB962C8B-B14F-4D97-AF65-F5344CB8AC3E}">
        <p14:creationId xmlns:p14="http://schemas.microsoft.com/office/powerpoint/2010/main" val="3860454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816566" cy="1371600"/>
          </a:xfrm>
        </p:spPr>
        <p:txBody>
          <a:bodyPr>
            <a:normAutofit/>
          </a:bodyPr>
          <a:lstStyle/>
          <a:p>
            <a:r>
              <a:rPr lang="en-US" u="sng" dirty="0" smtClean="0"/>
              <a:t>Bootstrap 4 Modal Dialog</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smtClean="0"/>
              <a:t>Some Modal Dialog Specifics:</a:t>
            </a:r>
          </a:p>
          <a:p>
            <a:pPr marL="169863" indent="0">
              <a:buNone/>
            </a:pPr>
            <a:r>
              <a:rPr lang="en-US" sz="1800" dirty="0"/>
              <a:t>Modals are built with HTML, CSS, and JavaScript. They're positioned over everything else in the document and remove scroll from the &lt;body&gt; so that modal content scrolls instead</a:t>
            </a:r>
          </a:p>
          <a:p>
            <a:pPr marL="169863" indent="0">
              <a:buNone/>
            </a:pPr>
            <a:r>
              <a:rPr lang="en-US" sz="1800" dirty="0"/>
              <a:t>Clicking on the modal "backdrop" will automatically close the modal</a:t>
            </a:r>
          </a:p>
          <a:p>
            <a:pPr marL="169863" indent="0">
              <a:buNone/>
            </a:pPr>
            <a:r>
              <a:rPr lang="en-US" sz="1800" dirty="0"/>
              <a:t>Bootstrap only supports one modal window at a time. Nested modals are not </a:t>
            </a:r>
            <a:r>
              <a:rPr lang="en-US" sz="1800" dirty="0" smtClean="0"/>
              <a:t>supported</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22</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414000" cy="584775"/>
          </a:xfrm>
          <a:prstGeom prst="rect">
            <a:avLst/>
          </a:prstGeom>
        </p:spPr>
        <p:txBody>
          <a:bodyPr wrap="square">
            <a:spAutoFit/>
          </a:bodyPr>
          <a:lstStyle/>
          <a:p>
            <a:r>
              <a:rPr lang="en-US" sz="1600" b="1" dirty="0"/>
              <a:t>Source</a:t>
            </a:r>
          </a:p>
          <a:p>
            <a:r>
              <a:rPr lang="en-US" sz="1600" dirty="0">
                <a:hlinkClick r:id="rId2"/>
              </a:rPr>
              <a:t>https://getbootstrap.com/docs/4.0/components/modal/</a:t>
            </a:r>
            <a:endParaRPr lang="en-US" sz="1500" dirty="0">
              <a:solidFill>
                <a:srgbClr val="00B0F0"/>
              </a:solidFill>
            </a:endParaRPr>
          </a:p>
        </p:txBody>
      </p:sp>
    </p:spTree>
    <p:extLst>
      <p:ext uri="{BB962C8B-B14F-4D97-AF65-F5344CB8AC3E}">
        <p14:creationId xmlns:p14="http://schemas.microsoft.com/office/powerpoint/2010/main" val="42510401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816566" cy="1371600"/>
          </a:xfrm>
        </p:spPr>
        <p:txBody>
          <a:bodyPr>
            <a:normAutofit/>
          </a:bodyPr>
          <a:lstStyle/>
          <a:p>
            <a:r>
              <a:rPr lang="en-US" u="sng" dirty="0" smtClean="0"/>
              <a:t>Bootstrap 4 Modal Dialog</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smtClean="0"/>
              <a:t>Some Modal Dialog Specifics:</a:t>
            </a:r>
          </a:p>
          <a:p>
            <a:pPr marL="169863" indent="0">
              <a:buNone/>
            </a:pPr>
            <a:r>
              <a:rPr lang="en-US" sz="1800" dirty="0"/>
              <a:t>Modals use position: fixed, which can sometimes be a bit particular about its rendering. Whenever possible, place </a:t>
            </a:r>
            <a:r>
              <a:rPr lang="en-US" sz="1800" dirty="0" smtClean="0"/>
              <a:t>modal </a:t>
            </a:r>
            <a:r>
              <a:rPr lang="en-US" sz="1800" dirty="0"/>
              <a:t>HTML in a top-level position to avoid potential interference from other elements</a:t>
            </a:r>
          </a:p>
          <a:p>
            <a:pPr marL="169863" indent="0">
              <a:buNone/>
            </a:pPr>
            <a:r>
              <a:rPr lang="en-US" sz="1800" dirty="0" smtClean="0"/>
              <a:t>Again</a:t>
            </a:r>
            <a:r>
              <a:rPr lang="en-US" sz="1800" dirty="0"/>
              <a:t>, due to position: fixed, there are </a:t>
            </a:r>
            <a:r>
              <a:rPr lang="en-US" sz="1800" dirty="0" smtClean="0"/>
              <a:t>caveats </a:t>
            </a:r>
            <a:r>
              <a:rPr lang="en-US" sz="1800" dirty="0"/>
              <a:t>with using modals on mobile devices</a:t>
            </a:r>
          </a:p>
          <a:p>
            <a:pPr marL="169863" indent="0">
              <a:buNone/>
            </a:pPr>
            <a:r>
              <a:rPr lang="en-US" sz="1800" dirty="0"/>
              <a:t>Due to how HTML5 defines its semantics, the autofocus HTML attribute has no effect in Bootstrap modals. To achieve the same effect, use custom JavaScript</a:t>
            </a:r>
          </a:p>
          <a:p>
            <a:pPr marL="169863" indent="0">
              <a:buNone/>
            </a:pP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23</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414000" cy="584775"/>
          </a:xfrm>
          <a:prstGeom prst="rect">
            <a:avLst/>
          </a:prstGeom>
        </p:spPr>
        <p:txBody>
          <a:bodyPr wrap="square">
            <a:spAutoFit/>
          </a:bodyPr>
          <a:lstStyle/>
          <a:p>
            <a:r>
              <a:rPr lang="en-US" sz="1600" b="1" dirty="0"/>
              <a:t>Source</a:t>
            </a:r>
          </a:p>
          <a:p>
            <a:r>
              <a:rPr lang="en-US" sz="1600" dirty="0">
                <a:hlinkClick r:id="rId2"/>
              </a:rPr>
              <a:t>https://getbootstrap.com/docs/4.0/components/modal/</a:t>
            </a:r>
            <a:endParaRPr lang="en-US" sz="1500" dirty="0">
              <a:solidFill>
                <a:srgbClr val="00B0F0"/>
              </a:solidFill>
            </a:endParaRPr>
          </a:p>
        </p:txBody>
      </p:sp>
    </p:spTree>
    <p:extLst>
      <p:ext uri="{BB962C8B-B14F-4D97-AF65-F5344CB8AC3E}">
        <p14:creationId xmlns:p14="http://schemas.microsoft.com/office/powerpoint/2010/main" val="12411334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816566" cy="1371600"/>
          </a:xfrm>
        </p:spPr>
        <p:txBody>
          <a:bodyPr>
            <a:normAutofit/>
          </a:bodyPr>
          <a:lstStyle/>
          <a:p>
            <a:r>
              <a:rPr lang="en-US" u="sng" dirty="0" smtClean="0"/>
              <a:t>Bootstrap 4 Modal Dialog</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smtClean="0"/>
              <a:t>As a Modal Dialog example:</a:t>
            </a:r>
          </a:p>
          <a:p>
            <a:pPr marL="169863" indent="0">
              <a:buNone/>
            </a:pPr>
            <a:r>
              <a:rPr lang="en-US" sz="1800" dirty="0" smtClean="0"/>
              <a:t>Shown next is </a:t>
            </a:r>
            <a:r>
              <a:rPr lang="en-US" sz="1800" dirty="0"/>
              <a:t>a static modal example (meaning its position and display have been overridden). Included are the modal header, modal body (required for padding), and modal footer (optional). Include modal headers with dismiss actions whenever possible, or provide another explicit dismiss </a:t>
            </a:r>
            <a:r>
              <a:rPr lang="en-US" sz="1800" dirty="0" smtClean="0"/>
              <a:t>action</a:t>
            </a:r>
            <a:endParaRPr lang="en-US" sz="1800" dirty="0"/>
          </a:p>
          <a:p>
            <a:pPr marL="169863" indent="0">
              <a:buNone/>
            </a:pP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24</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414000" cy="584775"/>
          </a:xfrm>
          <a:prstGeom prst="rect">
            <a:avLst/>
          </a:prstGeom>
        </p:spPr>
        <p:txBody>
          <a:bodyPr wrap="square">
            <a:spAutoFit/>
          </a:bodyPr>
          <a:lstStyle/>
          <a:p>
            <a:r>
              <a:rPr lang="en-US" sz="1600" b="1" dirty="0"/>
              <a:t>Source</a:t>
            </a:r>
          </a:p>
          <a:p>
            <a:r>
              <a:rPr lang="en-US" sz="1600" dirty="0">
                <a:hlinkClick r:id="rId2"/>
              </a:rPr>
              <a:t>https://getbootstrap.com/docs/4.0/components/modal/</a:t>
            </a:r>
            <a:endParaRPr lang="en-US" sz="1500" dirty="0">
              <a:solidFill>
                <a:srgbClr val="00B0F0"/>
              </a:solidFill>
            </a:endParaRPr>
          </a:p>
        </p:txBody>
      </p:sp>
    </p:spTree>
    <p:extLst>
      <p:ext uri="{BB962C8B-B14F-4D97-AF65-F5344CB8AC3E}">
        <p14:creationId xmlns:p14="http://schemas.microsoft.com/office/powerpoint/2010/main" val="36114302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816566" cy="1371600"/>
          </a:xfrm>
        </p:spPr>
        <p:txBody>
          <a:bodyPr>
            <a:normAutofit/>
          </a:bodyPr>
          <a:lstStyle/>
          <a:p>
            <a:r>
              <a:rPr lang="en-US" u="sng" dirty="0" smtClean="0"/>
              <a:t>Bootstrap 4 Modal Dialog</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lnSpcReduction="10000"/>
          </a:bodyPr>
          <a:lstStyle/>
          <a:p>
            <a:r>
              <a:rPr lang="en-US" sz="1800" dirty="0" smtClean="0"/>
              <a:t>As a Modal Dialog example (Code Page 1):</a:t>
            </a:r>
          </a:p>
          <a:p>
            <a:pPr marL="169863" indent="0">
              <a:buNone/>
            </a:pPr>
            <a:r>
              <a:rPr lang="en-US" sz="1800" dirty="0">
                <a:latin typeface="Consolas" panose="020B0609020204030204" pitchFamily="49" charset="0"/>
              </a:rPr>
              <a:t>&lt;div class="modal" tabindex="-1" role="dialog"&gt;</a:t>
            </a:r>
          </a:p>
          <a:p>
            <a:pPr marL="169863" indent="0">
              <a:buNone/>
            </a:pPr>
            <a:r>
              <a:rPr lang="en-US" sz="1800" dirty="0">
                <a:latin typeface="Consolas" panose="020B0609020204030204" pitchFamily="49" charset="0"/>
              </a:rPr>
              <a:t>  &lt;div class="modal-dialog" role="document"&gt;</a:t>
            </a:r>
          </a:p>
          <a:p>
            <a:pPr marL="169863" indent="0">
              <a:buNone/>
            </a:pPr>
            <a:r>
              <a:rPr lang="en-US" sz="1800" dirty="0">
                <a:latin typeface="Consolas" panose="020B0609020204030204" pitchFamily="49" charset="0"/>
              </a:rPr>
              <a:t>    &lt;div class="modal-content"&gt;</a:t>
            </a:r>
          </a:p>
          <a:p>
            <a:pPr marL="169863" indent="0">
              <a:buNone/>
            </a:pPr>
            <a:r>
              <a:rPr lang="en-US" sz="1800" dirty="0">
                <a:latin typeface="Consolas" panose="020B0609020204030204" pitchFamily="49" charset="0"/>
              </a:rPr>
              <a:t>      &lt;div class="modal-header"&gt;</a:t>
            </a:r>
          </a:p>
          <a:p>
            <a:pPr marL="169863" indent="0">
              <a:buNone/>
            </a:pPr>
            <a:r>
              <a:rPr lang="en-US" sz="1800" dirty="0">
                <a:latin typeface="Consolas" panose="020B0609020204030204" pitchFamily="49" charset="0"/>
              </a:rPr>
              <a:t>        &lt;h5 class="modal-title"&gt;Modal title&lt;/h5&gt;</a:t>
            </a:r>
          </a:p>
          <a:p>
            <a:pPr marL="169863" indent="0">
              <a:buNone/>
            </a:pPr>
            <a:r>
              <a:rPr lang="en-US" sz="1800" dirty="0">
                <a:latin typeface="Consolas" panose="020B0609020204030204" pitchFamily="49" charset="0"/>
              </a:rPr>
              <a:t>        &lt;button type="button" class="close" data-dismiss="modal" aria-label="Close"&gt;</a:t>
            </a:r>
          </a:p>
          <a:p>
            <a:pPr marL="169863" indent="0">
              <a:buNone/>
            </a:pP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25</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414000" cy="584775"/>
          </a:xfrm>
          <a:prstGeom prst="rect">
            <a:avLst/>
          </a:prstGeom>
        </p:spPr>
        <p:txBody>
          <a:bodyPr wrap="square">
            <a:spAutoFit/>
          </a:bodyPr>
          <a:lstStyle/>
          <a:p>
            <a:r>
              <a:rPr lang="en-US" sz="1600" b="1" dirty="0"/>
              <a:t>Source</a:t>
            </a:r>
          </a:p>
          <a:p>
            <a:r>
              <a:rPr lang="en-US" sz="1600" dirty="0">
                <a:hlinkClick r:id="rId2"/>
              </a:rPr>
              <a:t>https://getbootstrap.com/docs/4.0/components/modal/</a:t>
            </a:r>
            <a:endParaRPr lang="en-US" sz="1500" dirty="0">
              <a:solidFill>
                <a:srgbClr val="00B0F0"/>
              </a:solidFill>
            </a:endParaRPr>
          </a:p>
        </p:txBody>
      </p:sp>
    </p:spTree>
    <p:extLst>
      <p:ext uri="{BB962C8B-B14F-4D97-AF65-F5344CB8AC3E}">
        <p14:creationId xmlns:p14="http://schemas.microsoft.com/office/powerpoint/2010/main" val="38212166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816566" cy="1371600"/>
          </a:xfrm>
        </p:spPr>
        <p:txBody>
          <a:bodyPr>
            <a:normAutofit/>
          </a:bodyPr>
          <a:lstStyle/>
          <a:p>
            <a:r>
              <a:rPr lang="en-US" u="sng" dirty="0" smtClean="0"/>
              <a:t>Bootstrap 4 Modal Dialog</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smtClean="0"/>
              <a:t>As a Modal Dialog example (Code Page 2):</a:t>
            </a:r>
          </a:p>
          <a:p>
            <a:pPr marL="169863" indent="0">
              <a:buNone/>
            </a:pPr>
            <a:r>
              <a:rPr lang="en-US" sz="1800" dirty="0">
                <a:latin typeface="Consolas" panose="020B0609020204030204" pitchFamily="49" charset="0"/>
              </a:rPr>
              <a:t>&lt;span aria-hidden="true"&gt;&amp;times;&lt;/span&gt;</a:t>
            </a:r>
          </a:p>
          <a:p>
            <a:pPr marL="169863" indent="0">
              <a:buNone/>
            </a:pPr>
            <a:r>
              <a:rPr lang="en-US" sz="1800" dirty="0">
                <a:latin typeface="Consolas" panose="020B0609020204030204" pitchFamily="49" charset="0"/>
              </a:rPr>
              <a:t>        &lt;/button&gt;</a:t>
            </a:r>
          </a:p>
          <a:p>
            <a:pPr marL="169863" indent="0">
              <a:buNone/>
            </a:pPr>
            <a:r>
              <a:rPr lang="en-US" sz="1800" dirty="0">
                <a:latin typeface="Consolas" panose="020B0609020204030204" pitchFamily="49" charset="0"/>
              </a:rPr>
              <a:t>      &lt;/div&gt;</a:t>
            </a:r>
          </a:p>
          <a:p>
            <a:pPr marL="169863" indent="0">
              <a:buNone/>
            </a:pPr>
            <a:r>
              <a:rPr lang="en-US" sz="1800" dirty="0">
                <a:latin typeface="Consolas" panose="020B0609020204030204" pitchFamily="49" charset="0"/>
              </a:rPr>
              <a:t>      &lt;div class="modal-body"&gt;</a:t>
            </a:r>
          </a:p>
          <a:p>
            <a:pPr marL="169863" indent="0">
              <a:buNone/>
            </a:pPr>
            <a:r>
              <a:rPr lang="en-US" sz="1800" dirty="0">
                <a:latin typeface="Consolas" panose="020B0609020204030204" pitchFamily="49" charset="0"/>
              </a:rPr>
              <a:t>        &lt;p&gt;Modal body text goes here.&lt;/p&gt;</a:t>
            </a:r>
          </a:p>
          <a:p>
            <a:pPr marL="169863" indent="0">
              <a:buNone/>
            </a:pPr>
            <a:r>
              <a:rPr lang="en-US" sz="1800" dirty="0">
                <a:latin typeface="Consolas" panose="020B0609020204030204" pitchFamily="49" charset="0"/>
              </a:rPr>
              <a:t>      &lt;/div&gt;</a:t>
            </a:r>
          </a:p>
          <a:p>
            <a:pPr marL="169863" indent="0">
              <a:buNone/>
            </a:pP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26</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414000" cy="584775"/>
          </a:xfrm>
          <a:prstGeom prst="rect">
            <a:avLst/>
          </a:prstGeom>
        </p:spPr>
        <p:txBody>
          <a:bodyPr wrap="square">
            <a:spAutoFit/>
          </a:bodyPr>
          <a:lstStyle/>
          <a:p>
            <a:r>
              <a:rPr lang="en-US" sz="1600" b="1" dirty="0"/>
              <a:t>Source</a:t>
            </a:r>
          </a:p>
          <a:p>
            <a:r>
              <a:rPr lang="en-US" sz="1600" dirty="0">
                <a:hlinkClick r:id="rId2"/>
              </a:rPr>
              <a:t>https://getbootstrap.com/docs/4.0/components/modal/</a:t>
            </a:r>
            <a:endParaRPr lang="en-US" sz="1500" dirty="0">
              <a:solidFill>
                <a:srgbClr val="00B0F0"/>
              </a:solidFill>
            </a:endParaRPr>
          </a:p>
        </p:txBody>
      </p:sp>
    </p:spTree>
    <p:extLst>
      <p:ext uri="{BB962C8B-B14F-4D97-AF65-F5344CB8AC3E}">
        <p14:creationId xmlns:p14="http://schemas.microsoft.com/office/powerpoint/2010/main" val="2469592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816566" cy="1371600"/>
          </a:xfrm>
        </p:spPr>
        <p:txBody>
          <a:bodyPr>
            <a:normAutofit/>
          </a:bodyPr>
          <a:lstStyle/>
          <a:p>
            <a:r>
              <a:rPr lang="en-US" u="sng" dirty="0" smtClean="0"/>
              <a:t>Bootstrap 4 Modal Dialog</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fontScale="92500" lnSpcReduction="20000"/>
          </a:bodyPr>
          <a:lstStyle/>
          <a:p>
            <a:r>
              <a:rPr lang="en-US" sz="1800" dirty="0" smtClean="0"/>
              <a:t>As a Modal Dialog example (Code Page 3):</a:t>
            </a:r>
          </a:p>
          <a:p>
            <a:pPr marL="169863" indent="0">
              <a:buNone/>
            </a:pPr>
            <a:r>
              <a:rPr lang="en-US" sz="1800" dirty="0">
                <a:latin typeface="Consolas" panose="020B0609020204030204" pitchFamily="49" charset="0"/>
              </a:rPr>
              <a:t>&lt;div class="modal-footer"&gt;</a:t>
            </a:r>
          </a:p>
          <a:p>
            <a:pPr marL="169863" indent="0">
              <a:buNone/>
            </a:pPr>
            <a:r>
              <a:rPr lang="en-US" sz="1800" dirty="0">
                <a:latin typeface="Consolas" panose="020B0609020204030204" pitchFamily="49" charset="0"/>
              </a:rPr>
              <a:t>        &lt;button type="button" class="btn btn-primary"&gt;Save changes&lt;/button&gt;</a:t>
            </a:r>
          </a:p>
          <a:p>
            <a:pPr marL="169863" indent="0">
              <a:buNone/>
            </a:pPr>
            <a:r>
              <a:rPr lang="en-US" sz="1800" dirty="0">
                <a:latin typeface="Consolas" panose="020B0609020204030204" pitchFamily="49" charset="0"/>
              </a:rPr>
              <a:t>        &lt;button type="button" class="btn btn-secondary" data-dismiss="modal"&gt;Close&lt;/button&gt;</a:t>
            </a:r>
          </a:p>
          <a:p>
            <a:pPr marL="169863" indent="0">
              <a:buNone/>
            </a:pPr>
            <a:r>
              <a:rPr lang="en-US" sz="1800" dirty="0">
                <a:latin typeface="Consolas" panose="020B0609020204030204" pitchFamily="49" charset="0"/>
              </a:rPr>
              <a:t>      &lt;/div&gt;</a:t>
            </a:r>
          </a:p>
          <a:p>
            <a:pPr marL="169863" indent="0">
              <a:buNone/>
            </a:pPr>
            <a:r>
              <a:rPr lang="en-US" sz="1800" dirty="0">
                <a:latin typeface="Consolas" panose="020B0609020204030204" pitchFamily="49" charset="0"/>
              </a:rPr>
              <a:t>    &lt;/div&gt;</a:t>
            </a:r>
          </a:p>
          <a:p>
            <a:pPr marL="169863" indent="0">
              <a:buNone/>
            </a:pPr>
            <a:r>
              <a:rPr lang="en-US" sz="1800" dirty="0">
                <a:latin typeface="Consolas" panose="020B0609020204030204" pitchFamily="49" charset="0"/>
              </a:rPr>
              <a:t>  &lt;/div&gt;</a:t>
            </a:r>
          </a:p>
          <a:p>
            <a:pPr marL="169863" indent="0">
              <a:buNone/>
            </a:pPr>
            <a:r>
              <a:rPr lang="en-US" sz="1800" dirty="0">
                <a:latin typeface="Consolas" panose="020B0609020204030204" pitchFamily="49" charset="0"/>
              </a:rPr>
              <a:t>&lt;/div&gt;</a:t>
            </a:r>
          </a:p>
          <a:p>
            <a:pPr marL="169863" indent="0">
              <a:buNone/>
            </a:pP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27</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414000" cy="584775"/>
          </a:xfrm>
          <a:prstGeom prst="rect">
            <a:avLst/>
          </a:prstGeom>
        </p:spPr>
        <p:txBody>
          <a:bodyPr wrap="square">
            <a:spAutoFit/>
          </a:bodyPr>
          <a:lstStyle/>
          <a:p>
            <a:r>
              <a:rPr lang="en-US" sz="1600" b="1" dirty="0"/>
              <a:t>Source</a:t>
            </a:r>
          </a:p>
          <a:p>
            <a:r>
              <a:rPr lang="en-US" sz="1600" dirty="0">
                <a:hlinkClick r:id="rId2"/>
              </a:rPr>
              <a:t>https://getbootstrap.com/docs/4.0/components/modal/</a:t>
            </a:r>
            <a:endParaRPr lang="en-US" sz="1500" dirty="0">
              <a:solidFill>
                <a:srgbClr val="00B0F0"/>
              </a:solidFill>
            </a:endParaRPr>
          </a:p>
        </p:txBody>
      </p:sp>
    </p:spTree>
    <p:extLst>
      <p:ext uri="{BB962C8B-B14F-4D97-AF65-F5344CB8AC3E}">
        <p14:creationId xmlns:p14="http://schemas.microsoft.com/office/powerpoint/2010/main" val="2957475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816566" cy="1371600"/>
          </a:xfrm>
        </p:spPr>
        <p:txBody>
          <a:bodyPr>
            <a:normAutofit/>
          </a:bodyPr>
          <a:lstStyle/>
          <a:p>
            <a:r>
              <a:rPr lang="en-US" u="sng" dirty="0" smtClean="0"/>
              <a:t>Bootstrap 4 Modal Dialog</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smtClean="0"/>
              <a:t>Results are shown below:</a:t>
            </a:r>
          </a:p>
          <a:p>
            <a:pPr marL="169863" indent="0">
              <a:buNone/>
            </a:pPr>
            <a:endParaRPr lang="en-US" sz="1800" dirty="0">
              <a:latin typeface="Consolas" panose="020B0609020204030204" pitchFamily="49" charset="0"/>
            </a:endParaRPr>
          </a:p>
          <a:p>
            <a:pPr marL="169863" indent="0">
              <a:buNone/>
            </a:pP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28</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414000" cy="584775"/>
          </a:xfrm>
          <a:prstGeom prst="rect">
            <a:avLst/>
          </a:prstGeom>
        </p:spPr>
        <p:txBody>
          <a:bodyPr wrap="square">
            <a:spAutoFit/>
          </a:bodyPr>
          <a:lstStyle/>
          <a:p>
            <a:r>
              <a:rPr lang="en-US" sz="1600" b="1" dirty="0"/>
              <a:t>Source</a:t>
            </a:r>
          </a:p>
          <a:p>
            <a:r>
              <a:rPr lang="en-US" sz="1600" dirty="0">
                <a:hlinkClick r:id="rId2"/>
              </a:rPr>
              <a:t>https://getbootstrap.com/docs/4.0/components/modal/</a:t>
            </a:r>
            <a:endParaRPr lang="en-US" sz="1500" dirty="0">
              <a:solidFill>
                <a:srgbClr val="00B0F0"/>
              </a:solidFill>
            </a:endParaRPr>
          </a:p>
        </p:txBody>
      </p:sp>
      <p:pic>
        <p:nvPicPr>
          <p:cNvPr id="4" name="Picture 3"/>
          <p:cNvPicPr>
            <a:picLocks noChangeAspect="1"/>
          </p:cNvPicPr>
          <p:nvPr/>
        </p:nvPicPr>
        <p:blipFill>
          <a:blip r:embed="rId3"/>
          <a:stretch>
            <a:fillRect/>
          </a:stretch>
        </p:blipFill>
        <p:spPr>
          <a:xfrm>
            <a:off x="2157412" y="3327929"/>
            <a:ext cx="5286375" cy="2200275"/>
          </a:xfrm>
          <a:prstGeom prst="rect">
            <a:avLst/>
          </a:prstGeom>
        </p:spPr>
      </p:pic>
    </p:spTree>
    <p:extLst>
      <p:ext uri="{BB962C8B-B14F-4D97-AF65-F5344CB8AC3E}">
        <p14:creationId xmlns:p14="http://schemas.microsoft.com/office/powerpoint/2010/main" val="3301503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What </a:t>
            </a:r>
            <a:r>
              <a:rPr lang="en-US" u="sng" dirty="0"/>
              <a:t>We've </a:t>
            </a:r>
            <a:r>
              <a:rPr lang="en-US" u="sng" dirty="0" smtClean="0"/>
              <a:t>Covered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301568"/>
          </a:xfrm>
        </p:spPr>
        <p:txBody>
          <a:bodyPr>
            <a:normAutofit/>
          </a:bodyPr>
          <a:lstStyle/>
          <a:p>
            <a:r>
              <a:rPr lang="en-US" sz="1800" dirty="0" smtClean="0"/>
              <a:t>Some major </a:t>
            </a:r>
            <a:r>
              <a:rPr lang="en-US" sz="1800" dirty="0"/>
              <a:t>jQuery </a:t>
            </a:r>
            <a:r>
              <a:rPr lang="en-US" sz="1800" dirty="0" smtClean="0"/>
              <a:t>Edit Entities</a:t>
            </a:r>
            <a:endParaRPr lang="en-US" sz="1800" dirty="0"/>
          </a:p>
          <a:p>
            <a:r>
              <a:rPr lang="en-US" sz="1800" dirty="0" smtClean="0"/>
              <a:t>Some major </a:t>
            </a:r>
            <a:r>
              <a:rPr lang="en-US" sz="1800" dirty="0"/>
              <a:t>jQuery </a:t>
            </a:r>
            <a:r>
              <a:rPr lang="en-US" sz="1800" dirty="0" smtClean="0"/>
              <a:t>Delete Entities</a:t>
            </a:r>
          </a:p>
          <a:p>
            <a:r>
              <a:rPr lang="en-US" sz="1800" dirty="0" smtClean="0"/>
              <a:t>Bootstrap 4 Modal Dialog</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29</a:t>
            </a:fld>
            <a:endParaRPr lang="en-US" dirty="0"/>
          </a:p>
        </p:txBody>
      </p:sp>
    </p:spTree>
    <p:extLst>
      <p:ext uri="{BB962C8B-B14F-4D97-AF65-F5344CB8AC3E}">
        <p14:creationId xmlns:p14="http://schemas.microsoft.com/office/powerpoint/2010/main" val="452527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215433" cy="1371600"/>
          </a:xfrm>
        </p:spPr>
        <p:txBody>
          <a:bodyPr>
            <a:normAutofit/>
          </a:bodyPr>
          <a:lstStyle/>
          <a:p>
            <a:r>
              <a:rPr lang="en-US" u="sng" dirty="0"/>
              <a:t>jQuery </a:t>
            </a:r>
            <a:r>
              <a:rPr lang="en-US" u="sng" dirty="0" smtClean="0"/>
              <a:t>Edit Entities .change() 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a:t>Description: </a:t>
            </a:r>
            <a:r>
              <a:rPr lang="en-US" sz="1800" dirty="0" smtClean="0"/>
              <a:t>Binds </a:t>
            </a:r>
            <a:r>
              <a:rPr lang="en-US" sz="1800" dirty="0"/>
              <a:t>an event handler to the "change" JavaScript event, or trigger that event on an element.  Syntax:</a:t>
            </a:r>
          </a:p>
          <a:p>
            <a:pPr marL="228600" indent="0">
              <a:buNone/>
            </a:pPr>
            <a:r>
              <a:rPr lang="en-US" sz="1800" dirty="0">
                <a:latin typeface="Consolas" panose="020B0609020204030204" pitchFamily="49" charset="0"/>
              </a:rPr>
              <a:t>.change(handler)</a:t>
            </a:r>
          </a:p>
          <a:p>
            <a:r>
              <a:rPr lang="en-US" sz="1800" dirty="0"/>
              <a:t>The change event is sent to an element when its value changes. This event is limited to &lt;input&gt; elements, &lt;textarea&gt; boxes and &lt;select&gt; elements. For select boxes, checkboxes, and radio buttons, the event is fired immediately when the user makes a selection with the mouse, but for the other element types the event is deferred until the element loses focus</a:t>
            </a:r>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3</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api.jquery.com/change/</a:t>
            </a:r>
            <a:endParaRPr lang="en-US" sz="1600" dirty="0">
              <a:solidFill>
                <a:srgbClr val="00B0F0"/>
              </a:solidFill>
            </a:endParaRPr>
          </a:p>
        </p:txBody>
      </p:sp>
    </p:spTree>
    <p:extLst>
      <p:ext uri="{BB962C8B-B14F-4D97-AF65-F5344CB8AC3E}">
        <p14:creationId xmlns:p14="http://schemas.microsoft.com/office/powerpoint/2010/main" val="3234240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317033" cy="1371600"/>
          </a:xfrm>
        </p:spPr>
        <p:txBody>
          <a:bodyPr>
            <a:normAutofit/>
          </a:bodyPr>
          <a:lstStyle/>
          <a:p>
            <a:r>
              <a:rPr lang="en-US" u="sng" dirty="0"/>
              <a:t>jQuery Edit Entities .change() 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1"/>
            <a:ext cx="10058400" cy="3298623"/>
          </a:xfrm>
        </p:spPr>
        <p:txBody>
          <a:bodyPr>
            <a:normAutofit fontScale="85000" lnSpcReduction="10000"/>
          </a:bodyPr>
          <a:lstStyle/>
          <a:p>
            <a:r>
              <a:rPr lang="en-US" sz="1800" dirty="0" smtClean="0"/>
              <a:t>Attach </a:t>
            </a:r>
            <a:r>
              <a:rPr lang="en-US" sz="1800" dirty="0"/>
              <a:t>a change event to the select that gets the text for each selected </a:t>
            </a:r>
            <a:r>
              <a:rPr lang="en-US" sz="1800" dirty="0" smtClean="0"/>
              <a:t>option, writes </a:t>
            </a:r>
            <a:r>
              <a:rPr lang="en-US" sz="1800" dirty="0"/>
              <a:t>them in the </a:t>
            </a:r>
            <a:r>
              <a:rPr lang="en-US" sz="1800" dirty="0" smtClean="0"/>
              <a:t>div</a:t>
            </a:r>
            <a:endParaRPr lang="en-US" sz="1800" dirty="0"/>
          </a:p>
          <a:p>
            <a:pPr marL="169863" indent="0">
              <a:buNone/>
            </a:pPr>
            <a:r>
              <a:rPr lang="en-US" sz="1800" dirty="0">
                <a:latin typeface="Consolas" panose="020B0609020204030204" pitchFamily="49" charset="0"/>
              </a:rPr>
              <a:t>&lt;select name="sweets" multiple="multiple"&gt;</a:t>
            </a:r>
          </a:p>
          <a:p>
            <a:pPr marL="169863" indent="0">
              <a:buNone/>
            </a:pPr>
            <a:r>
              <a:rPr lang="en-US" sz="1800" dirty="0">
                <a:latin typeface="Consolas" panose="020B0609020204030204" pitchFamily="49" charset="0"/>
              </a:rPr>
              <a:t>  &lt;option&gt;Chocolate&lt;/option&gt;</a:t>
            </a:r>
          </a:p>
          <a:p>
            <a:pPr marL="169863" indent="0">
              <a:buNone/>
            </a:pPr>
            <a:r>
              <a:rPr lang="en-US" sz="1800" dirty="0">
                <a:latin typeface="Consolas" panose="020B0609020204030204" pitchFamily="49" charset="0"/>
              </a:rPr>
              <a:t>  &lt;option selected="selected"&gt;Candy&lt;/option&gt;</a:t>
            </a:r>
          </a:p>
          <a:p>
            <a:pPr marL="169863" indent="0">
              <a:buNone/>
            </a:pPr>
            <a:r>
              <a:rPr lang="en-US" sz="1800" dirty="0">
                <a:latin typeface="Consolas" panose="020B0609020204030204" pitchFamily="49" charset="0"/>
              </a:rPr>
              <a:t>  &lt;option&gt;Taffy&lt;/option&gt;</a:t>
            </a:r>
          </a:p>
          <a:p>
            <a:pPr marL="169863" indent="0">
              <a:buNone/>
            </a:pPr>
            <a:r>
              <a:rPr lang="en-US" sz="1800" dirty="0">
                <a:latin typeface="Consolas" panose="020B0609020204030204" pitchFamily="49" charset="0"/>
              </a:rPr>
              <a:t>  &lt;option selected="selected"&gt;Caramel&lt;/option&gt;</a:t>
            </a:r>
          </a:p>
          <a:p>
            <a:pPr marL="169863" indent="0">
              <a:buNone/>
            </a:pPr>
            <a:r>
              <a:rPr lang="en-US" sz="1800" dirty="0">
                <a:latin typeface="Consolas" panose="020B0609020204030204" pitchFamily="49" charset="0"/>
              </a:rPr>
              <a:t>  &lt;option&gt;Fudge&lt;/option&gt;</a:t>
            </a:r>
          </a:p>
          <a:p>
            <a:pPr marL="169863" indent="0">
              <a:buNone/>
            </a:pPr>
            <a:r>
              <a:rPr lang="en-US" sz="1800" dirty="0">
                <a:latin typeface="Consolas" panose="020B0609020204030204" pitchFamily="49" charset="0"/>
              </a:rPr>
              <a:t>  &lt;option&gt;Cookie&lt;/option&gt;</a:t>
            </a:r>
          </a:p>
          <a:p>
            <a:pPr marL="169863" indent="0">
              <a:buNone/>
            </a:pPr>
            <a:r>
              <a:rPr lang="en-US" sz="1800" dirty="0">
                <a:latin typeface="Consolas" panose="020B0609020204030204" pitchFamily="49" charset="0"/>
              </a:rPr>
              <a:t>&lt;/select&gt;</a:t>
            </a:r>
            <a:endParaRPr lang="en-US" sz="1800" dirty="0" smtClean="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4</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api.jquery.com/change/</a:t>
            </a:r>
            <a:endParaRPr lang="en-US" sz="1600" dirty="0">
              <a:solidFill>
                <a:srgbClr val="00B0F0"/>
              </a:solidFill>
            </a:endParaRPr>
          </a:p>
        </p:txBody>
      </p:sp>
    </p:spTree>
    <p:extLst>
      <p:ext uri="{BB962C8B-B14F-4D97-AF65-F5344CB8AC3E}">
        <p14:creationId xmlns:p14="http://schemas.microsoft.com/office/powerpoint/2010/main" val="1435742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266233" cy="1371600"/>
          </a:xfrm>
        </p:spPr>
        <p:txBody>
          <a:bodyPr>
            <a:normAutofit/>
          </a:bodyPr>
          <a:lstStyle/>
          <a:p>
            <a:r>
              <a:rPr lang="en-US" u="sng" dirty="0"/>
              <a:t>jQuery Edit Entities .change() </a:t>
            </a:r>
            <a:r>
              <a:rPr lang="en-US" u="sng" dirty="0" smtClean="0"/>
              <a:t>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1"/>
            <a:ext cx="10058400" cy="3298623"/>
          </a:xfrm>
        </p:spPr>
        <p:txBody>
          <a:bodyPr>
            <a:normAutofit fontScale="85000" lnSpcReduction="20000"/>
          </a:bodyPr>
          <a:lstStyle/>
          <a:p>
            <a:r>
              <a:rPr lang="en-US" sz="1800" dirty="0"/>
              <a:t>Add the </a:t>
            </a:r>
            <a:r>
              <a:rPr lang="en-US" sz="1800" dirty="0" smtClean="0"/>
              <a:t>following:</a:t>
            </a:r>
            <a:endParaRPr lang="en-US" sz="1800" dirty="0"/>
          </a:p>
          <a:p>
            <a:pPr marL="228600" indent="0">
              <a:buNone/>
            </a:pPr>
            <a:r>
              <a:rPr lang="en-US" sz="1800" dirty="0">
                <a:latin typeface="Consolas" panose="020B0609020204030204" pitchFamily="49" charset="0"/>
              </a:rPr>
              <a:t>$( "select" )</a:t>
            </a:r>
          </a:p>
          <a:p>
            <a:pPr marL="228600" indent="0">
              <a:buNone/>
            </a:pPr>
            <a:r>
              <a:rPr lang="en-US" sz="1800" dirty="0">
                <a:latin typeface="Consolas" panose="020B0609020204030204" pitchFamily="49" charset="0"/>
              </a:rPr>
              <a:t>  .change(function () {</a:t>
            </a:r>
          </a:p>
          <a:p>
            <a:pPr marL="228600" indent="0">
              <a:buNone/>
            </a:pPr>
            <a:r>
              <a:rPr lang="en-US" sz="1800" dirty="0">
                <a:latin typeface="Consolas" panose="020B0609020204030204" pitchFamily="49" charset="0"/>
              </a:rPr>
              <a:t>    var str = "";</a:t>
            </a:r>
          </a:p>
          <a:p>
            <a:pPr marL="228600" indent="0">
              <a:buNone/>
            </a:pPr>
            <a:r>
              <a:rPr lang="en-US" sz="1800" dirty="0">
                <a:latin typeface="Consolas" panose="020B0609020204030204" pitchFamily="49" charset="0"/>
              </a:rPr>
              <a:t>    $( "select option:selected" ).each(function() {</a:t>
            </a:r>
          </a:p>
          <a:p>
            <a:pPr marL="228600" indent="0">
              <a:buNone/>
            </a:pPr>
            <a:r>
              <a:rPr lang="en-US" sz="1800" dirty="0">
                <a:latin typeface="Consolas" panose="020B0609020204030204" pitchFamily="49" charset="0"/>
              </a:rPr>
              <a:t>      str += $( this ).text() + " ";</a:t>
            </a:r>
          </a:p>
          <a:p>
            <a:pPr marL="228600" indent="0">
              <a:buNone/>
            </a:pPr>
            <a:r>
              <a:rPr lang="en-US" sz="1800" dirty="0">
                <a:latin typeface="Consolas" panose="020B0609020204030204" pitchFamily="49" charset="0"/>
              </a:rPr>
              <a:t>    });</a:t>
            </a:r>
          </a:p>
          <a:p>
            <a:pPr marL="228600" indent="0">
              <a:buNone/>
            </a:pPr>
            <a:r>
              <a:rPr lang="en-US" sz="1800" dirty="0">
                <a:latin typeface="Consolas" panose="020B0609020204030204" pitchFamily="49" charset="0"/>
              </a:rPr>
              <a:t>    $( "div" ).text( str );</a:t>
            </a:r>
          </a:p>
          <a:p>
            <a:pPr marL="228600" indent="0">
              <a:buNone/>
            </a:pPr>
            <a:r>
              <a:rPr lang="en-US" sz="1800" dirty="0">
                <a:latin typeface="Consolas" panose="020B0609020204030204" pitchFamily="49" charset="0"/>
              </a:rPr>
              <a:t>  })</a:t>
            </a:r>
          </a:p>
          <a:p>
            <a:pPr marL="228600" indent="0">
              <a:buNone/>
            </a:pPr>
            <a:r>
              <a:rPr lang="en-US" sz="1800" dirty="0">
                <a:latin typeface="Consolas" panose="020B0609020204030204" pitchFamily="49" charset="0"/>
              </a:rPr>
              <a:t>  .change</a:t>
            </a:r>
            <a:r>
              <a:rPr lang="en-US" sz="1800" dirty="0" smtClean="0">
                <a:latin typeface="Consolas" panose="020B0609020204030204" pitchFamily="49" charset="0"/>
              </a:rPr>
              <a:t>();	//  Results shown on right</a:t>
            </a:r>
          </a:p>
          <a:p>
            <a:pPr marL="228600" indent="0">
              <a:buNone/>
            </a:pPr>
            <a:endParaRPr lang="en-US" sz="18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5</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api.jquery.com/change/</a:t>
            </a:r>
            <a:endParaRPr lang="en-US" sz="1600" dirty="0">
              <a:solidFill>
                <a:srgbClr val="00B0F0"/>
              </a:solidFill>
            </a:endParaRPr>
          </a:p>
        </p:txBody>
      </p:sp>
      <p:pic>
        <p:nvPicPr>
          <p:cNvPr id="7" name="Picture 6"/>
          <p:cNvPicPr>
            <a:picLocks noChangeAspect="1"/>
          </p:cNvPicPr>
          <p:nvPr/>
        </p:nvPicPr>
        <p:blipFill>
          <a:blip r:embed="rId3"/>
          <a:stretch>
            <a:fillRect/>
          </a:stretch>
        </p:blipFill>
        <p:spPr>
          <a:xfrm>
            <a:off x="6480703" y="4797425"/>
            <a:ext cx="1381125" cy="1123950"/>
          </a:xfrm>
          <a:prstGeom prst="rect">
            <a:avLst/>
          </a:prstGeom>
        </p:spPr>
      </p:pic>
    </p:spTree>
    <p:extLst>
      <p:ext uri="{BB962C8B-B14F-4D97-AF65-F5344CB8AC3E}">
        <p14:creationId xmlns:p14="http://schemas.microsoft.com/office/powerpoint/2010/main" val="1496015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909700" cy="1371600"/>
          </a:xfrm>
        </p:spPr>
        <p:txBody>
          <a:bodyPr>
            <a:normAutofit/>
          </a:bodyPr>
          <a:lstStyle/>
          <a:p>
            <a:r>
              <a:rPr lang="en-US" u="sng" dirty="0"/>
              <a:t>jQuery </a:t>
            </a:r>
            <a:r>
              <a:rPr lang="en-US" u="sng" dirty="0" smtClean="0"/>
              <a:t>Edit Entities .replaceWith() </a:t>
            </a:r>
            <a:r>
              <a:rPr lang="en-US" u="sng" dirty="0"/>
              <a:t>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a:t>Description: Replaces each element in the set of matched elements with the provided new content and return the set of elements that was removed.  Syntax:</a:t>
            </a:r>
          </a:p>
          <a:p>
            <a:pPr marL="228600" indent="0">
              <a:buNone/>
            </a:pPr>
            <a:r>
              <a:rPr lang="en-US" sz="1800" dirty="0">
                <a:latin typeface="Consolas" panose="020B0609020204030204" pitchFamily="49" charset="0"/>
              </a:rPr>
              <a:t>.replaceWith(newContent)</a:t>
            </a:r>
          </a:p>
          <a:p>
            <a:r>
              <a:rPr lang="en-US" sz="1800" dirty="0"/>
              <a:t>The .replaceWith() method removes content from the DOM and inserts new content in its place with a single </a:t>
            </a:r>
            <a:r>
              <a:rPr lang="en-US" sz="1800" dirty="0" smtClean="0"/>
              <a:t>call</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6</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api.jquery.com/jQuery/replaceWith/</a:t>
            </a:r>
            <a:endParaRPr lang="en-US" sz="1600" dirty="0">
              <a:solidFill>
                <a:srgbClr val="00B0F0"/>
              </a:solidFill>
            </a:endParaRPr>
          </a:p>
        </p:txBody>
      </p:sp>
    </p:spTree>
    <p:extLst>
      <p:ext uri="{BB962C8B-B14F-4D97-AF65-F5344CB8AC3E}">
        <p14:creationId xmlns:p14="http://schemas.microsoft.com/office/powerpoint/2010/main" val="3427025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25033" cy="1371600"/>
          </a:xfrm>
        </p:spPr>
        <p:txBody>
          <a:bodyPr>
            <a:normAutofit/>
          </a:bodyPr>
          <a:lstStyle/>
          <a:p>
            <a:r>
              <a:rPr lang="en-US" u="sng" dirty="0"/>
              <a:t>jQuery </a:t>
            </a:r>
            <a:r>
              <a:rPr lang="en-US" u="sng" dirty="0" smtClean="0"/>
              <a:t>Edit Entities .replaceWith() 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a:t>On click, replace the button with a div containing the same </a:t>
            </a:r>
            <a:r>
              <a:rPr lang="en-US" sz="1800" dirty="0" smtClean="0"/>
              <a:t>word:</a:t>
            </a:r>
            <a:endParaRPr lang="en-US" sz="1800" dirty="0"/>
          </a:p>
          <a:p>
            <a:pPr marL="228600" indent="0">
              <a:buNone/>
            </a:pPr>
            <a:r>
              <a:rPr lang="en-US" sz="1800" dirty="0">
                <a:latin typeface="Consolas" panose="020B0609020204030204" pitchFamily="49" charset="0"/>
              </a:rPr>
              <a:t>&lt;button&gt;First&lt;/button&gt;</a:t>
            </a:r>
          </a:p>
          <a:p>
            <a:pPr marL="228600" indent="0">
              <a:buNone/>
            </a:pPr>
            <a:r>
              <a:rPr lang="en-US" sz="1800" dirty="0">
                <a:latin typeface="Consolas" panose="020B0609020204030204" pitchFamily="49" charset="0"/>
              </a:rPr>
              <a:t>&lt;button&gt;Second&lt;/button&gt;</a:t>
            </a:r>
          </a:p>
          <a:p>
            <a:pPr marL="228600" indent="0">
              <a:buNone/>
            </a:pPr>
            <a:r>
              <a:rPr lang="en-US" sz="1800" dirty="0">
                <a:latin typeface="Consolas" panose="020B0609020204030204" pitchFamily="49" charset="0"/>
              </a:rPr>
              <a:t>&lt;button&gt;Third&lt;/button&gt;</a:t>
            </a:r>
            <a:endParaRPr lang="en-US" sz="18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7</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https://api.jquery.com/jQuery/replaceWith/</a:t>
            </a:r>
            <a:endParaRPr lang="en-US" sz="1600" dirty="0">
              <a:solidFill>
                <a:srgbClr val="00B0F0"/>
              </a:solidFill>
            </a:endParaRPr>
          </a:p>
        </p:txBody>
      </p:sp>
    </p:spTree>
    <p:extLst>
      <p:ext uri="{BB962C8B-B14F-4D97-AF65-F5344CB8AC3E}">
        <p14:creationId xmlns:p14="http://schemas.microsoft.com/office/powerpoint/2010/main" val="3368000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08099" cy="1371600"/>
          </a:xfrm>
        </p:spPr>
        <p:txBody>
          <a:bodyPr>
            <a:normAutofit/>
          </a:bodyPr>
          <a:lstStyle/>
          <a:p>
            <a:r>
              <a:rPr lang="en-US" u="sng" dirty="0"/>
              <a:t>jQuery </a:t>
            </a:r>
            <a:r>
              <a:rPr lang="en-US" u="sng" dirty="0" smtClean="0"/>
              <a:t>Edit Entities .replaceWith() </a:t>
            </a:r>
            <a:r>
              <a:rPr lang="en-US" u="sng" dirty="0"/>
              <a:t>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a:t>Apply the following </a:t>
            </a:r>
            <a:r>
              <a:rPr lang="en-US" sz="1800" dirty="0" smtClean="0"/>
              <a:t>code:</a:t>
            </a:r>
            <a:endParaRPr lang="en-US" sz="1800" dirty="0"/>
          </a:p>
          <a:p>
            <a:pPr marL="228600" indent="0">
              <a:buNone/>
            </a:pPr>
            <a:r>
              <a:rPr lang="en-US" sz="1800" dirty="0">
                <a:latin typeface="Consolas" panose="020B0609020204030204" pitchFamily="49" charset="0"/>
              </a:rPr>
              <a:t>$( "button" ).click(function() {</a:t>
            </a:r>
          </a:p>
          <a:p>
            <a:pPr marL="228600" indent="0">
              <a:buNone/>
            </a:pPr>
            <a:r>
              <a:rPr lang="en-US" sz="1800" dirty="0">
                <a:latin typeface="Consolas" panose="020B0609020204030204" pitchFamily="49" charset="0"/>
              </a:rPr>
              <a:t>  $( this ).replaceWith( "&lt;div&gt;" + $( this ).text() + "&lt;/div&gt;" );</a:t>
            </a:r>
          </a:p>
          <a:p>
            <a:pPr marL="228600" indent="0">
              <a:buNone/>
            </a:pPr>
            <a:r>
              <a:rPr lang="en-US" sz="1800" dirty="0" smtClean="0">
                <a:latin typeface="Consolas" panose="020B0609020204030204" pitchFamily="49" charset="0"/>
              </a:rPr>
              <a:t>});</a:t>
            </a:r>
          </a:p>
          <a:p>
            <a:r>
              <a:rPr lang="en-US" sz="1800" dirty="0" smtClean="0"/>
              <a:t>Gives the following result:</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8</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https://api.jquery.com/jQuery/replaceWith/</a:t>
            </a:r>
            <a:endParaRPr lang="en-US" sz="1600" dirty="0">
              <a:solidFill>
                <a:srgbClr val="00B0F0"/>
              </a:solidFill>
            </a:endParaRPr>
          </a:p>
        </p:txBody>
      </p:sp>
      <p:pic>
        <p:nvPicPr>
          <p:cNvPr id="10" name="Picture 9"/>
          <p:cNvPicPr>
            <a:picLocks noChangeAspect="1"/>
          </p:cNvPicPr>
          <p:nvPr/>
        </p:nvPicPr>
        <p:blipFill>
          <a:blip r:embed="rId3"/>
          <a:stretch>
            <a:fillRect/>
          </a:stretch>
        </p:blipFill>
        <p:spPr>
          <a:xfrm>
            <a:off x="4397375" y="4444471"/>
            <a:ext cx="2533650" cy="1000125"/>
          </a:xfrm>
          <a:prstGeom prst="rect">
            <a:avLst/>
          </a:prstGeom>
        </p:spPr>
      </p:pic>
    </p:spTree>
    <p:extLst>
      <p:ext uri="{BB962C8B-B14F-4D97-AF65-F5344CB8AC3E}">
        <p14:creationId xmlns:p14="http://schemas.microsoft.com/office/powerpoint/2010/main" val="1822157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460966" cy="1371600"/>
          </a:xfrm>
        </p:spPr>
        <p:txBody>
          <a:bodyPr>
            <a:normAutofit/>
          </a:bodyPr>
          <a:lstStyle/>
          <a:p>
            <a:r>
              <a:rPr lang="en-US" u="sng" dirty="0"/>
              <a:t>jQuery </a:t>
            </a:r>
            <a:r>
              <a:rPr lang="en-US" u="sng" dirty="0" smtClean="0"/>
              <a:t>Edit Entities .last() 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a:t>Description: </a:t>
            </a:r>
            <a:r>
              <a:rPr lang="en-US" sz="1800" dirty="0" smtClean="0"/>
              <a:t>Reduces </a:t>
            </a:r>
            <a:r>
              <a:rPr lang="en-US" sz="1800" dirty="0"/>
              <a:t>the set of matched elements to the final one in the set.  Syntax:</a:t>
            </a:r>
          </a:p>
          <a:p>
            <a:pPr marL="228600" indent="0">
              <a:buNone/>
            </a:pPr>
            <a:r>
              <a:rPr lang="en-US" sz="1800" dirty="0">
                <a:latin typeface="Consolas" panose="020B0609020204030204" pitchFamily="49" charset="0"/>
              </a:rPr>
              <a:t>.last()</a:t>
            </a:r>
          </a:p>
          <a:p>
            <a:r>
              <a:rPr lang="en-US" sz="1800" dirty="0"/>
              <a:t>Given a jQuery object that represents a set of DOM elements, the .last() method constructs a new jQuery object from the last element in that set</a:t>
            </a:r>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9</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api.jquery.com/last/</a:t>
            </a:r>
            <a:endParaRPr lang="en-US" sz="1600" dirty="0">
              <a:solidFill>
                <a:srgbClr val="00B0F0"/>
              </a:solidFill>
            </a:endParaRPr>
          </a:p>
        </p:txBody>
      </p:sp>
    </p:spTree>
    <p:extLst>
      <p:ext uri="{BB962C8B-B14F-4D97-AF65-F5344CB8AC3E}">
        <p14:creationId xmlns:p14="http://schemas.microsoft.com/office/powerpoint/2010/main" val="27764727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{37DAEB62-91AD-4E6F-BED4-FC24FCD8F4C1}tf78438558</Template>
  <TotalTime>0</TotalTime>
  <Words>1721</Words>
  <Application>Microsoft Office PowerPoint</Application>
  <PresentationFormat>Widescreen</PresentationFormat>
  <Paragraphs>243</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Century Gothic</vt:lpstr>
      <vt:lpstr>Consolas</vt:lpstr>
      <vt:lpstr>Garamond</vt:lpstr>
      <vt:lpstr>SavonVTI</vt:lpstr>
      <vt:lpstr>Unit02 node.js &amp; Mysql Part VIII</vt:lpstr>
      <vt:lpstr>Objectives</vt:lpstr>
      <vt:lpstr>jQuery Edit Entities .change() Method</vt:lpstr>
      <vt:lpstr>jQuery Edit Entities .change() Method</vt:lpstr>
      <vt:lpstr>jQuery Edit Entities .change() Method</vt:lpstr>
      <vt:lpstr>jQuery Edit Entities .replaceWith() Method</vt:lpstr>
      <vt:lpstr>jQuery Edit Entities .replaceWith() Method</vt:lpstr>
      <vt:lpstr>jQuery Edit Entities .replaceWith() Method</vt:lpstr>
      <vt:lpstr>jQuery Edit Entities .last() Method</vt:lpstr>
      <vt:lpstr>jQuery Edit Entities .last() Method</vt:lpstr>
      <vt:lpstr>jQuery Edit Entities .last() Method</vt:lpstr>
      <vt:lpstr>jQuery Delete Entities .remove() Method</vt:lpstr>
      <vt:lpstr>jQuery Delete Entities .remove() Method</vt:lpstr>
      <vt:lpstr>jQuery Delete Entities .remove() Method</vt:lpstr>
      <vt:lpstr>jQuery Delete Entities .empty() Method</vt:lpstr>
      <vt:lpstr>jQuery Delete Entities .empty() Method</vt:lpstr>
      <vt:lpstr>jQuery Delete Entities .empty() Method</vt:lpstr>
      <vt:lpstr>jQuery Delete Entities .detach() Method</vt:lpstr>
      <vt:lpstr>jQuery Delete Entities .detach() Method</vt:lpstr>
      <vt:lpstr>jQuery Delete Entities .detach() Method</vt:lpstr>
      <vt:lpstr>jQuery Delete Entities .detach() Method</vt:lpstr>
      <vt:lpstr>Bootstrap 4 Modal Dialog</vt:lpstr>
      <vt:lpstr>Bootstrap 4 Modal Dialog</vt:lpstr>
      <vt:lpstr>Bootstrap 4 Modal Dialog</vt:lpstr>
      <vt:lpstr>Bootstrap 4 Modal Dialog</vt:lpstr>
      <vt:lpstr>Bootstrap 4 Modal Dialog</vt:lpstr>
      <vt:lpstr>Bootstrap 4 Modal Dialog</vt:lpstr>
      <vt:lpstr>Bootstrap 4 Modal Dialog</vt:lpstr>
      <vt:lpstr>What We've Covered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2020-06-22T12:54:55Z</dcterms:created>
  <dcterms:modified xsi:type="dcterms:W3CDTF">2020-07-21T21:44:03Z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