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81" r:id="rId7"/>
    <p:sldId id="284" r:id="rId8"/>
    <p:sldId id="285" r:id="rId9"/>
    <p:sldId id="289" r:id="rId10"/>
    <p:sldId id="292" r:id="rId11"/>
    <p:sldId id="291" r:id="rId12"/>
    <p:sldId id="283" r:id="rId13"/>
    <p:sldId id="293" r:id="rId14"/>
    <p:sldId id="295" r:id="rId15"/>
    <p:sldId id="286" r:id="rId16"/>
    <p:sldId id="290" r:id="rId17"/>
    <p:sldId id="298" r:id="rId18"/>
    <p:sldId id="299" r:id="rId19"/>
    <p:sldId id="258" r:id="rId20"/>
    <p:sldId id="301" r:id="rId21"/>
    <p:sldId id="300" r:id="rId22"/>
    <p:sldId id="287" r:id="rId23"/>
    <p:sldId id="294" r:id="rId24"/>
    <p:sldId id="288" r:id="rId25"/>
    <p:sldId id="296" r:id="rId26"/>
    <p:sldId id="259" r:id="rId27"/>
    <p:sldId id="279" r:id="rId28"/>
    <p:sldId id="260" r:id="rId29"/>
    <p:sldId id="278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84"/>
            <p14:sldId id="285"/>
            <p14:sldId id="289"/>
            <p14:sldId id="292"/>
            <p14:sldId id="291"/>
            <p14:sldId id="283"/>
            <p14:sldId id="293"/>
            <p14:sldId id="295"/>
            <p14:sldId id="286"/>
            <p14:sldId id="290"/>
            <p14:sldId id="298"/>
            <p14:sldId id="299"/>
            <p14:sldId id="258"/>
            <p14:sldId id="301"/>
            <p14:sldId id="300"/>
            <p14:sldId id="287"/>
            <p14:sldId id="294"/>
            <p14:sldId id="288"/>
            <p14:sldId id="296"/>
            <p14:sldId id="259"/>
            <p14:sldId id="279"/>
          </p14:sldIdLst>
        </p14:section>
        <p14:section name="Closing" id="{49CB15AC-FD56-4AAC-8B8A-68CF2CB85A39}">
          <p14:sldIdLst/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Scripter@gmail.com" TargetMode="External"/><Relationship Id="rId2" Type="http://schemas.openxmlformats.org/officeDocument/2006/relationships/hyperlink" Target="https://mms2019.sched.com/event/N6gz/git-on-the-bandwagon-source-control-for-the-mass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hristopher@whiteficu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3" Type="http://schemas.openxmlformats.org/officeDocument/2006/relationships/image" Target="../media/image138.png"/><Relationship Id="rId21" Type="http://schemas.openxmlformats.org/officeDocument/2006/relationships/image" Target="../media/image156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5" Type="http://schemas.openxmlformats.org/officeDocument/2006/relationships/image" Target="../media/image160.png"/><Relationship Id="rId2" Type="http://schemas.openxmlformats.org/officeDocument/2006/relationships/image" Target="../media/image137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24" Type="http://schemas.openxmlformats.org/officeDocument/2006/relationships/image" Target="../media/image159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26" Type="http://schemas.openxmlformats.org/officeDocument/2006/relationships/image" Target="../media/image188.png"/><Relationship Id="rId3" Type="http://schemas.openxmlformats.org/officeDocument/2006/relationships/image" Target="../media/image165.png"/><Relationship Id="rId21" Type="http://schemas.openxmlformats.org/officeDocument/2006/relationships/image" Target="../media/image183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5" Type="http://schemas.openxmlformats.org/officeDocument/2006/relationships/image" Target="../media/image187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20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24" Type="http://schemas.openxmlformats.org/officeDocument/2006/relationships/image" Target="../media/image186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23" Type="http://schemas.openxmlformats.org/officeDocument/2006/relationships/image" Target="../media/image185.png"/><Relationship Id="rId28" Type="http://schemas.openxmlformats.org/officeDocument/2006/relationships/image" Target="../media/image190.png"/><Relationship Id="rId10" Type="http://schemas.openxmlformats.org/officeDocument/2006/relationships/image" Target="../media/image172.png"/><Relationship Id="rId19" Type="http://schemas.openxmlformats.org/officeDocument/2006/relationships/image" Target="../media/image181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Relationship Id="rId22" Type="http://schemas.openxmlformats.org/officeDocument/2006/relationships/image" Target="../media/image184.png"/><Relationship Id="rId27" Type="http://schemas.openxmlformats.org/officeDocument/2006/relationships/image" Target="../media/image18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26" Type="http://schemas.openxmlformats.org/officeDocument/2006/relationships/image" Target="../media/image215.png"/><Relationship Id="rId3" Type="http://schemas.openxmlformats.org/officeDocument/2006/relationships/image" Target="../media/image192.png"/><Relationship Id="rId21" Type="http://schemas.openxmlformats.org/officeDocument/2006/relationships/image" Target="../media/image210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5" Type="http://schemas.openxmlformats.org/officeDocument/2006/relationships/image" Target="../media/image214.png"/><Relationship Id="rId2" Type="http://schemas.openxmlformats.org/officeDocument/2006/relationships/image" Target="../media/image191.png"/><Relationship Id="rId16" Type="http://schemas.openxmlformats.org/officeDocument/2006/relationships/image" Target="../media/image205.png"/><Relationship Id="rId20" Type="http://schemas.openxmlformats.org/officeDocument/2006/relationships/image" Target="../media/image2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24" Type="http://schemas.openxmlformats.org/officeDocument/2006/relationships/image" Target="../media/image213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23" Type="http://schemas.openxmlformats.org/officeDocument/2006/relationships/image" Target="../media/image212.png"/><Relationship Id="rId28" Type="http://schemas.openxmlformats.org/officeDocument/2006/relationships/image" Target="../media/image217.png"/><Relationship Id="rId10" Type="http://schemas.openxmlformats.org/officeDocument/2006/relationships/image" Target="../media/image199.png"/><Relationship Id="rId19" Type="http://schemas.openxmlformats.org/officeDocument/2006/relationships/image" Target="../media/image208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Relationship Id="rId22" Type="http://schemas.openxmlformats.org/officeDocument/2006/relationships/image" Target="../media/image211.png"/><Relationship Id="rId27" Type="http://schemas.openxmlformats.org/officeDocument/2006/relationships/image" Target="../media/image2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3" Type="http://schemas.openxmlformats.org/officeDocument/2006/relationships/image" Target="../media/image219.png"/><Relationship Id="rId21" Type="http://schemas.openxmlformats.org/officeDocument/2006/relationships/image" Target="../media/image237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2" Type="http://schemas.openxmlformats.org/officeDocument/2006/relationships/image" Target="../media/image218.png"/><Relationship Id="rId16" Type="http://schemas.openxmlformats.org/officeDocument/2006/relationships/image" Target="../media/image232.png"/><Relationship Id="rId20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5" Type="http://schemas.openxmlformats.org/officeDocument/2006/relationships/image" Target="../media/image221.png"/><Relationship Id="rId15" Type="http://schemas.openxmlformats.org/officeDocument/2006/relationships/image" Target="../media/image231.png"/><Relationship Id="rId23" Type="http://schemas.openxmlformats.org/officeDocument/2006/relationships/image" Target="../media/image239.png"/><Relationship Id="rId10" Type="http://schemas.openxmlformats.org/officeDocument/2006/relationships/image" Target="../media/image226.png"/><Relationship Id="rId19" Type="http://schemas.openxmlformats.org/officeDocument/2006/relationships/image" Target="../media/image235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Relationship Id="rId22" Type="http://schemas.openxmlformats.org/officeDocument/2006/relationships/image" Target="../media/image2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51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2" Type="http://schemas.openxmlformats.org/officeDocument/2006/relationships/image" Target="../media/image240.png"/><Relationship Id="rId16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image" Target="../media/image243.png"/><Relationship Id="rId15" Type="http://schemas.openxmlformats.org/officeDocument/2006/relationships/image" Target="../media/image253.png"/><Relationship Id="rId10" Type="http://schemas.openxmlformats.org/officeDocument/2006/relationships/image" Target="../media/image248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Git on the Bandwagon: Source Control for the Masses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Scripter</a:t>
            </a:r>
          </a:p>
          <a:p>
            <a:r>
              <a:rPr lang="en-US" dirty="0">
                <a:hlinkClick r:id="rId3"/>
              </a:rPr>
              <a:t>JPScripter@gmail.com</a:t>
            </a:r>
            <a:endParaRPr lang="en-US" dirty="0"/>
          </a:p>
          <a:p>
            <a:r>
              <a:rPr lang="en-US" dirty="0"/>
              <a:t>Application System Engineer</a:t>
            </a:r>
          </a:p>
          <a:p>
            <a:r>
              <a:rPr lang="en-US" dirty="0" err="1"/>
              <a:t>BigBank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Christopher </a:t>
            </a:r>
            <a:r>
              <a:rPr lang="en-US" dirty="0" err="1"/>
              <a:t>Mank</a:t>
            </a:r>
            <a:endParaRPr lang="en-US" dirty="0"/>
          </a:p>
          <a:p>
            <a:r>
              <a:rPr lang="en-US" dirty="0">
                <a:hlinkClick r:id="rId4"/>
              </a:rPr>
              <a:t>Christopher@whiteficus.com</a:t>
            </a:r>
            <a:endParaRPr lang="en-US" dirty="0"/>
          </a:p>
          <a:p>
            <a:r>
              <a:rPr lang="en-US" dirty="0"/>
              <a:t>Chief Technologist</a:t>
            </a:r>
          </a:p>
          <a:p>
            <a:r>
              <a:rPr lang="en-US" dirty="0"/>
              <a:t>White </a:t>
            </a:r>
            <a:r>
              <a:rPr lang="en-US" dirty="0" err="1"/>
              <a:t>Ficus</a:t>
            </a:r>
            <a:endParaRPr lang="en-US" dirty="0"/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Basic commands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Clone – Copies the Repository to your local system</a:t>
            </a:r>
          </a:p>
          <a:p>
            <a:pPr lvl="1"/>
            <a:r>
              <a:rPr lang="en-US" dirty="0"/>
              <a:t>Git Clone https://github.com/jpscripter/GitForBeginners.git</a:t>
            </a:r>
          </a:p>
          <a:p>
            <a:r>
              <a:rPr lang="en-US" sz="1800" dirty="0"/>
              <a:t>Checkout – Great for branching and switching between branches</a:t>
            </a:r>
          </a:p>
          <a:p>
            <a:pPr lvl="1"/>
            <a:r>
              <a:rPr lang="en-US" dirty="0"/>
              <a:t>Git checkout -b </a:t>
            </a:r>
            <a:r>
              <a:rPr lang="en-US" dirty="0" err="1"/>
              <a:t>NewBranch</a:t>
            </a:r>
            <a:endParaRPr lang="en-US" dirty="0"/>
          </a:p>
          <a:p>
            <a:r>
              <a:rPr lang="en-US" sz="1800" dirty="0"/>
              <a:t>Config</a:t>
            </a:r>
          </a:p>
          <a:p>
            <a:pPr lvl="1"/>
            <a:r>
              <a:rPr lang="en-US" sz="1600" dirty="0"/>
              <a:t>Git config --global </a:t>
            </a:r>
            <a:r>
              <a:rPr lang="en-US" sz="1600" dirty="0" err="1"/>
              <a:t>user.email</a:t>
            </a:r>
            <a:r>
              <a:rPr lang="en-US" sz="1600" dirty="0"/>
              <a:t> “JPScripter@gmail.com”</a:t>
            </a:r>
          </a:p>
          <a:p>
            <a:pPr lvl="1"/>
            <a:r>
              <a:rPr lang="en-US" sz="1600" dirty="0"/>
              <a:t>Git config --global user.name “</a:t>
            </a:r>
            <a:r>
              <a:rPr lang="en-US" sz="1600" dirty="0" err="1"/>
              <a:t>JeffTheScripter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git config --global </a:t>
            </a:r>
            <a:r>
              <a:rPr lang="en-US" sz="1600" dirty="0" err="1"/>
              <a:t>credential.helper</a:t>
            </a:r>
            <a:r>
              <a:rPr lang="en-US" sz="1600" dirty="0"/>
              <a:t> </a:t>
            </a:r>
            <a:r>
              <a:rPr lang="en-US" sz="1600" dirty="0" err="1"/>
              <a:t>wincred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986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Basic commands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Add – Stages/Adds the changed file(s) to your commit</a:t>
            </a:r>
          </a:p>
          <a:p>
            <a:pPr lvl="1"/>
            <a:r>
              <a:rPr lang="en-US" dirty="0"/>
              <a:t>Git add *</a:t>
            </a:r>
          </a:p>
          <a:p>
            <a:r>
              <a:rPr lang="en-US" dirty="0"/>
              <a:t>Commit – Adds the staged change to the branch metadata</a:t>
            </a:r>
          </a:p>
          <a:p>
            <a:pPr lvl="1"/>
            <a:r>
              <a:rPr lang="en-US" dirty="0"/>
              <a:t>Git commit –m ‘My first commit’</a:t>
            </a:r>
          </a:p>
          <a:p>
            <a:r>
              <a:rPr lang="en-US" sz="1800" dirty="0"/>
              <a:t>Pull – Retrieves the latest commits to your branch\</a:t>
            </a:r>
          </a:p>
          <a:p>
            <a:pPr lvl="1"/>
            <a:r>
              <a:rPr lang="en-US" sz="1600" dirty="0"/>
              <a:t>Git pull</a:t>
            </a:r>
          </a:p>
          <a:p>
            <a:r>
              <a:rPr lang="en-US" sz="1800" dirty="0"/>
              <a:t>Push – Submits your latest commits</a:t>
            </a:r>
          </a:p>
          <a:p>
            <a:pPr lvl="1"/>
            <a:r>
              <a:rPr lang="en-US" sz="1600" dirty="0"/>
              <a:t>Git push</a:t>
            </a:r>
          </a:p>
          <a:p>
            <a:r>
              <a:rPr lang="en-US" sz="1800" dirty="0"/>
              <a:t>Fetch – Retrieves the current commit level from the remote source.</a:t>
            </a:r>
          </a:p>
          <a:p>
            <a:pPr lvl="1"/>
            <a:r>
              <a:rPr lang="en-US" sz="1600" dirty="0"/>
              <a:t>Git fetch</a:t>
            </a:r>
          </a:p>
          <a:p>
            <a:r>
              <a:rPr lang="en-US" sz="1800" dirty="0"/>
              <a:t>Status – Show the current status of your branch</a:t>
            </a:r>
          </a:p>
          <a:p>
            <a:pPr lvl="1"/>
            <a:r>
              <a:rPr lang="en-US" sz="1600" dirty="0"/>
              <a:t>Git status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652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/>
              <a:t>Basic Git </a:t>
            </a:r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429404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Basic commands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Merge – Imports changes from another branch into your current branch.</a:t>
            </a:r>
          </a:p>
          <a:p>
            <a:pPr lvl="1"/>
            <a:r>
              <a:rPr lang="en-US" sz="2200" dirty="0"/>
              <a:t>Git merge master</a:t>
            </a:r>
          </a:p>
          <a:p>
            <a:r>
              <a:rPr lang="en-US" sz="2400" dirty="0"/>
              <a:t>Rebase – Changes the associated branch</a:t>
            </a:r>
          </a:p>
          <a:p>
            <a:pPr lvl="1"/>
            <a:r>
              <a:rPr lang="en-US" sz="2200" dirty="0"/>
              <a:t>Git rebase </a:t>
            </a:r>
            <a:r>
              <a:rPr lang="en-US" sz="2200" dirty="0" err="1"/>
              <a:t>branchwithfeature</a:t>
            </a:r>
            <a:endParaRPr lang="en-US" sz="2200" dirty="0"/>
          </a:p>
          <a:p>
            <a:r>
              <a:rPr lang="en-US" sz="2400" dirty="0"/>
              <a:t>Checkout – can also be used to moved changes for a specific file between branches.</a:t>
            </a:r>
          </a:p>
          <a:p>
            <a:pPr lvl="1"/>
            <a:r>
              <a:rPr lang="en-US" sz="2200" dirty="0"/>
              <a:t>Git checkout .\file.txt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dirty="0"/>
              <a:t>.git – folder where the metadata is stored.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– Exclusion file to blacklist tracking on files.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*head – Last commit on the checkout branch</a:t>
            </a:r>
          </a:p>
          <a:p>
            <a:pPr marL="0" indent="0">
              <a:buNone/>
            </a:pPr>
            <a:r>
              <a:rPr lang="en-US" sz="1800" dirty="0"/>
              <a:t>*HEAD – Current checkout branch</a:t>
            </a:r>
          </a:p>
          <a:p>
            <a:pPr marL="0" indent="0">
              <a:buNone/>
            </a:pPr>
            <a:r>
              <a:rPr lang="en-US" sz="1800" dirty="0"/>
              <a:t>*origin – the branch\repositories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2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vs Merge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602351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84077-7E58-433A-B7A7-03161026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1050131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1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Basic v2</a:t>
            </a:r>
          </a:p>
          <a:p>
            <a:r>
              <a:rPr lang="en-US" dirty="0"/>
              <a:t> Git commands</a:t>
            </a:r>
          </a:p>
        </p:txBody>
      </p:sp>
    </p:spTree>
    <p:extLst>
      <p:ext uri="{BB962C8B-B14F-4D97-AF65-F5344CB8AC3E}">
        <p14:creationId xmlns:p14="http://schemas.microsoft.com/office/powerpoint/2010/main" val="275393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a type of Merge or Rebase</a:t>
            </a:r>
          </a:p>
          <a:p>
            <a:r>
              <a:rPr lang="en-US" sz="2800" dirty="0"/>
              <a:t>Done as a review step before it enters anther branch</a:t>
            </a:r>
          </a:p>
          <a:p>
            <a:r>
              <a:rPr lang="en-US" sz="2800" dirty="0"/>
              <a:t>Can make it requires when you restrict a branch</a:t>
            </a:r>
          </a:p>
          <a:p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81708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Pipeline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endParaRPr lang="en-US" dirty="0"/>
          </a:p>
          <a:p>
            <a:r>
              <a:rPr lang="en-US" dirty="0"/>
              <a:t>Release</a:t>
            </a:r>
          </a:p>
          <a:p>
            <a:endParaRPr lang="en-US" dirty="0"/>
          </a:p>
          <a:p>
            <a:r>
              <a:rPr lang="en-US" dirty="0"/>
              <a:t>Use Tokens!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6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Build and Deploy</a:t>
            </a:r>
          </a:p>
        </p:txBody>
      </p:sp>
    </p:spTree>
    <p:extLst>
      <p:ext uri="{BB962C8B-B14F-4D97-AF65-F5344CB8AC3E}">
        <p14:creationId xmlns:p14="http://schemas.microsoft.com/office/powerpoint/2010/main" val="241959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@cmank7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 Years in 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Faith, Family, Baseball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Amateur Frisbee Player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Beer, Coffee and Chocolate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Mank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Jeff Scripter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  <a:p>
            <a:endParaRPr lang="en-US" dirty="0"/>
          </a:p>
          <a:p>
            <a:r>
              <a:rPr lang="en-US" dirty="0"/>
              <a:t>Git Reset – Reverts back to a specific commit.</a:t>
            </a:r>
          </a:p>
          <a:p>
            <a:pPr lvl="1"/>
            <a:r>
              <a:rPr lang="en-US" dirty="0"/>
              <a:t>Git reset </a:t>
            </a:r>
          </a:p>
          <a:p>
            <a:r>
              <a:rPr lang="en-US" dirty="0"/>
              <a:t>Git status – shows the currently staged/</a:t>
            </a:r>
            <a:r>
              <a:rPr lang="en-US" dirty="0" err="1"/>
              <a:t>unstaged</a:t>
            </a:r>
            <a:r>
              <a:rPr lang="en-US" dirty="0"/>
              <a:t> files.</a:t>
            </a:r>
          </a:p>
          <a:p>
            <a:pPr lvl="1"/>
            <a:r>
              <a:rPr lang="en-US" dirty="0"/>
              <a:t>Git status</a:t>
            </a:r>
          </a:p>
          <a:p>
            <a:r>
              <a:rPr lang="en-US" dirty="0"/>
              <a:t>Git log – show the history of commits</a:t>
            </a:r>
          </a:p>
          <a:p>
            <a:pPr lvl="1"/>
            <a:r>
              <a:rPr lang="en-US" dirty="0"/>
              <a:t>Git log</a:t>
            </a:r>
          </a:p>
          <a:p>
            <a:pPr lvl="1"/>
            <a:endParaRPr lang="en-US" dirty="0"/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Git Lens / git blame – shows the contributor of that line of code.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4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80862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the de-facto source control solution used by all of the Largest providers.</a:t>
            </a:r>
          </a:p>
          <a:p>
            <a:r>
              <a:rPr lang="en-US" dirty="0"/>
              <a:t>Getting started is easy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Clone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Push/Pull</a:t>
            </a:r>
          </a:p>
          <a:p>
            <a:r>
              <a:rPr lang="en-US" dirty="0"/>
              <a:t>This provides numerous advantages</a:t>
            </a:r>
          </a:p>
          <a:p>
            <a:pPr lvl="1"/>
            <a:r>
              <a:rPr lang="en-US" dirty="0" err="1"/>
              <a:t>Devops</a:t>
            </a:r>
            <a:r>
              <a:rPr lang="en-US" dirty="0"/>
              <a:t> Pipeline</a:t>
            </a:r>
          </a:p>
          <a:p>
            <a:pPr lvl="1"/>
            <a:r>
              <a:rPr lang="en-US" dirty="0"/>
              <a:t>History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47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you need to source control you scripts!</a:t>
            </a:r>
          </a:p>
          <a:p>
            <a:r>
              <a:rPr lang="en-US" dirty="0"/>
              <a:t>Why Git?</a:t>
            </a:r>
          </a:p>
          <a:p>
            <a:r>
              <a:rPr lang="en-US" dirty="0"/>
              <a:t>Getting started</a:t>
            </a:r>
          </a:p>
          <a:p>
            <a:pPr lvl="1"/>
            <a:r>
              <a:rPr lang="en-US" dirty="0"/>
              <a:t>Repositories</a:t>
            </a:r>
          </a:p>
          <a:p>
            <a:pPr lvl="1"/>
            <a:r>
              <a:rPr lang="en-US" dirty="0"/>
              <a:t>Basic commands – Contributing </a:t>
            </a:r>
          </a:p>
          <a:p>
            <a:pPr lvl="1"/>
            <a:r>
              <a:rPr lang="en-US" dirty="0"/>
              <a:t>Basic commands - Troubleshooting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202976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source control?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Version History</a:t>
            </a:r>
          </a:p>
          <a:p>
            <a:r>
              <a:rPr lang="en-US" sz="2800" dirty="0"/>
              <a:t>Centralized storage of source code</a:t>
            </a:r>
          </a:p>
          <a:p>
            <a:r>
              <a:rPr lang="en-US" sz="2800" dirty="0"/>
              <a:t>Document your peer reviews</a:t>
            </a:r>
          </a:p>
          <a:p>
            <a:r>
              <a:rPr lang="en-US" sz="2800" dirty="0"/>
              <a:t>Easy collaboration</a:t>
            </a:r>
          </a:p>
          <a:p>
            <a:r>
              <a:rPr lang="en-US" sz="2800" dirty="0"/>
              <a:t>Audit your changes</a:t>
            </a:r>
          </a:p>
          <a:p>
            <a:r>
              <a:rPr lang="en-US" sz="2800" dirty="0"/>
              <a:t>Enables Build and deploy automation (DevOps Pipeline!)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77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18D4D1-5922-4B56-A944-E9CA768C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35518"/>
              </p:ext>
            </p:extLst>
          </p:nvPr>
        </p:nvGraphicFramePr>
        <p:xfrm>
          <a:off x="5934482" y="1521524"/>
          <a:ext cx="56479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50">
                  <a:extLst>
                    <a:ext uri="{9D8B030D-6E8A-4147-A177-3AD203B41FA5}">
                      <a16:colId xmlns:a16="http://schemas.microsoft.com/office/drawing/2014/main" val="3807755463"/>
                    </a:ext>
                  </a:extLst>
                </a:gridCol>
                <a:gridCol w="2665568">
                  <a:extLst>
                    <a:ext uri="{9D8B030D-6E8A-4147-A177-3AD203B41FA5}">
                      <a16:colId xmlns:a16="http://schemas.microsoft.com/office/drawing/2014/main" val="1659022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Control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3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Repos (Was VSTS)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9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</a:t>
                      </a:r>
                      <a:r>
                        <a:rPr lang="en-US" dirty="0" err="1"/>
                        <a:t>CodeCommit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BitBucket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7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4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Beanstalk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Git/SVN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59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FDD062-904D-4023-8AB0-0E0F5CA5A28A}"/>
              </a:ext>
            </a:extLst>
          </p:cNvPr>
          <p:cNvSpPr txBox="1"/>
          <p:nvPr/>
        </p:nvSpPr>
        <p:spPr>
          <a:xfrm>
            <a:off x="803161" y="1487422"/>
            <a:ext cx="49377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hosting solutions use Git!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tons of resources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Several versions of the tool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VSCode</a:t>
            </a:r>
            <a:r>
              <a:rPr lang="en-US" sz="2800" dirty="0"/>
              <a:t> comes with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Visual Studio has Git extensions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88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Source Control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Azure Dev Ops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9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Pros</a:t>
            </a:r>
          </a:p>
          <a:p>
            <a:pPr lvl="1"/>
            <a:r>
              <a:rPr lang="en-US" dirty="0"/>
              <a:t>Using a git UI can be a great way to learn the basics </a:t>
            </a:r>
          </a:p>
          <a:p>
            <a:pPr lvl="1"/>
            <a:r>
              <a:rPr lang="en-US" dirty="0"/>
              <a:t>Provide convenient access to depth that is the git toolkit.</a:t>
            </a:r>
          </a:p>
          <a:p>
            <a:pPr lvl="1"/>
            <a:endParaRPr lang="en-US" dirty="0"/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Less granular control</a:t>
            </a:r>
          </a:p>
          <a:p>
            <a:pPr lvl="1"/>
            <a:r>
              <a:rPr lang="en-US" dirty="0"/>
              <a:t>Fewer tools and tricks</a:t>
            </a:r>
          </a:p>
          <a:p>
            <a:pPr lvl="1"/>
            <a:r>
              <a:rPr lang="en-US" dirty="0" err="1"/>
              <a:t>Blackboxs</a:t>
            </a:r>
            <a:r>
              <a:rPr lang="en-US" dirty="0"/>
              <a:t> the underlying tool</a:t>
            </a:r>
          </a:p>
          <a:p>
            <a:pPr lvl="1"/>
            <a:r>
              <a:rPr lang="en-US" dirty="0"/>
              <a:t>Barrier to scripting your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5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Repository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Repositories: </a:t>
            </a:r>
          </a:p>
          <a:p>
            <a:pPr lvl="1"/>
            <a:r>
              <a:rPr lang="en-US" dirty="0"/>
              <a:t>The storage location for the files associated with a project</a:t>
            </a:r>
          </a:p>
          <a:p>
            <a:pPr lvl="1"/>
            <a:r>
              <a:rPr lang="en-US" dirty="0"/>
              <a:t>A repository should have all of the code it needs to be usable on it’s own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Branch:</a:t>
            </a:r>
          </a:p>
          <a:p>
            <a:pPr lvl="1"/>
            <a:r>
              <a:rPr lang="en-US" dirty="0"/>
              <a:t> The versions of the repository that corresponds to the state of that project</a:t>
            </a:r>
          </a:p>
          <a:p>
            <a:pPr lvl="2"/>
            <a:r>
              <a:rPr lang="en-US" dirty="0"/>
              <a:t>Adding Feature</a:t>
            </a:r>
          </a:p>
          <a:p>
            <a:pPr lvl="2"/>
            <a:r>
              <a:rPr lang="en-US" dirty="0"/>
              <a:t>Fixing bug</a:t>
            </a:r>
          </a:p>
          <a:p>
            <a:pPr lvl="2"/>
            <a:r>
              <a:rPr lang="en-US" dirty="0"/>
              <a:t>Master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6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Managing a Repository</a:t>
            </a:r>
          </a:p>
        </p:txBody>
      </p:sp>
    </p:spTree>
    <p:extLst>
      <p:ext uri="{BB962C8B-B14F-4D97-AF65-F5344CB8AC3E}">
        <p14:creationId xmlns:p14="http://schemas.microsoft.com/office/powerpoint/2010/main" val="20519950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9 Template.potx" id="{2E6737F6-7D7D-4B15-AEC2-AFD641A969F0}" vid="{51EECF06-20EA-4DF5-B15C-7105FCD1D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ba924082-f255-4689-bc14-7c311a17681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37d3976-146d-487e-9b32-45ade7cdb3c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2019 Template</Template>
  <TotalTime>3451</TotalTime>
  <Words>769</Words>
  <Application>Microsoft Office PowerPoint</Application>
  <PresentationFormat>Widescreen</PresentationFormat>
  <Paragraphs>221</Paragraphs>
  <Slides>41</Slides>
  <Notes>0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Git on the Bandwagon: Source Control for the Masses</vt:lpstr>
      <vt:lpstr>PowerPoint Presentation</vt:lpstr>
      <vt:lpstr>OverView </vt:lpstr>
      <vt:lpstr>Why do we need source control? </vt:lpstr>
      <vt:lpstr>Why Git?</vt:lpstr>
      <vt:lpstr>Microsoft Source Control</vt:lpstr>
      <vt:lpstr>Git Ui</vt:lpstr>
      <vt:lpstr>Getting Started – Repository </vt:lpstr>
      <vt:lpstr>PowerPoint Presentation</vt:lpstr>
      <vt:lpstr>Getting Started – Basic commands </vt:lpstr>
      <vt:lpstr>Getting Started – Basic commands </vt:lpstr>
      <vt:lpstr>PowerPoint Presentation</vt:lpstr>
      <vt:lpstr>Getting Started – Basic commands </vt:lpstr>
      <vt:lpstr>Rebase vs Merge</vt:lpstr>
      <vt:lpstr>PowerPoint Presentation</vt:lpstr>
      <vt:lpstr>Pull Requests</vt:lpstr>
      <vt:lpstr>PowerPoint Presentation</vt:lpstr>
      <vt:lpstr>DevOps Pipeline</vt:lpstr>
      <vt:lpstr>PowerPoint Presentation</vt:lpstr>
      <vt:lpstr>Troubleshooting</vt:lpstr>
      <vt:lpstr>PowerPoint Presentation</vt:lpstr>
      <vt:lpstr>Review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powershell through the magic of runspaces</dc:title>
  <dc:creator>Corio, Scott</dc:creator>
  <cp:keywords>No Restrictions</cp:keywords>
  <cp:lastModifiedBy>Jeffrey scripter</cp:lastModifiedBy>
  <cp:revision>75</cp:revision>
  <dcterms:created xsi:type="dcterms:W3CDTF">2019-04-08T18:17:51Z</dcterms:created>
  <dcterms:modified xsi:type="dcterms:W3CDTF">2019-05-06T16:07:15Z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