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5"/>
  </p:notesMasterIdLst>
  <p:sldIdLst>
    <p:sldId id="256" r:id="rId5"/>
    <p:sldId id="257" r:id="rId6"/>
    <p:sldId id="280" r:id="rId7"/>
    <p:sldId id="284" r:id="rId8"/>
    <p:sldId id="281" r:id="rId9"/>
    <p:sldId id="283" r:id="rId10"/>
    <p:sldId id="282" r:id="rId11"/>
    <p:sldId id="296" r:id="rId12"/>
    <p:sldId id="297" r:id="rId13"/>
    <p:sldId id="285" r:id="rId14"/>
    <p:sldId id="286" r:id="rId15"/>
    <p:sldId id="287" r:id="rId16"/>
    <p:sldId id="288" r:id="rId17"/>
    <p:sldId id="289" r:id="rId18"/>
    <p:sldId id="293" r:id="rId19"/>
    <p:sldId id="290" r:id="rId20"/>
    <p:sldId id="291" r:id="rId21"/>
    <p:sldId id="294" r:id="rId22"/>
    <p:sldId id="292" r:id="rId23"/>
    <p:sldId id="259" r:id="rId24"/>
    <p:sldId id="279" r:id="rId25"/>
    <p:sldId id="295" r:id="rId26"/>
    <p:sldId id="258" r:id="rId27"/>
    <p:sldId id="260" r:id="rId28"/>
    <p:sldId id="278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</p14:sldIdLst>
        </p14:section>
        <p14:section name="Presentation" id="{866A3E68-017F-4F94-A6C6-BFF303BC3121}">
          <p14:sldIdLst>
            <p14:sldId id="280"/>
            <p14:sldId id="284"/>
            <p14:sldId id="281"/>
            <p14:sldId id="283"/>
            <p14:sldId id="282"/>
            <p14:sldId id="296"/>
            <p14:sldId id="297"/>
            <p14:sldId id="285"/>
            <p14:sldId id="286"/>
            <p14:sldId id="287"/>
            <p14:sldId id="288"/>
            <p14:sldId id="289"/>
            <p14:sldId id="293"/>
            <p14:sldId id="290"/>
            <p14:sldId id="291"/>
            <p14:sldId id="294"/>
            <p14:sldId id="292"/>
            <p14:sldId id="259"/>
            <p14:sldId id="279"/>
            <p14:sldId id="295"/>
            <p14:sldId id="258"/>
          </p14:sldIdLst>
        </p14:section>
        <p14:section name="Closing" id="{49CB15AC-FD56-4AAC-8B8A-68CF2CB85A39}">
          <p14:sldIdLst/>
        </p14:section>
        <p14:section name="Example Slides" id="{D40DF97A-9355-449E-B0A8-867351E4EBAE}">
          <p14:sldIdLst>
            <p14:sldId id="260"/>
            <p14:sldId id="27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jp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2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5" Type="http://schemas.openxmlformats.org/officeDocument/2006/relationships/image" Target="../media/image10.sv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Relationship Id="rId1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E58B8F-8729-44E6-A242-BE1099FAE38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0529" y="5610135"/>
            <a:ext cx="1587859" cy="793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EB5E34-9E50-467B-B0FA-8A4219521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2319816" y="5785306"/>
            <a:ext cx="1853258" cy="443588"/>
          </a:xfrm>
          <a:prstGeom prst="rect">
            <a:avLst/>
          </a:prstGeom>
        </p:spPr>
      </p:pic>
      <p:pic>
        <p:nvPicPr>
          <p:cNvPr id="12" name="Picture 8" descr="Image result for vmware logo transparent background">
            <a:extLst>
              <a:ext uri="{FF2B5EF4-FFF2-40B4-BE49-F238E27FC236}">
                <a16:creationId xmlns:a16="http://schemas.microsoft.com/office/drawing/2014/main" id="{385A393A-BE35-45E0-BB99-7B6E411BA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502" y="5841201"/>
            <a:ext cx="2035562" cy="3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3F8AEA-C7AA-4C4D-BF18-501B07A2A07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98" y="5514072"/>
            <a:ext cx="981305" cy="978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11A7DB-7549-441E-9C67-8FBFD8809F2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454905" y="5767794"/>
            <a:ext cx="2208280" cy="4709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3C5600B-C658-4EB2-B1A0-8597C04AD12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58401" y="5506793"/>
            <a:ext cx="981306" cy="981306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E7D743-987E-4F12-B73E-BB41A31AC6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3904" y="3764709"/>
            <a:ext cx="1587859" cy="793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E8D66-646D-4D0F-858A-702F72CAF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2303191" y="3939880"/>
            <a:ext cx="1853258" cy="443588"/>
          </a:xfrm>
          <a:prstGeom prst="rect">
            <a:avLst/>
          </a:prstGeom>
        </p:spPr>
      </p:pic>
      <p:pic>
        <p:nvPicPr>
          <p:cNvPr id="9" name="Picture 8" descr="Image result for vmware logo transparent background">
            <a:extLst>
              <a:ext uri="{FF2B5EF4-FFF2-40B4-BE49-F238E27FC236}">
                <a16:creationId xmlns:a16="http://schemas.microsoft.com/office/drawing/2014/main" id="{A29F66F6-AC43-4754-B9A8-3590AA1BFD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877" y="3995775"/>
            <a:ext cx="2035562" cy="3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6FB700-3F73-473A-8BBE-5817687FE8F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573" y="3668646"/>
            <a:ext cx="981305" cy="978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127790-C079-4601-89A7-1A3D91045A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38280" y="3922368"/>
            <a:ext cx="2208280" cy="4709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C4D5D1-6BB6-4047-8453-044D9395B00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58907" y="4795480"/>
            <a:ext cx="2090805" cy="9255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8E5BBD-B4F7-4EAF-B7A2-5F1834C4032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387001" y="5032094"/>
            <a:ext cx="2061751" cy="5775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6164A-4353-4475-97B6-B68F7137031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286041" y="5059000"/>
            <a:ext cx="1916152" cy="5237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1BA3DE-3704-46EA-9E09-E5C6176FD40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067482" y="5085415"/>
            <a:ext cx="2259229" cy="470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457537-FE5E-46B3-A32B-CA4F21E579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189201" y="5782724"/>
            <a:ext cx="1685421" cy="6409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E56BEE-EA54-4E24-A440-8EE92C8CEB8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351885" y="5994191"/>
            <a:ext cx="1349686" cy="4410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55F39D8-E71B-4F4C-8029-3EBE279CC6E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17380" y="5870214"/>
            <a:ext cx="1327512" cy="46600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F851FEC-3DDC-4773-8B71-E743E8AA625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74353" y="3668646"/>
            <a:ext cx="981305" cy="98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cott.corio@gmail.com" TargetMode="External"/><Relationship Id="rId2" Type="http://schemas.openxmlformats.org/officeDocument/2006/relationships/hyperlink" Target="mailto:JPScripter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utility/debug-runspace?view=powershell-6" TargetMode="External"/><Relationship Id="rId2" Type="http://schemas.openxmlformats.org/officeDocument/2006/relationships/hyperlink" Target="https://learn-powershell.net/2013/04/19/sharing-variables-and-live-objects-between-powershell-runspac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blogs.microsoft.com/powershell/powershell-runspace-debugging-part-1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mnscug.or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26" Type="http://schemas.openxmlformats.org/officeDocument/2006/relationships/image" Target="../media/image106.png"/><Relationship Id="rId3" Type="http://schemas.openxmlformats.org/officeDocument/2006/relationships/image" Target="../media/image83.png"/><Relationship Id="rId21" Type="http://schemas.openxmlformats.org/officeDocument/2006/relationships/image" Target="../media/image101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5" Type="http://schemas.openxmlformats.org/officeDocument/2006/relationships/image" Target="../media/image105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24" Type="http://schemas.openxmlformats.org/officeDocument/2006/relationships/image" Target="../media/image104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23" Type="http://schemas.openxmlformats.org/officeDocument/2006/relationships/image" Target="../media/image103.png"/><Relationship Id="rId28" Type="http://schemas.openxmlformats.org/officeDocument/2006/relationships/image" Target="../media/image108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Relationship Id="rId22" Type="http://schemas.openxmlformats.org/officeDocument/2006/relationships/image" Target="../media/image102.png"/><Relationship Id="rId27" Type="http://schemas.openxmlformats.org/officeDocument/2006/relationships/image" Target="../media/image10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26" Type="http://schemas.openxmlformats.org/officeDocument/2006/relationships/image" Target="../media/image133.png"/><Relationship Id="rId3" Type="http://schemas.openxmlformats.org/officeDocument/2006/relationships/image" Target="../media/image110.png"/><Relationship Id="rId21" Type="http://schemas.openxmlformats.org/officeDocument/2006/relationships/image" Target="../media/image128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5" Type="http://schemas.openxmlformats.org/officeDocument/2006/relationships/image" Target="../media/image132.png"/><Relationship Id="rId2" Type="http://schemas.openxmlformats.org/officeDocument/2006/relationships/image" Target="../media/image109.png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24" Type="http://schemas.openxmlformats.org/officeDocument/2006/relationships/image" Target="../media/image131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23" Type="http://schemas.openxmlformats.org/officeDocument/2006/relationships/image" Target="../media/image130.png"/><Relationship Id="rId28" Type="http://schemas.openxmlformats.org/officeDocument/2006/relationships/image" Target="../media/image135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Relationship Id="rId22" Type="http://schemas.openxmlformats.org/officeDocument/2006/relationships/image" Target="../media/image129.png"/><Relationship Id="rId27" Type="http://schemas.openxmlformats.org/officeDocument/2006/relationships/image" Target="../media/image13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18" Type="http://schemas.openxmlformats.org/officeDocument/2006/relationships/image" Target="../media/image152.png"/><Relationship Id="rId26" Type="http://schemas.openxmlformats.org/officeDocument/2006/relationships/image" Target="../media/image160.png"/><Relationship Id="rId3" Type="http://schemas.openxmlformats.org/officeDocument/2006/relationships/image" Target="../media/image137.png"/><Relationship Id="rId21" Type="http://schemas.openxmlformats.org/officeDocument/2006/relationships/image" Target="../media/image155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51.png"/><Relationship Id="rId25" Type="http://schemas.openxmlformats.org/officeDocument/2006/relationships/image" Target="../media/image159.png"/><Relationship Id="rId2" Type="http://schemas.openxmlformats.org/officeDocument/2006/relationships/image" Target="../media/image136.png"/><Relationship Id="rId16" Type="http://schemas.openxmlformats.org/officeDocument/2006/relationships/image" Target="../media/image150.png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24" Type="http://schemas.openxmlformats.org/officeDocument/2006/relationships/image" Target="../media/image158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23" Type="http://schemas.openxmlformats.org/officeDocument/2006/relationships/image" Target="../media/image157.png"/><Relationship Id="rId28" Type="http://schemas.openxmlformats.org/officeDocument/2006/relationships/image" Target="../media/image162.png"/><Relationship Id="rId10" Type="http://schemas.openxmlformats.org/officeDocument/2006/relationships/image" Target="../media/image144.png"/><Relationship Id="rId19" Type="http://schemas.openxmlformats.org/officeDocument/2006/relationships/image" Target="../media/image153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Relationship Id="rId22" Type="http://schemas.openxmlformats.org/officeDocument/2006/relationships/image" Target="../media/image156.png"/><Relationship Id="rId27" Type="http://schemas.openxmlformats.org/officeDocument/2006/relationships/image" Target="../media/image16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4.png"/><Relationship Id="rId18" Type="http://schemas.openxmlformats.org/officeDocument/2006/relationships/image" Target="../media/image179.png"/><Relationship Id="rId26" Type="http://schemas.openxmlformats.org/officeDocument/2006/relationships/image" Target="../media/image187.png"/><Relationship Id="rId3" Type="http://schemas.openxmlformats.org/officeDocument/2006/relationships/image" Target="../media/image164.png"/><Relationship Id="rId21" Type="http://schemas.openxmlformats.org/officeDocument/2006/relationships/image" Target="../media/image182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17" Type="http://schemas.openxmlformats.org/officeDocument/2006/relationships/image" Target="../media/image178.png"/><Relationship Id="rId25" Type="http://schemas.openxmlformats.org/officeDocument/2006/relationships/image" Target="../media/image186.png"/><Relationship Id="rId2" Type="http://schemas.openxmlformats.org/officeDocument/2006/relationships/image" Target="../media/image163.png"/><Relationship Id="rId16" Type="http://schemas.openxmlformats.org/officeDocument/2006/relationships/image" Target="../media/image177.png"/><Relationship Id="rId20" Type="http://schemas.openxmlformats.org/officeDocument/2006/relationships/image" Target="../media/image1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24" Type="http://schemas.openxmlformats.org/officeDocument/2006/relationships/image" Target="../media/image185.png"/><Relationship Id="rId5" Type="http://schemas.openxmlformats.org/officeDocument/2006/relationships/image" Target="../media/image166.png"/><Relationship Id="rId15" Type="http://schemas.openxmlformats.org/officeDocument/2006/relationships/image" Target="../media/image176.png"/><Relationship Id="rId23" Type="http://schemas.openxmlformats.org/officeDocument/2006/relationships/image" Target="../media/image184.png"/><Relationship Id="rId28" Type="http://schemas.openxmlformats.org/officeDocument/2006/relationships/image" Target="../media/image189.png"/><Relationship Id="rId10" Type="http://schemas.openxmlformats.org/officeDocument/2006/relationships/image" Target="../media/image171.png"/><Relationship Id="rId19" Type="http://schemas.openxmlformats.org/officeDocument/2006/relationships/image" Target="../media/image180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Relationship Id="rId14" Type="http://schemas.openxmlformats.org/officeDocument/2006/relationships/image" Target="../media/image175.png"/><Relationship Id="rId22" Type="http://schemas.openxmlformats.org/officeDocument/2006/relationships/image" Target="../media/image183.png"/><Relationship Id="rId27" Type="http://schemas.openxmlformats.org/officeDocument/2006/relationships/image" Target="../media/image18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26" Type="http://schemas.openxmlformats.org/officeDocument/2006/relationships/image" Target="../media/image214.png"/><Relationship Id="rId3" Type="http://schemas.openxmlformats.org/officeDocument/2006/relationships/image" Target="../media/image191.png"/><Relationship Id="rId21" Type="http://schemas.openxmlformats.org/officeDocument/2006/relationships/image" Target="../media/image209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5" Type="http://schemas.openxmlformats.org/officeDocument/2006/relationships/image" Target="../media/image213.png"/><Relationship Id="rId2" Type="http://schemas.openxmlformats.org/officeDocument/2006/relationships/image" Target="../media/image190.png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24" Type="http://schemas.openxmlformats.org/officeDocument/2006/relationships/image" Target="../media/image212.png"/><Relationship Id="rId5" Type="http://schemas.openxmlformats.org/officeDocument/2006/relationships/image" Target="../media/image193.png"/><Relationship Id="rId15" Type="http://schemas.openxmlformats.org/officeDocument/2006/relationships/image" Target="../media/image203.png"/><Relationship Id="rId23" Type="http://schemas.openxmlformats.org/officeDocument/2006/relationships/image" Target="../media/image211.png"/><Relationship Id="rId28" Type="http://schemas.openxmlformats.org/officeDocument/2006/relationships/image" Target="../media/image216.png"/><Relationship Id="rId10" Type="http://schemas.openxmlformats.org/officeDocument/2006/relationships/image" Target="../media/image198.png"/><Relationship Id="rId19" Type="http://schemas.openxmlformats.org/officeDocument/2006/relationships/image" Target="../media/image207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Relationship Id="rId22" Type="http://schemas.openxmlformats.org/officeDocument/2006/relationships/image" Target="../media/image210.png"/><Relationship Id="rId27" Type="http://schemas.openxmlformats.org/officeDocument/2006/relationships/image" Target="../media/image21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13" Type="http://schemas.openxmlformats.org/officeDocument/2006/relationships/image" Target="../media/image228.png"/><Relationship Id="rId18" Type="http://schemas.openxmlformats.org/officeDocument/2006/relationships/image" Target="../media/image233.png"/><Relationship Id="rId3" Type="http://schemas.openxmlformats.org/officeDocument/2006/relationships/image" Target="../media/image218.png"/><Relationship Id="rId21" Type="http://schemas.openxmlformats.org/officeDocument/2006/relationships/image" Target="../media/image236.png"/><Relationship Id="rId7" Type="http://schemas.openxmlformats.org/officeDocument/2006/relationships/image" Target="../media/image222.png"/><Relationship Id="rId12" Type="http://schemas.openxmlformats.org/officeDocument/2006/relationships/image" Target="../media/image227.png"/><Relationship Id="rId17" Type="http://schemas.openxmlformats.org/officeDocument/2006/relationships/image" Target="../media/image232.png"/><Relationship Id="rId2" Type="http://schemas.openxmlformats.org/officeDocument/2006/relationships/image" Target="../media/image217.png"/><Relationship Id="rId16" Type="http://schemas.openxmlformats.org/officeDocument/2006/relationships/image" Target="../media/image231.png"/><Relationship Id="rId20" Type="http://schemas.openxmlformats.org/officeDocument/2006/relationships/image" Target="../media/image2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1.png"/><Relationship Id="rId11" Type="http://schemas.openxmlformats.org/officeDocument/2006/relationships/image" Target="../media/image226.png"/><Relationship Id="rId5" Type="http://schemas.openxmlformats.org/officeDocument/2006/relationships/image" Target="../media/image220.png"/><Relationship Id="rId15" Type="http://schemas.openxmlformats.org/officeDocument/2006/relationships/image" Target="../media/image230.png"/><Relationship Id="rId23" Type="http://schemas.openxmlformats.org/officeDocument/2006/relationships/image" Target="../media/image238.png"/><Relationship Id="rId10" Type="http://schemas.openxmlformats.org/officeDocument/2006/relationships/image" Target="../media/image225.png"/><Relationship Id="rId19" Type="http://schemas.openxmlformats.org/officeDocument/2006/relationships/image" Target="../media/image234.png"/><Relationship Id="rId4" Type="http://schemas.openxmlformats.org/officeDocument/2006/relationships/image" Target="../media/image219.png"/><Relationship Id="rId9" Type="http://schemas.openxmlformats.org/officeDocument/2006/relationships/image" Target="../media/image224.png"/><Relationship Id="rId14" Type="http://schemas.openxmlformats.org/officeDocument/2006/relationships/image" Target="../media/image229.png"/><Relationship Id="rId22" Type="http://schemas.openxmlformats.org/officeDocument/2006/relationships/image" Target="../media/image2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png"/><Relationship Id="rId13" Type="http://schemas.openxmlformats.org/officeDocument/2006/relationships/image" Target="../media/image250.png"/><Relationship Id="rId3" Type="http://schemas.openxmlformats.org/officeDocument/2006/relationships/image" Target="../media/image240.png"/><Relationship Id="rId7" Type="http://schemas.openxmlformats.org/officeDocument/2006/relationships/image" Target="../media/image244.png"/><Relationship Id="rId12" Type="http://schemas.openxmlformats.org/officeDocument/2006/relationships/image" Target="../media/image249.png"/><Relationship Id="rId2" Type="http://schemas.openxmlformats.org/officeDocument/2006/relationships/image" Target="../media/image239.png"/><Relationship Id="rId16" Type="http://schemas.openxmlformats.org/officeDocument/2006/relationships/image" Target="../media/image2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3.png"/><Relationship Id="rId11" Type="http://schemas.openxmlformats.org/officeDocument/2006/relationships/image" Target="../media/image248.png"/><Relationship Id="rId5" Type="http://schemas.openxmlformats.org/officeDocument/2006/relationships/image" Target="../media/image242.png"/><Relationship Id="rId15" Type="http://schemas.openxmlformats.org/officeDocument/2006/relationships/image" Target="../media/image252.png"/><Relationship Id="rId10" Type="http://schemas.openxmlformats.org/officeDocument/2006/relationships/image" Target="../media/image247.png"/><Relationship Id="rId4" Type="http://schemas.openxmlformats.org/officeDocument/2006/relationships/image" Target="../media/image241.png"/><Relationship Id="rId9" Type="http://schemas.openxmlformats.org/officeDocument/2006/relationships/image" Target="../media/image246.png"/><Relationship Id="rId14" Type="http://schemas.openxmlformats.org/officeDocument/2006/relationships/image" Target="../media/image25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High-performance </a:t>
            </a:r>
            <a:r>
              <a:rPr lang="en-US" dirty="0" err="1"/>
              <a:t>powershell</a:t>
            </a:r>
            <a:r>
              <a:rPr lang="en-US" dirty="0"/>
              <a:t> through the magic of </a:t>
            </a:r>
            <a:r>
              <a:rPr lang="en-US" dirty="0" err="1"/>
              <a:t>runspaces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Jeff Scripter</a:t>
            </a:r>
          </a:p>
          <a:p>
            <a:r>
              <a:rPr lang="en-US" dirty="0">
                <a:hlinkClick r:id="rId2"/>
              </a:rPr>
              <a:t>JPScripter@gmail.com</a:t>
            </a:r>
            <a:endParaRPr lang="en-US" dirty="0"/>
          </a:p>
          <a:p>
            <a:r>
              <a:rPr lang="en-US" dirty="0"/>
              <a:t>Application System Engineer</a:t>
            </a:r>
          </a:p>
          <a:p>
            <a:r>
              <a:rPr lang="en-US" dirty="0"/>
              <a:t>Wells Fargo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Scott Corio</a:t>
            </a:r>
          </a:p>
          <a:p>
            <a:r>
              <a:rPr lang="en-US" dirty="0">
                <a:hlinkClick r:id="rId3"/>
              </a:rPr>
              <a:t>Scott.corio@gmail.com</a:t>
            </a:r>
            <a:endParaRPr lang="en-US" dirty="0"/>
          </a:p>
          <a:p>
            <a:r>
              <a:rPr lang="en-US" dirty="0"/>
              <a:t>IT Infrastructure Architect</a:t>
            </a:r>
          </a:p>
          <a:p>
            <a:r>
              <a:rPr lang="en-US" dirty="0"/>
              <a:t>Mallinckrodt Pharmaceuticals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967A-588C-4984-AEE2-4D79DCA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components you need?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9298E2-5F22-4F94-ABB8-AFB1BF029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385308"/>
              </p:ext>
            </p:extLst>
          </p:nvPr>
        </p:nvGraphicFramePr>
        <p:xfrm>
          <a:off x="169816" y="1350065"/>
          <a:ext cx="11852367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789">
                  <a:extLst>
                    <a:ext uri="{9D8B030D-6E8A-4147-A177-3AD203B41FA5}">
                      <a16:colId xmlns:a16="http://schemas.microsoft.com/office/drawing/2014/main" val="1796025412"/>
                    </a:ext>
                  </a:extLst>
                </a:gridCol>
                <a:gridCol w="3950789">
                  <a:extLst>
                    <a:ext uri="{9D8B030D-6E8A-4147-A177-3AD203B41FA5}">
                      <a16:colId xmlns:a16="http://schemas.microsoft.com/office/drawing/2014/main" val="3939348429"/>
                    </a:ext>
                  </a:extLst>
                </a:gridCol>
                <a:gridCol w="3950789">
                  <a:extLst>
                    <a:ext uri="{9D8B030D-6E8A-4147-A177-3AD203B41FA5}">
                      <a16:colId xmlns:a16="http://schemas.microsoft.com/office/drawing/2014/main" val="3080938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InitialSessionState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Runspaces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RunspacePool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Powershell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9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This is the resources, modules, variables, and Startup Scripts you want to run against your thread before your code executes.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Default is good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Building your own is annoying but great performance!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This is the container for your processes.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Matches up host, connection info,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InitialSessionState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and other things to you script.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Runspaces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single-thread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RunspacePool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multi-thread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What gets executed.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Scripblock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parameters, commands,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How they should be changed together.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95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92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Using </a:t>
            </a:r>
            <a:r>
              <a:rPr lang="en-US" dirty="0" err="1"/>
              <a:t>Runspace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6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Runspace</a:t>
            </a:r>
            <a:r>
              <a:rPr lang="en-US" dirty="0"/>
              <a:t> 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75244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967A-588C-4984-AEE2-4D79DCA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Customize </a:t>
            </a:r>
            <a:r>
              <a:rPr lang="en-US" dirty="0" err="1"/>
              <a:t>Runspaces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66A20E-930C-4025-BBE2-A7B776292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792601"/>
              </p:ext>
            </p:extLst>
          </p:nvPr>
        </p:nvGraphicFramePr>
        <p:xfrm>
          <a:off x="169816" y="1350065"/>
          <a:ext cx="11852367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789">
                  <a:extLst>
                    <a:ext uri="{9D8B030D-6E8A-4147-A177-3AD203B41FA5}">
                      <a16:colId xmlns:a16="http://schemas.microsoft.com/office/drawing/2014/main" val="1796025412"/>
                    </a:ext>
                  </a:extLst>
                </a:gridCol>
                <a:gridCol w="3950789">
                  <a:extLst>
                    <a:ext uri="{9D8B030D-6E8A-4147-A177-3AD203B41FA5}">
                      <a16:colId xmlns:a16="http://schemas.microsoft.com/office/drawing/2014/main" val="3939348429"/>
                    </a:ext>
                  </a:extLst>
                </a:gridCol>
                <a:gridCol w="3950789">
                  <a:extLst>
                    <a:ext uri="{9D8B030D-6E8A-4147-A177-3AD203B41FA5}">
                      <a16:colId xmlns:a16="http://schemas.microsoft.com/office/drawing/2014/main" val="3080938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InitialSessionState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Runspaces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RunspacePool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Powershell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9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Modules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Startup Scripts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Commands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Assemblies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Snapins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Formats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Language options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Number of threads (Min/Max)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Thread Options – reset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runspaces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RemoteConnections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(WSMAN)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InitialSessionState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Commands/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scriptblocks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Parameter/arguments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Runspace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RunspacePool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95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47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Customizing </a:t>
            </a:r>
            <a:r>
              <a:rPr lang="en-US" dirty="0" err="1"/>
              <a:t>Runspaces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81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Runspace</a:t>
            </a:r>
            <a:r>
              <a:rPr lang="en-US" dirty="0"/>
              <a:t> Customization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75197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967A-588C-4984-AEE2-4D79DCA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Debug your thread?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7E11F6-D4A8-4E38-922E-76305F9F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Stream Data</a:t>
            </a:r>
          </a:p>
          <a:p>
            <a:pPr lvl="1"/>
            <a:r>
              <a:rPr lang="en-US" dirty="0"/>
              <a:t>Output isn’t default</a:t>
            </a:r>
          </a:p>
          <a:p>
            <a:pPr lvl="1"/>
            <a:r>
              <a:rPr lang="en-US" dirty="0"/>
              <a:t>Fatal errors are not included in the error stream (but they can be caught and re-directed)</a:t>
            </a:r>
          </a:p>
          <a:p>
            <a:pPr lvl="1"/>
            <a:endParaRPr lang="en-US" dirty="0"/>
          </a:p>
          <a:p>
            <a:r>
              <a:rPr lang="en-US" dirty="0"/>
              <a:t>Debug-</a:t>
            </a:r>
            <a:r>
              <a:rPr lang="en-US" dirty="0" err="1"/>
              <a:t>Runspace</a:t>
            </a:r>
            <a:r>
              <a:rPr lang="en-US" dirty="0"/>
              <a:t> – doesn’t work with </a:t>
            </a:r>
            <a:r>
              <a:rPr lang="en-US" dirty="0" err="1"/>
              <a:t>Runspacepools</a:t>
            </a:r>
            <a:endParaRPr lang="en-US" dirty="0"/>
          </a:p>
          <a:p>
            <a:r>
              <a:rPr lang="en-US" dirty="0"/>
              <a:t>PowerShell v5+ required</a:t>
            </a:r>
          </a:p>
        </p:txBody>
      </p:sp>
    </p:spTree>
    <p:extLst>
      <p:ext uri="{BB962C8B-B14F-4D97-AF65-F5344CB8AC3E}">
        <p14:creationId xmlns:p14="http://schemas.microsoft.com/office/powerpoint/2010/main" val="1245153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Debugging </a:t>
            </a:r>
            <a:r>
              <a:rPr lang="en-US" dirty="0" err="1"/>
              <a:t>Runspaces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56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Runspace</a:t>
            </a:r>
            <a:r>
              <a:rPr lang="en-US" dirty="0"/>
              <a:t> Debugging 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27669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967A-588C-4984-AEE2-4D79DCA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runspace</a:t>
            </a:r>
            <a:r>
              <a:rPr lang="en-US" dirty="0"/>
              <a:t> Tricks!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7E11F6-D4A8-4E38-922E-76305F9F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Credential impersonation</a:t>
            </a:r>
          </a:p>
          <a:p>
            <a:pPr lvl="1"/>
            <a:r>
              <a:rPr lang="en-US" dirty="0"/>
              <a:t>This isn’t always stable and requires </a:t>
            </a:r>
            <a:r>
              <a:rPr lang="en-US" dirty="0" err="1"/>
              <a:t>pinvoke</a:t>
            </a:r>
            <a:r>
              <a:rPr lang="en-US" dirty="0"/>
              <a:t> commands.</a:t>
            </a:r>
          </a:p>
          <a:p>
            <a:pPr lvl="1"/>
            <a:endParaRPr lang="en-US" dirty="0"/>
          </a:p>
          <a:p>
            <a:r>
              <a:rPr lang="en-US" dirty="0"/>
              <a:t>Remote </a:t>
            </a:r>
            <a:r>
              <a:rPr lang="en-US" dirty="0" err="1"/>
              <a:t>Runspaces</a:t>
            </a:r>
            <a:endParaRPr lang="en-US" dirty="0"/>
          </a:p>
          <a:p>
            <a:pPr lvl="1"/>
            <a:r>
              <a:rPr lang="en-US" dirty="0"/>
              <a:t>Enter-</a:t>
            </a:r>
            <a:r>
              <a:rPr lang="en-US" dirty="0" err="1"/>
              <a:t>pssession</a:t>
            </a:r>
            <a:r>
              <a:rPr lang="en-US" dirty="0"/>
              <a:t> – This uses remote </a:t>
            </a:r>
            <a:r>
              <a:rPr lang="en-US" dirty="0" err="1"/>
              <a:t>runspaces</a:t>
            </a:r>
            <a:r>
              <a:rPr lang="en-US" dirty="0"/>
              <a:t> via </a:t>
            </a:r>
            <a:r>
              <a:rPr lang="en-US" dirty="0" err="1"/>
              <a:t>wsman</a:t>
            </a:r>
            <a:endParaRPr lang="en-US" dirty="0"/>
          </a:p>
          <a:p>
            <a:pPr lvl="1"/>
            <a:r>
              <a:rPr lang="en-US" dirty="0" err="1"/>
              <a:t>Connectioninfo</a:t>
            </a:r>
            <a:r>
              <a:rPr lang="en-US" dirty="0"/>
              <a:t> – we can do this on our own too!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8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ScottCorio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 own 10 chainsaws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15 years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Beer, Woodworking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JeffTheScripter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15 Years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Beer, Coffee and Chocolate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Scott Corio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Jeff Scripter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04223"/>
            <a:ext cx="10058400" cy="373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048" y="6309360"/>
            <a:ext cx="15087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7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7D7B-F508-471D-B703-BF02DB2A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69F8-26B8-4234-B777-0C4C8782C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https://learn-powershell.net/2013/04/19/sharing-variables-and-live-objects-between-powershell-runspaces/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https://docs.microsoft.com/en-us/powershell/module/microsoft.powershell.utility/debug-runspace?view=powershell-6</a:t>
            </a:r>
            <a:endParaRPr lang="en-US" dirty="0"/>
          </a:p>
          <a:p>
            <a:r>
              <a:rPr lang="en-US" dirty="0">
                <a:hlinkClick r:id="rId4"/>
              </a:rPr>
              <a:t>https://devblogs.microsoft.com/powershell/powershell-runspace-debugging-part-1/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02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placeholder slide. Please use the example slides in the “Example Slides” Section.</a:t>
            </a:r>
          </a:p>
          <a:p>
            <a:r>
              <a:rPr lang="en-US" dirty="0"/>
              <a:t>Questions? </a:t>
            </a:r>
            <a:r>
              <a:rPr lang="en-US" dirty="0">
                <a:hlinkClick r:id="rId2"/>
              </a:rPr>
              <a:t>info@mnscug.org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10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6DCF-E66B-45A3-8BC2-833F3C5A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err="1"/>
              <a:t>runspaces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8A890-4F84-4279-9A8A-D0751B1CE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runspace</a:t>
            </a:r>
            <a:r>
              <a:rPr lang="en-US" dirty="0"/>
              <a:t> is the operating environment for the commands that are invoked by the host application.</a:t>
            </a:r>
          </a:p>
          <a:p>
            <a:r>
              <a:rPr lang="en-US" dirty="0"/>
              <a:t>Part of the </a:t>
            </a:r>
            <a:r>
              <a:rPr lang="en-US" dirty="0" err="1"/>
              <a:t>System.Managment.Automation</a:t>
            </a:r>
            <a:r>
              <a:rPr lang="en-US" dirty="0"/>
              <a:t> namespace.</a:t>
            </a:r>
          </a:p>
          <a:p>
            <a:r>
              <a:rPr lang="en-US" dirty="0"/>
              <a:t>Host applications can use the default </a:t>
            </a:r>
            <a:r>
              <a:rPr lang="en-US" dirty="0" err="1"/>
              <a:t>runspace</a:t>
            </a:r>
            <a:r>
              <a:rPr lang="en-US" dirty="0"/>
              <a:t> provided by Windows PowerShell or create a custom </a:t>
            </a:r>
            <a:r>
              <a:rPr lang="en-US" dirty="0" err="1"/>
              <a:t>runspace</a:t>
            </a:r>
            <a:r>
              <a:rPr lang="en-US" dirty="0"/>
              <a:t>.</a:t>
            </a:r>
          </a:p>
          <a:p>
            <a:r>
              <a:rPr lang="en-US" dirty="0"/>
              <a:t>Multiple </a:t>
            </a:r>
            <a:r>
              <a:rPr lang="en-US" dirty="0" err="1"/>
              <a:t>runspaces</a:t>
            </a:r>
            <a:r>
              <a:rPr lang="en-US" dirty="0"/>
              <a:t> can be collectively run via </a:t>
            </a:r>
            <a:r>
              <a:rPr lang="en-US" dirty="0" err="1"/>
              <a:t>runspace</a:t>
            </a:r>
            <a:r>
              <a:rPr lang="en-US" dirty="0"/>
              <a:t> pools.</a:t>
            </a:r>
          </a:p>
          <a:p>
            <a:r>
              <a:rPr lang="en-US" dirty="0"/>
              <a:t>All PowerShell instances are run from within a </a:t>
            </a:r>
            <a:r>
              <a:rPr lang="en-US" dirty="0" err="1"/>
              <a:t>runspace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7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6E2A-78C1-4385-9EB9-E1D28675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difference?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EE9BDB-5A6D-4DDC-BAA6-215EB91F4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394474"/>
              </p:ext>
            </p:extLst>
          </p:nvPr>
        </p:nvGraphicFramePr>
        <p:xfrm>
          <a:off x="182880" y="1294432"/>
          <a:ext cx="11852367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789">
                  <a:extLst>
                    <a:ext uri="{9D8B030D-6E8A-4147-A177-3AD203B41FA5}">
                      <a16:colId xmlns:a16="http://schemas.microsoft.com/office/drawing/2014/main" val="1796025412"/>
                    </a:ext>
                  </a:extLst>
                </a:gridCol>
                <a:gridCol w="3950789">
                  <a:extLst>
                    <a:ext uri="{9D8B030D-6E8A-4147-A177-3AD203B41FA5}">
                      <a16:colId xmlns:a16="http://schemas.microsoft.com/office/drawing/2014/main" val="3939348429"/>
                    </a:ext>
                  </a:extLst>
                </a:gridCol>
                <a:gridCol w="3950789">
                  <a:extLst>
                    <a:ext uri="{9D8B030D-6E8A-4147-A177-3AD203B41FA5}">
                      <a16:colId xmlns:a16="http://schemas.microsoft.com/office/drawing/2014/main" val="3080938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Runspaces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Workflows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9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PowerShell v2+ (Scheduled jobs require v3+)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Fire and forget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Intended for small snippets of code or single cmdlets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Simple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Runs as a separate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Does not have access to the callers memory space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Single-thread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Many commands have an –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AsJob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parameter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PowerShell v2+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Doesn’t contain the same safety mechanisms as workflows, but also doesn’t have the same overhead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Runs as a thread in the current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Can access the callers memory space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PowerShell v3+ (v3 is limited to 5 threads)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Sequencing, Checkpointing, Persistence, Resume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Designed for safety not speed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Runs as a thread in the current process, inline scripts run as a separate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Can access the callers memory space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95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397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6E2A-78C1-4385-9EB9-E1D28675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Threading?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88C20-43F1-47F2-8647-94F1B84C1480}"/>
              </a:ext>
            </a:extLst>
          </p:cNvPr>
          <p:cNvSpPr txBox="1">
            <a:spLocks/>
          </p:cNvSpPr>
          <p:nvPr/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Threads are a component of a process that Asynchronously execute commands/instructions.</a:t>
            </a:r>
          </a:p>
          <a:p>
            <a:r>
              <a:rPr lang="en-US" dirty="0"/>
              <a:t>They share resources and memory.</a:t>
            </a:r>
          </a:p>
          <a:p>
            <a:r>
              <a:rPr lang="en-US" dirty="0"/>
              <a:t>Typically used for performance. </a:t>
            </a:r>
          </a:p>
          <a:p>
            <a:pPr lvl="1"/>
            <a:r>
              <a:rPr lang="en-US" dirty="0"/>
              <a:t>Break-up Large workloads into asynchronous tasks.</a:t>
            </a:r>
          </a:p>
          <a:p>
            <a:pPr lvl="1"/>
            <a:r>
              <a:rPr lang="en-US" dirty="0"/>
              <a:t>Preventing GUIs from being unresponsive.</a:t>
            </a:r>
          </a:p>
          <a:p>
            <a:pPr lvl="1"/>
            <a:r>
              <a:rPr lang="en-US" dirty="0"/>
              <a:t>Isolate actions and prevent variable collisions. </a:t>
            </a:r>
          </a:p>
          <a:p>
            <a:r>
              <a:rPr lang="en-US" dirty="0"/>
              <a:t>Can run under different credentials than the main process or other threads.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6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DEMO</a:t>
            </a:r>
          </a:p>
          <a:p>
            <a:r>
              <a:rPr lang="en-US" dirty="0" err="1"/>
              <a:t>Runspace</a:t>
            </a:r>
            <a:r>
              <a:rPr lang="en-US" dirty="0"/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205199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967A-588C-4984-AEE2-4D79DCA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I use a </a:t>
            </a:r>
            <a:r>
              <a:rPr lang="en-US" dirty="0" err="1"/>
              <a:t>runspace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15FD9-2E2F-4699-8FD5-6FC4008BE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multithreading performance</a:t>
            </a:r>
          </a:p>
          <a:p>
            <a:r>
              <a:rPr lang="en-US" dirty="0"/>
              <a:t>You need a high degree of control over your thread</a:t>
            </a:r>
          </a:p>
          <a:p>
            <a:r>
              <a:rPr lang="en-US" dirty="0"/>
              <a:t>You don’t want or need all of the resources associated with the default </a:t>
            </a:r>
            <a:r>
              <a:rPr lang="en-US" dirty="0" err="1"/>
              <a:t>runspace</a:t>
            </a:r>
            <a:endParaRPr lang="en-US" dirty="0"/>
          </a:p>
          <a:p>
            <a:r>
              <a:rPr lang="en-US" dirty="0"/>
              <a:t>You need to be able to track and interact with each thread individually</a:t>
            </a:r>
          </a:p>
          <a:p>
            <a:r>
              <a:rPr lang="en-US" dirty="0"/>
              <a:t>You need Synchronous variable manipulation (Shared Memory)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9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C905-966F-4ABA-B251-A1357715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that shared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8734E-EC4C-4DD8-9CF6-DEFA1B3AD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can be passed to a </a:t>
            </a:r>
            <a:r>
              <a:rPr lang="en-US" dirty="0" err="1"/>
              <a:t>runspace</a:t>
            </a:r>
            <a:r>
              <a:rPr lang="en-US" dirty="0"/>
              <a:t> pool via a Synchronous Hash Table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hashtable</a:t>
            </a:r>
            <a:r>
              <a:rPr lang="en-US" dirty="0">
                <a:latin typeface="Consolas" panose="020B0609020204030204" pitchFamily="49" charset="0"/>
              </a:rPr>
              <a:t>]::Synchronized(@{})</a:t>
            </a:r>
          </a:p>
          <a:p>
            <a:r>
              <a:rPr lang="en-US" dirty="0"/>
              <a:t>Single </a:t>
            </a:r>
            <a:r>
              <a:rPr lang="en-US" dirty="0" err="1"/>
              <a:t>runspaces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Runspace.SessionStateProxy.SetVariable</a:t>
            </a:r>
            <a:r>
              <a:rPr lang="en-US" dirty="0">
                <a:latin typeface="Consolas" panose="020B0609020204030204" pitchFamily="49" charset="0"/>
              </a:rPr>
              <a:t>(‘Name’, $</a:t>
            </a:r>
            <a:r>
              <a:rPr lang="en-US" dirty="0" err="1">
                <a:latin typeface="Consolas" panose="020B0609020204030204" pitchFamily="49" charset="0"/>
              </a:rPr>
              <a:t>HashTable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/>
              <a:t>Runspace</a:t>
            </a:r>
            <a:r>
              <a:rPr lang="en-US" dirty="0"/>
              <a:t> Pools</a:t>
            </a:r>
          </a:p>
          <a:p>
            <a:pPr lvl="1"/>
            <a:r>
              <a:rPr lang="en-US" dirty="0"/>
              <a:t>Passed via Parameter into the script added to the </a:t>
            </a:r>
            <a:r>
              <a:rPr lang="en-US" dirty="0" err="1"/>
              <a:t>runspace</a:t>
            </a:r>
            <a:endParaRPr lang="en-US" dirty="0"/>
          </a:p>
          <a:p>
            <a:pPr lvl="1"/>
            <a:r>
              <a:rPr lang="en-US" dirty="0"/>
              <a:t>Other parameters are treated as a local variable to the </a:t>
            </a:r>
            <a:r>
              <a:rPr lang="en-US" dirty="0" err="1"/>
              <a:t>runspace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79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60A55-F983-4B3D-9496-6114645D6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368090393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S 2019 Template.potx" id="{2E6737F6-7D7D-4B15-AEC2-AFD641A969F0}" vid="{51EECF06-20EA-4DF5-B15C-7105FCD1D6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7474EC5F9804A8C0915A0D2B3E72B" ma:contentTypeVersion="6" ma:contentTypeDescription="Create a new document." ma:contentTypeScope="" ma:versionID="1e506071d132a47b68c5589909b09f0e">
  <xsd:schema xmlns:xsd="http://www.w3.org/2001/XMLSchema" xmlns:xs="http://www.w3.org/2001/XMLSchema" xmlns:p="http://schemas.microsoft.com/office/2006/metadata/properties" xmlns:ns2="437d3976-146d-487e-9b32-45ade7cdb3c3" xmlns:ns3="ba924082-f255-4689-bc14-7c311a17681c" targetNamespace="http://schemas.microsoft.com/office/2006/metadata/properties" ma:root="true" ma:fieldsID="d9451a99ae5dfcf301f63b02ef9f83d5" ns2:_="" ns3:_="">
    <xsd:import namespace="437d3976-146d-487e-9b32-45ade7cdb3c3"/>
    <xsd:import namespace="ba924082-f255-4689-bc14-7c311a1768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d3976-146d-487e-9b32-45ade7cdb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24082-f255-4689-bc14-7c311a1768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81FD18-C877-47D9-A9C8-9B9EB7A5D4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7d3976-146d-487e-9b32-45ade7cdb3c3"/>
    <ds:schemaRef ds:uri="ba924082-f255-4689-bc14-7c311a1768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F96CB3-579C-4369-8AB2-D91B353AC245}">
  <ds:schemaRefs>
    <ds:schemaRef ds:uri="http://purl.org/dc/elements/1.1/"/>
    <ds:schemaRef ds:uri="http://www.w3.org/XML/1998/namespace"/>
    <ds:schemaRef ds:uri="437d3976-146d-487e-9b32-45ade7cdb3c3"/>
    <ds:schemaRef ds:uri="ba924082-f255-4689-bc14-7c311a17681c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MMS 2019 Template</Template>
  <TotalTime>3327</TotalTime>
  <Words>838</Words>
  <Application>Microsoft Office PowerPoint</Application>
  <PresentationFormat>Widescreen</PresentationFormat>
  <Paragraphs>176</Paragraphs>
  <Slides>40</Slides>
  <Notes>0</Notes>
  <HiddenSlides>18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Segoe UI</vt:lpstr>
      <vt:lpstr>Segoe UI Light</vt:lpstr>
      <vt:lpstr>Segoe UI Semibold</vt:lpstr>
      <vt:lpstr>Wingdings 3</vt:lpstr>
      <vt:lpstr>Slice</vt:lpstr>
      <vt:lpstr>High-performance powershell through the magic of runspaces</vt:lpstr>
      <vt:lpstr>PowerPoint Presentation</vt:lpstr>
      <vt:lpstr>What are runspaces?</vt:lpstr>
      <vt:lpstr>What’s the difference?</vt:lpstr>
      <vt:lpstr>What is Threading?</vt:lpstr>
      <vt:lpstr>PowerPoint Presentation</vt:lpstr>
      <vt:lpstr>When should I use a runspace?</vt:lpstr>
      <vt:lpstr>What about that shared memory?</vt:lpstr>
      <vt:lpstr>PowerPoint Presentation</vt:lpstr>
      <vt:lpstr>What are the components you need?</vt:lpstr>
      <vt:lpstr>PowerPoint Presentation</vt:lpstr>
      <vt:lpstr>PowerPoint Presentation</vt:lpstr>
      <vt:lpstr>How do you Customize Runspaces?</vt:lpstr>
      <vt:lpstr>PowerPoint Presentation</vt:lpstr>
      <vt:lpstr>PowerPoint Presentation</vt:lpstr>
      <vt:lpstr>How do you Debug your thread?</vt:lpstr>
      <vt:lpstr>PowerPoint Presentation</vt:lpstr>
      <vt:lpstr>PowerPoint Presentation</vt:lpstr>
      <vt:lpstr>Other runspace Tricks!</vt:lpstr>
      <vt:lpstr>PowerPoint Presentation</vt:lpstr>
      <vt:lpstr>PowerPoint Presentation</vt:lpstr>
      <vt:lpstr>Additional Reading</vt:lpstr>
      <vt:lpstr>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High-performance powershell through the magic of runspaces</dc:title>
  <dc:creator>Corio, Scott</dc:creator>
  <cp:keywords>No Restrictions</cp:keywords>
  <cp:lastModifiedBy>Corio, Scott</cp:lastModifiedBy>
  <cp:revision>38</cp:revision>
  <dcterms:created xsi:type="dcterms:W3CDTF">2019-04-08T18:17:51Z</dcterms:created>
  <dcterms:modified xsi:type="dcterms:W3CDTF">2019-04-23T19:33:43Z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0x010100CFD7474EC5F9804A8C0915A0D2B3E72B</vt:lpwstr>
  </property>
</Properties>
</file>