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2"/>
  </p:notesMasterIdLst>
  <p:sldIdLst>
    <p:sldId id="256" r:id="rId5"/>
    <p:sldId id="257" r:id="rId6"/>
    <p:sldId id="281" r:id="rId7"/>
    <p:sldId id="284" r:id="rId8"/>
    <p:sldId id="280" r:id="rId9"/>
    <p:sldId id="283" r:id="rId10"/>
    <p:sldId id="282" r:id="rId11"/>
    <p:sldId id="285" r:id="rId12"/>
    <p:sldId id="286" r:id="rId13"/>
    <p:sldId id="287" r:id="rId14"/>
    <p:sldId id="288" r:id="rId15"/>
    <p:sldId id="289" r:id="rId16"/>
    <p:sldId id="293" r:id="rId17"/>
    <p:sldId id="290" r:id="rId18"/>
    <p:sldId id="291" r:id="rId19"/>
    <p:sldId id="294" r:id="rId20"/>
    <p:sldId id="292" r:id="rId21"/>
    <p:sldId id="259" r:id="rId22"/>
    <p:sldId id="279" r:id="rId23"/>
    <p:sldId id="258" r:id="rId24"/>
    <p:sldId id="260" r:id="rId25"/>
    <p:sldId id="278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1"/>
            <p14:sldId id="284"/>
            <p14:sldId id="280"/>
            <p14:sldId id="283"/>
            <p14:sldId id="282"/>
            <p14:sldId id="285"/>
            <p14:sldId id="286"/>
            <p14:sldId id="287"/>
            <p14:sldId id="288"/>
            <p14:sldId id="289"/>
            <p14:sldId id="293"/>
            <p14:sldId id="290"/>
            <p14:sldId id="291"/>
            <p14:sldId id="294"/>
            <p14:sldId id="292"/>
            <p14:sldId id="259"/>
            <p14:sldId id="279"/>
            <p14:sldId id="258"/>
          </p14:sldIdLst>
        </p14:section>
        <p14:section name="Closing" id="{49CB15AC-FD56-4AAC-8B8A-68CF2CB85A39}">
          <p14:sldIdLst/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0.sv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0529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19816" y="5785306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02" y="5841201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3F8AEA-C7AA-4C4D-BF18-501B07A2A07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98" y="5514072"/>
            <a:ext cx="981305" cy="978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454905" y="5767794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8401" y="5506793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904" y="3764709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303191" y="3939880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77" y="3995775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FB700-3F73-473A-8BBE-5817687FE8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73" y="3668646"/>
            <a:ext cx="981305" cy="97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38280" y="392236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8907" y="4795480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387001" y="5032094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286041" y="5059000"/>
            <a:ext cx="1916152" cy="523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1BA3DE-3704-46EA-9E09-E5C6176FD40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067482" y="5085415"/>
            <a:ext cx="2259229" cy="470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457537-FE5E-46B3-A32B-CA4F21E579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189201" y="5782724"/>
            <a:ext cx="1685421" cy="640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56BEE-EA54-4E24-A440-8EE92C8CEB8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51885" y="5994191"/>
            <a:ext cx="1349686" cy="441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5F39D8-E71B-4F4C-8029-3EBE279CC6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7380" y="5870214"/>
            <a:ext cx="1327512" cy="46600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74353" y="3668646"/>
            <a:ext cx="981305" cy="9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ott.corio@gmail.com" TargetMode="External"/><Relationship Id="rId2" Type="http://schemas.openxmlformats.org/officeDocument/2006/relationships/hyperlink" Target="mailto:JPScripte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mnscug.or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26" Type="http://schemas.openxmlformats.org/officeDocument/2006/relationships/image" Target="../media/image160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8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Relationship Id="rId27" Type="http://schemas.openxmlformats.org/officeDocument/2006/relationships/image" Target="../media/image1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" Type="http://schemas.openxmlformats.org/officeDocument/2006/relationships/image" Target="../media/image164.png"/><Relationship Id="rId21" Type="http://schemas.openxmlformats.org/officeDocument/2006/relationships/image" Target="../media/image182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5" Type="http://schemas.openxmlformats.org/officeDocument/2006/relationships/image" Target="../media/image213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24" Type="http://schemas.openxmlformats.org/officeDocument/2006/relationships/image" Target="../media/image212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28" Type="http://schemas.openxmlformats.org/officeDocument/2006/relationships/image" Target="../media/image216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3" Type="http://schemas.openxmlformats.org/officeDocument/2006/relationships/image" Target="../media/image218.png"/><Relationship Id="rId21" Type="http://schemas.openxmlformats.org/officeDocument/2006/relationships/image" Target="../media/image236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" Type="http://schemas.openxmlformats.org/officeDocument/2006/relationships/image" Target="../media/image217.png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10" Type="http://schemas.openxmlformats.org/officeDocument/2006/relationships/image" Target="../media/image225.png"/><Relationship Id="rId19" Type="http://schemas.openxmlformats.org/officeDocument/2006/relationships/image" Target="../media/image234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Relationship Id="rId22" Type="http://schemas.openxmlformats.org/officeDocument/2006/relationships/image" Target="../media/image2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2" Type="http://schemas.openxmlformats.org/officeDocument/2006/relationships/image" Target="../media/image239.png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5" Type="http://schemas.openxmlformats.org/officeDocument/2006/relationships/image" Target="../media/image25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Relationship Id="rId14" Type="http://schemas.openxmlformats.org/officeDocument/2006/relationships/image" Target="../media/image2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High-performance </a:t>
            </a:r>
            <a:r>
              <a:rPr lang="en-US" dirty="0" err="1"/>
              <a:t>powershell</a:t>
            </a:r>
            <a:r>
              <a:rPr lang="en-US" dirty="0"/>
              <a:t> through the magic of </a:t>
            </a:r>
            <a:r>
              <a:rPr lang="en-US" dirty="0" err="1"/>
              <a:t>runspaces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Jeff Scripter</a:t>
            </a:r>
          </a:p>
          <a:p>
            <a:r>
              <a:rPr lang="en-US" dirty="0">
                <a:hlinkClick r:id="rId2"/>
              </a:rPr>
              <a:t>JPScripter@gmail.com</a:t>
            </a:r>
            <a:endParaRPr lang="en-US" dirty="0"/>
          </a:p>
          <a:p>
            <a:r>
              <a:rPr lang="en-US" dirty="0"/>
              <a:t>Application System Engineer</a:t>
            </a:r>
          </a:p>
          <a:p>
            <a:r>
              <a:rPr lang="en-US" dirty="0"/>
              <a:t>Wells Fargo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>
                <a:hlinkClick r:id="rId3"/>
              </a:rPr>
              <a:t>Scott.corio@gmail.com</a:t>
            </a:r>
            <a:endParaRPr lang="en-US" dirty="0"/>
          </a:p>
          <a:p>
            <a:r>
              <a:rPr lang="en-US" dirty="0" err="1"/>
              <a:t>Chronobrew.beer</a:t>
            </a:r>
            <a:r>
              <a:rPr lang="en-US" dirty="0"/>
              <a:t>/blog</a:t>
            </a:r>
          </a:p>
          <a:p>
            <a:r>
              <a:rPr lang="en-US" dirty="0"/>
              <a:t>IT Infrastructure 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244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Customize </a:t>
            </a:r>
            <a:r>
              <a:rPr lang="en-US" dirty="0" err="1"/>
              <a:t>Runspaces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66A20E-930C-4025-BBE2-A7B776292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92601"/>
              </p:ext>
            </p:extLst>
          </p:nvPr>
        </p:nvGraphicFramePr>
        <p:xfrm>
          <a:off x="169816" y="1350065"/>
          <a:ext cx="1185236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InitialSessionState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RunspacePool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Powershell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Startup Scripts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Assemblies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Snapins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options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 of threads (Min/Max)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Thread Options – reset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RemoteConnections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(WSMAN)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InitialSessionState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scriptblocks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Parameter/arguments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RunspacePool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47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Customizing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8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Customization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519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Debug your thread?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E11F6-D4A8-4E38-922E-76305F9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Stream Data</a:t>
            </a:r>
          </a:p>
          <a:p>
            <a:pPr lvl="1"/>
            <a:r>
              <a:rPr lang="en-US" dirty="0"/>
              <a:t>Output isn’t default</a:t>
            </a:r>
          </a:p>
          <a:p>
            <a:pPr lvl="1"/>
            <a:r>
              <a:rPr lang="en-US" dirty="0"/>
              <a:t>Fatal errors are not included in the error stream</a:t>
            </a:r>
          </a:p>
          <a:p>
            <a:pPr lvl="1"/>
            <a:endParaRPr lang="en-US" dirty="0"/>
          </a:p>
          <a:p>
            <a:r>
              <a:rPr lang="en-US" dirty="0"/>
              <a:t>Debug-</a:t>
            </a:r>
            <a:r>
              <a:rPr lang="en-US" dirty="0" err="1"/>
              <a:t>Runspace</a:t>
            </a:r>
            <a:r>
              <a:rPr lang="en-US" dirty="0"/>
              <a:t> – doesn’t work with </a:t>
            </a:r>
            <a:r>
              <a:rPr lang="en-US" dirty="0" err="1"/>
              <a:t>Runspacepools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Debugging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Runspace</a:t>
            </a:r>
            <a:r>
              <a:rPr lang="en-US" dirty="0"/>
              <a:t> Debugging 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2766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runspace</a:t>
            </a:r>
            <a:r>
              <a:rPr lang="en-US" dirty="0"/>
              <a:t> Tricks!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E11F6-D4A8-4E38-922E-76305F9FD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Credential impersonation</a:t>
            </a:r>
          </a:p>
          <a:p>
            <a:pPr lvl="1"/>
            <a:r>
              <a:rPr lang="en-US" dirty="0"/>
              <a:t>This isn’t always stable and requires </a:t>
            </a:r>
            <a:r>
              <a:rPr lang="en-US" dirty="0" err="1"/>
              <a:t>pinvoke</a:t>
            </a:r>
            <a:r>
              <a:rPr lang="en-US" dirty="0"/>
              <a:t> commands.</a:t>
            </a:r>
          </a:p>
          <a:p>
            <a:pPr lvl="1"/>
            <a:endParaRPr lang="en-US" dirty="0"/>
          </a:p>
          <a:p>
            <a:r>
              <a:rPr lang="en-US" dirty="0"/>
              <a:t>Remote </a:t>
            </a:r>
            <a:r>
              <a:rPr lang="en-US" dirty="0" err="1"/>
              <a:t>Runspaces</a:t>
            </a:r>
            <a:endParaRPr lang="en-US" dirty="0"/>
          </a:p>
          <a:p>
            <a:pPr lvl="1"/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– This uses remote </a:t>
            </a:r>
            <a:r>
              <a:rPr lang="en-US" dirty="0" err="1"/>
              <a:t>runspaces</a:t>
            </a:r>
            <a:r>
              <a:rPr lang="en-US" dirty="0"/>
              <a:t> via </a:t>
            </a:r>
            <a:r>
              <a:rPr lang="en-US" dirty="0" err="1"/>
              <a:t>wsman</a:t>
            </a:r>
            <a:endParaRPr lang="en-US" dirty="0"/>
          </a:p>
          <a:p>
            <a:pPr lvl="1"/>
            <a:r>
              <a:rPr lang="en-US" dirty="0" err="1"/>
              <a:t>Connectioninfo</a:t>
            </a:r>
            <a:r>
              <a:rPr lang="en-US" dirty="0"/>
              <a:t> – we can do this on our own too!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8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04223"/>
            <a:ext cx="10058400" cy="37309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048" y="6309360"/>
            <a:ext cx="1508760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scott.corio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Beer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JeffTheScripter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Beer, Coffee and Chocolate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Jeff Scripter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placeholder slide. Please use the example slides in the “Example Slides” Section.</a:t>
            </a:r>
          </a:p>
          <a:p>
            <a:r>
              <a:rPr lang="en-US" dirty="0"/>
              <a:t>Questions? </a:t>
            </a:r>
            <a:r>
              <a:rPr lang="en-US" dirty="0">
                <a:hlinkClick r:id="rId2"/>
              </a:rPr>
              <a:t>info@mnscug.org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Threading?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88C20-43F1-47F2-8647-94F1B84C1480}"/>
              </a:ext>
            </a:extLst>
          </p:cNvPr>
          <p:cNvSpPr txBox="1">
            <a:spLocks/>
          </p:cNvSpPr>
          <p:nvPr/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Threads are a component of a process that Asynchronously execute commands/instructions.</a:t>
            </a:r>
          </a:p>
          <a:p>
            <a:r>
              <a:rPr lang="en-US" dirty="0"/>
              <a:t>They share resources and memory.</a:t>
            </a:r>
          </a:p>
          <a:p>
            <a:r>
              <a:rPr lang="en-US" dirty="0"/>
              <a:t>Typically used for performance. </a:t>
            </a:r>
          </a:p>
          <a:p>
            <a:pPr lvl="1"/>
            <a:r>
              <a:rPr lang="en-US" dirty="0"/>
              <a:t>Break-up Large workloads into asynchronous tasks.</a:t>
            </a:r>
          </a:p>
          <a:p>
            <a:pPr lvl="1"/>
            <a:r>
              <a:rPr lang="en-US" dirty="0"/>
              <a:t>Preventing GUIs from being unresponsive.</a:t>
            </a:r>
          </a:p>
          <a:p>
            <a:pPr lvl="1"/>
            <a:r>
              <a:rPr lang="en-US" dirty="0"/>
              <a:t>Isolate actions and prevent variable collisions. </a:t>
            </a:r>
          </a:p>
          <a:p>
            <a:r>
              <a:rPr lang="en-US" dirty="0"/>
              <a:t>Can run under different credentials than the main process or other threads.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6E2A-78C1-4385-9EB9-E1D28675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EE9BDB-5A6D-4DDC-BAA6-215EB91F48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880" y="1294432"/>
          <a:ext cx="1185236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Workflows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v2+ (Scheduled jobs require v3+)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Session runs on target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Fire and forget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Intended for small snippets of code or single cmdlets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Simple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separate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Single-thread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v2+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Session runs on target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Doesn’t contain the same safety mechanisms as workflows, but also doesn’t have the same overhead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thread in the current process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PowerShell v3+ (v3 is limited to 5 threads)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Session runs on host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Sequencing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Checkpointing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Persistence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Resume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Designed for safety not 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as a thread in the current process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39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6DCF-E66B-45A3-8BC2-833F3C5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runspaces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A890-4F84-4279-9A8A-D0751B1C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runspace</a:t>
            </a:r>
            <a:r>
              <a:rPr lang="en-US" dirty="0"/>
              <a:t> is the operating environment for the commands that are invoked by the host application.</a:t>
            </a:r>
          </a:p>
          <a:p>
            <a:r>
              <a:rPr lang="en-US" dirty="0"/>
              <a:t>Part of the </a:t>
            </a:r>
            <a:r>
              <a:rPr lang="en-US" dirty="0" err="1"/>
              <a:t>System.Managment.Automation</a:t>
            </a:r>
            <a:r>
              <a:rPr lang="en-US" dirty="0"/>
              <a:t> namespace.</a:t>
            </a:r>
          </a:p>
          <a:p>
            <a:r>
              <a:rPr lang="en-US" dirty="0"/>
              <a:t>Host applications can use the default </a:t>
            </a:r>
            <a:r>
              <a:rPr lang="en-US" dirty="0" err="1"/>
              <a:t>runspace</a:t>
            </a:r>
            <a:r>
              <a:rPr lang="en-US" dirty="0"/>
              <a:t> provided by Windows PowerShell or create a custom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  <a:p>
            <a:r>
              <a:rPr lang="en-US" dirty="0"/>
              <a:t>Multiple </a:t>
            </a:r>
            <a:r>
              <a:rPr lang="en-US" dirty="0" err="1"/>
              <a:t>runspaces</a:t>
            </a:r>
            <a:r>
              <a:rPr lang="en-US" dirty="0"/>
              <a:t> can be collectively run via </a:t>
            </a:r>
            <a:r>
              <a:rPr lang="en-US" dirty="0" err="1"/>
              <a:t>runspace</a:t>
            </a:r>
            <a:r>
              <a:rPr lang="en-US" dirty="0"/>
              <a:t> pools.</a:t>
            </a:r>
          </a:p>
          <a:p>
            <a:r>
              <a:rPr lang="en-US" dirty="0"/>
              <a:t>All PowerShell instances are run from within a </a:t>
            </a:r>
            <a:r>
              <a:rPr lang="en-US" dirty="0" err="1"/>
              <a:t>runspace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 err="1"/>
              <a:t>Runspace</a:t>
            </a:r>
            <a:r>
              <a:rPr lang="en-US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205199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a </a:t>
            </a:r>
            <a:r>
              <a:rPr lang="en-US" dirty="0" err="1"/>
              <a:t>runspace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5FD9-2E2F-4699-8FD5-6FC4008BE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multithreading performance</a:t>
            </a:r>
          </a:p>
          <a:p>
            <a:r>
              <a:rPr lang="en-US" dirty="0"/>
              <a:t>You need a high degree of control over your thread</a:t>
            </a:r>
          </a:p>
          <a:p>
            <a:r>
              <a:rPr lang="en-US" dirty="0"/>
              <a:t>You don’t want or need all of the resources associated with the default </a:t>
            </a:r>
            <a:r>
              <a:rPr lang="en-US" dirty="0" err="1"/>
              <a:t>runspace</a:t>
            </a:r>
            <a:endParaRPr lang="en-US" dirty="0"/>
          </a:p>
          <a:p>
            <a:r>
              <a:rPr lang="en-US" dirty="0"/>
              <a:t>You need to be able to track and interact each thread individually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967A-588C-4984-AEE2-4D79DCA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you need?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9298E2-5F22-4F94-ABB8-AFB1BF029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385308"/>
              </p:ext>
            </p:extLst>
          </p:nvPr>
        </p:nvGraphicFramePr>
        <p:xfrm>
          <a:off x="169816" y="1350065"/>
          <a:ext cx="1185236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89">
                  <a:extLst>
                    <a:ext uri="{9D8B030D-6E8A-4147-A177-3AD203B41FA5}">
                      <a16:colId xmlns:a16="http://schemas.microsoft.com/office/drawing/2014/main" val="1796025412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939348429"/>
                    </a:ext>
                  </a:extLst>
                </a:gridCol>
                <a:gridCol w="3950789">
                  <a:extLst>
                    <a:ext uri="{9D8B030D-6E8A-4147-A177-3AD203B41FA5}">
                      <a16:colId xmlns:a16="http://schemas.microsoft.com/office/drawing/2014/main" val="308093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InitialSessionState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Runspaces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RunspacePool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Powershell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9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This is the resources, modules, variables, and Startup Scripts you want to run against your thread before your code executes.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Default is good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Building your own is annoying but great performance!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This is the container for your processes.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Matches up host, connection info,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InitialSessionState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and other things to you script.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single-thread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RunspacePool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multi-thread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gets executed.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Scripblock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parameters, commands,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How they should be changed together.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2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Using </a:t>
            </a:r>
            <a:r>
              <a:rPr lang="en-US" dirty="0" err="1"/>
              <a:t>Runspace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665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19 Template.potx" id="{2E6737F6-7D7D-4B15-AEC2-AFD641A969F0}" vid="{51EECF06-20EA-4DF5-B15C-7105FCD1D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7474EC5F9804A8C0915A0D2B3E72B" ma:contentTypeVersion="6" ma:contentTypeDescription="Create a new document." ma:contentTypeScope="" ma:versionID="1e506071d132a47b68c5589909b09f0e">
  <xsd:schema xmlns:xsd="http://www.w3.org/2001/XMLSchema" xmlns:xs="http://www.w3.org/2001/XMLSchema" xmlns:p="http://schemas.microsoft.com/office/2006/metadata/properties" xmlns:ns2="437d3976-146d-487e-9b32-45ade7cdb3c3" xmlns:ns3="ba924082-f255-4689-bc14-7c311a17681c" targetNamespace="http://schemas.microsoft.com/office/2006/metadata/properties" ma:root="true" ma:fieldsID="d9451a99ae5dfcf301f63b02ef9f83d5" ns2:_="" ns3:_="">
    <xsd:import namespace="437d3976-146d-487e-9b32-45ade7cdb3c3"/>
    <xsd:import namespace="ba924082-f255-4689-bc14-7c311a176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3976-146d-487e-9b32-45ade7cdb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24082-f255-4689-bc14-7c311a1768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ba924082-f255-4689-bc14-7c311a17681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437d3976-146d-487e-9b32-45ade7cdb3c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881FD18-C877-47D9-A9C8-9B9EB7A5D4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3976-146d-487e-9b32-45ade7cdb3c3"/>
    <ds:schemaRef ds:uri="ba924082-f255-4689-bc14-7c311a1768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2019 Template</Template>
  <TotalTime>3069</TotalTime>
  <Words>675</Words>
  <Application>Microsoft Office PowerPoint</Application>
  <PresentationFormat>Widescreen</PresentationFormat>
  <Paragraphs>162</Paragraphs>
  <Slides>37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High-performance powershell through the magic of runspaces</vt:lpstr>
      <vt:lpstr>PowerPoint Presentation</vt:lpstr>
      <vt:lpstr>What is Threading?</vt:lpstr>
      <vt:lpstr>What’s the difference?</vt:lpstr>
      <vt:lpstr>What are runspaces?</vt:lpstr>
      <vt:lpstr>PowerPoint Presentation</vt:lpstr>
      <vt:lpstr>When should I use a runspace?</vt:lpstr>
      <vt:lpstr>What are the components you need?</vt:lpstr>
      <vt:lpstr>PowerPoint Presentation</vt:lpstr>
      <vt:lpstr>PowerPoint Presentation</vt:lpstr>
      <vt:lpstr>How do you Customize Runspaces?</vt:lpstr>
      <vt:lpstr>PowerPoint Presentation</vt:lpstr>
      <vt:lpstr>PowerPoint Presentation</vt:lpstr>
      <vt:lpstr>How do you Debug your thread?</vt:lpstr>
      <vt:lpstr>PowerPoint Presentation</vt:lpstr>
      <vt:lpstr>PowerPoint Presentation</vt:lpstr>
      <vt:lpstr>Other runspace Tricks!</vt:lpstr>
      <vt:lpstr>PowerPoint Presentation</vt:lpstr>
      <vt:lpstr>PowerPoint Presentation</vt:lpstr>
      <vt:lpstr>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powershell through the magic of runspaces</dc:title>
  <dc:creator>Corio, Scott</dc:creator>
  <cp:keywords>No Restrictions</cp:keywords>
  <cp:lastModifiedBy>Jeffrey scripter</cp:lastModifiedBy>
  <cp:revision>27</cp:revision>
  <dcterms:created xsi:type="dcterms:W3CDTF">2019-04-08T18:17:51Z</dcterms:created>
  <dcterms:modified xsi:type="dcterms:W3CDTF">2019-04-13T18:09:40Z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0x010100CFD7474EC5F9804A8C0915A0D2B3E72B</vt:lpwstr>
  </property>
</Properties>
</file>