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4"/>
  </p:sldMasterIdLst>
  <p:notesMasterIdLst>
    <p:notesMasterId r:id="rId29"/>
  </p:notesMasterIdLst>
  <p:handoutMasterIdLst>
    <p:handoutMasterId r:id="rId30"/>
  </p:handoutMasterIdLst>
  <p:sldIdLst>
    <p:sldId id="2147470582" r:id="rId5"/>
    <p:sldId id="2147470594" r:id="rId6"/>
    <p:sldId id="2147470596" r:id="rId7"/>
    <p:sldId id="2147470593" r:id="rId8"/>
    <p:sldId id="2147470578" r:id="rId9"/>
    <p:sldId id="2147470597" r:id="rId10"/>
    <p:sldId id="2147470610" r:id="rId11"/>
    <p:sldId id="2147470598" r:id="rId12"/>
    <p:sldId id="2147470584" r:id="rId13"/>
    <p:sldId id="2147470599" r:id="rId14"/>
    <p:sldId id="2147470600" r:id="rId15"/>
    <p:sldId id="2147470601" r:id="rId16"/>
    <p:sldId id="2147470602" r:id="rId17"/>
    <p:sldId id="2147470603" r:id="rId18"/>
    <p:sldId id="2147470604" r:id="rId19"/>
    <p:sldId id="2147470605" r:id="rId20"/>
    <p:sldId id="2147470606" r:id="rId21"/>
    <p:sldId id="2147470607" r:id="rId22"/>
    <p:sldId id="2147470608" r:id="rId23"/>
    <p:sldId id="2147470589" r:id="rId24"/>
    <p:sldId id="2147470609" r:id="rId25"/>
    <p:sldId id="2147470611" r:id="rId26"/>
    <p:sldId id="2147470592" r:id="rId27"/>
    <p:sldId id="2026819541" r:id="rId28"/>
  </p:sldIdLst>
  <p:sldSz cx="12188825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al content" id="{58BEA273-1560-4F40-882D-D72BE2F08D38}">
          <p14:sldIdLst/>
        </p14:section>
        <p14:section name="Template" id="{095074CF-EC36-8641-8A3E-A95BC79C523F}">
          <p14:sldIdLst>
            <p14:sldId id="2147470582"/>
            <p14:sldId id="2147470594"/>
            <p14:sldId id="2147470596"/>
            <p14:sldId id="2147470593"/>
            <p14:sldId id="2147470578"/>
            <p14:sldId id="2147470597"/>
            <p14:sldId id="2147470610"/>
            <p14:sldId id="2147470598"/>
            <p14:sldId id="2147470584"/>
            <p14:sldId id="2147470599"/>
            <p14:sldId id="2147470600"/>
            <p14:sldId id="2147470601"/>
            <p14:sldId id="2147470602"/>
            <p14:sldId id="2147470603"/>
            <p14:sldId id="2147470604"/>
            <p14:sldId id="2147470605"/>
            <p14:sldId id="2147470606"/>
            <p14:sldId id="2147470607"/>
            <p14:sldId id="2147470608"/>
            <p14:sldId id="2147470589"/>
            <p14:sldId id="2147470609"/>
            <p14:sldId id="2147470611"/>
            <p14:sldId id="2147470592"/>
            <p14:sldId id="2026819541"/>
          </p14:sldIdLst>
        </p14:section>
        <p14:section name="APPENDIX" id="{06BBF2D1-F34A-3D41-AB4D-E6ADB4E37BD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CC092F"/>
    <a:srgbClr val="37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 autoAdjust="0"/>
    <p:restoredTop sz="94602"/>
  </p:normalViewPr>
  <p:slideViewPr>
    <p:cSldViewPr snapToGrid="0">
      <p:cViewPr varScale="1">
        <p:scale>
          <a:sx n="109" d="100"/>
          <a:sy n="109" d="100"/>
        </p:scale>
        <p:origin x="12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8/17/2024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CC20849-E2E6-10A4-A711-2E0232DEC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8" y="0"/>
            <a:ext cx="12192003" cy="6858000"/>
          </a:xfrm>
          <a:prstGeom prst="rect">
            <a:avLst/>
          </a:prstGeom>
        </p:spPr>
      </p:pic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  <p:sp>
        <p:nvSpPr>
          <p:cNvPr id="4" name="Title click to edit">
            <a:extLst>
              <a:ext uri="{FF2B5EF4-FFF2-40B4-BE49-F238E27FC236}">
                <a16:creationId xmlns:a16="http://schemas.microsoft.com/office/drawing/2014/main" id="{00A89F66-9796-9007-A6AC-FAD7B37A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6" name="Click to edit Speaker Name ">
            <a:extLst>
              <a:ext uri="{FF2B5EF4-FFF2-40B4-BE49-F238E27FC236}">
                <a16:creationId xmlns:a16="http://schemas.microsoft.com/office/drawing/2014/main" id="{0D982685-BF5F-60FC-E5A7-7BE6E512CC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494" y="5145644"/>
            <a:ext cx="5505917" cy="355601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8" name="Click to edit role">
            <a:extLst>
              <a:ext uri="{FF2B5EF4-FFF2-40B4-BE49-F238E27FC236}">
                <a16:creationId xmlns:a16="http://schemas.microsoft.com/office/drawing/2014/main" id="{884BF703-E856-AE63-D420-3CA354BE7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494" y="5525699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Role / Division</a:t>
            </a:r>
          </a:p>
        </p:txBody>
      </p:sp>
      <p:sp>
        <p:nvSpPr>
          <p:cNvPr id="9" name="Click to edit role">
            <a:extLst>
              <a:ext uri="{FF2B5EF4-FFF2-40B4-BE49-F238E27FC236}">
                <a16:creationId xmlns:a16="http://schemas.microsoft.com/office/drawing/2014/main" id="{FF0F10F6-AE7E-4AD3-1013-9DD6E6760A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vmwareexplore</a:t>
            </a:r>
            <a:r>
              <a:rPr lang="en-US" dirty="0"/>
              <a:t> #session ID</a:t>
            </a:r>
          </a:p>
        </p:txBody>
      </p:sp>
      <p:sp>
        <p:nvSpPr>
          <p:cNvPr id="10" name="Click to edit role">
            <a:extLst>
              <a:ext uri="{FF2B5EF4-FFF2-40B4-BE49-F238E27FC236}">
                <a16:creationId xmlns:a16="http://schemas.microsoft.com/office/drawing/2014/main" id="{F5567BE4-05ED-1C84-99DE-02E5AA7E1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94" y="2432914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 Number</a:t>
            </a:r>
          </a:p>
        </p:txBody>
      </p:sp>
      <p:pic>
        <p:nvPicPr>
          <p:cNvPr id="11" name="Picture 10" descr="A colorful cityscape with water jets and clouds&#10;&#10;Description automatically generated with medium confidence">
            <a:extLst>
              <a:ext uri="{FF2B5EF4-FFF2-40B4-BE49-F238E27FC236}">
                <a16:creationId xmlns:a16="http://schemas.microsoft.com/office/drawing/2014/main" id="{9B2BD5D5-4CB5-DE14-2234-54852CF411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74382" y="743888"/>
            <a:ext cx="5137412" cy="513741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52A0F8-439E-897B-B985-83F75924E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495" y="4421915"/>
            <a:ext cx="5505916" cy="444295"/>
          </a:xfrm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3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2865" y="2484176"/>
            <a:ext cx="5287234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92865" y="2621020"/>
            <a:ext cx="5315794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30872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3874" y="2484176"/>
            <a:ext cx="5287234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08143" y="2621280"/>
            <a:ext cx="5287234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761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3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859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tx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1859" y="2509480"/>
            <a:ext cx="3593592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DA4B3-27AC-8A64-FD5E-59AEAE0D8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97616" y="2509480"/>
            <a:ext cx="3593592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F0ECF-E71C-8AC9-36B9-29CB570B16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286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3B6B0E-4AB9-6144-29E4-820FC763DE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29761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EE5625D-A2F8-6592-7C13-07EAF5CBBC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01859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0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9531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60DB8-F067-969E-72B5-4E90025E5B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9294812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3DEE-AB9E-C81E-DF9C-D1BE09F2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2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C18C6BC-2416-B51C-F45A-9BCC874B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1609531"/>
            <a:ext cx="8229600" cy="4572000"/>
          </a:xfrm>
        </p:spPr>
        <p:txBody>
          <a:bodyPr vert="horz" lIns="59436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4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2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5pPr>
            <a:lvl6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6pPr>
            <a:lvl7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7pPr>
            <a:lvl8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8pPr>
            <a:lvl9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C05F02B7-B99F-8424-E971-B7478FAB40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1258617-CE72-E542-2E67-9B2874ED90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tx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ABBF0D-1BD1-F9E7-64FF-6B8D87E61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06119E-8D41-BF4A-7D53-2FBB71F653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01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2D6E64-9DD1-43CD-C247-B83E374482F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1166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02A9C0F-4D4C-0EEC-0E20-65368D1177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8013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EF5052-BBAD-A22B-0D68-BBBFD706375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27538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FF9CD2-0893-33FB-480A-506C7095C2F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013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B49FE0-BA78-9DF9-AB7D-9F52651E93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538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rgbClr val="5356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094412" y="3161302"/>
            <a:ext cx="5505917" cy="1234440"/>
          </a:xfrm>
        </p:spPr>
        <p:txBody>
          <a:bodyPr wrap="square" anchor="b"/>
          <a:lstStyle>
            <a:lvl1pPr algn="r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4411" y="5894205"/>
            <a:ext cx="5505917" cy="355601"/>
          </a:xfr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6C487-BDB0-D30C-B445-59B687C71B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9790BF-BC16-A99C-7279-8E113BE3AF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– VMware Explore - Stay Connected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2100082"/>
            <a:ext cx="593781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3429000"/>
            <a:ext cx="593781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4" y="1613035"/>
            <a:ext cx="2884608" cy="247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5"/>
                </a:solidFill>
              </a:rPr>
              <a:t>Do the fonts in the words below match?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1015065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E3F1AF9-33AA-4D9C-AD7D-10112C93FA27}"/>
              </a:ext>
            </a:extLst>
          </p:cNvPr>
          <p:cNvGrpSpPr/>
          <p:nvPr userDrawn="1"/>
        </p:nvGrpSpPr>
        <p:grpSpPr>
          <a:xfrm>
            <a:off x="-254" y="0"/>
            <a:ext cx="12189079" cy="6858000"/>
            <a:chOff x="-254" y="0"/>
            <a:chExt cx="12189079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E9588-3727-5FEC-0E33-428A0E0E52CF}"/>
                </a:ext>
              </a:extLst>
            </p:cNvPr>
            <p:cNvGrpSpPr/>
            <p:nvPr/>
          </p:nvGrpSpPr>
          <p:grpSpPr>
            <a:xfrm>
              <a:off x="-254" y="0"/>
              <a:ext cx="12189079" cy="6858000"/>
              <a:chOff x="-127" y="-4574"/>
              <a:chExt cx="12189079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45D55F-33A1-B5EE-1294-7193C9E52129}"/>
                  </a:ext>
                </a:extLst>
              </p:cNvPr>
              <p:cNvGrpSpPr/>
              <p:nvPr/>
            </p:nvGrpSpPr>
            <p:grpSpPr>
              <a:xfrm>
                <a:off x="0" y="-4574"/>
                <a:ext cx="12188952" cy="6858000"/>
                <a:chOff x="12729307" y="-4574"/>
                <a:chExt cx="12188952" cy="685800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192C1B0-FD05-3D6D-AA43-13BE9A509223}"/>
                    </a:ext>
                  </a:extLst>
                </p:cNvPr>
                <p:cNvCxnSpPr/>
                <p:nvPr/>
              </p:nvCxnSpPr>
              <p:spPr>
                <a:xfrm>
                  <a:off x="12729307" y="1367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467DCD-D2A3-D388-63FB-FCC706CFEA27}"/>
                    </a:ext>
                  </a:extLst>
                </p:cNvPr>
                <p:cNvCxnSpPr/>
                <p:nvPr/>
              </p:nvCxnSpPr>
              <p:spPr>
                <a:xfrm>
                  <a:off x="12729307" y="1709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21E73B3-785B-A7C1-3348-2BF03381F215}"/>
                    </a:ext>
                  </a:extLst>
                </p:cNvPr>
                <p:cNvCxnSpPr/>
                <p:nvPr/>
              </p:nvCxnSpPr>
              <p:spPr>
                <a:xfrm>
                  <a:off x="12729307" y="1024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EE193C1-B893-AEE6-14EF-1DD3C58EC6B0}"/>
                    </a:ext>
                  </a:extLst>
                </p:cNvPr>
                <p:cNvCxnSpPr/>
                <p:nvPr/>
              </p:nvCxnSpPr>
              <p:spPr>
                <a:xfrm>
                  <a:off x="12729307" y="681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A2F4852-BFDA-EE13-72F3-9580A2660556}"/>
                    </a:ext>
                  </a:extLst>
                </p:cNvPr>
                <p:cNvCxnSpPr/>
                <p:nvPr/>
              </p:nvCxnSpPr>
              <p:spPr>
                <a:xfrm>
                  <a:off x="12729307" y="338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3283319-C06D-CFDB-FED4-74A1C9A60351}"/>
                    </a:ext>
                  </a:extLst>
                </p:cNvPr>
                <p:cNvCxnSpPr/>
                <p:nvPr/>
              </p:nvCxnSpPr>
              <p:spPr>
                <a:xfrm>
                  <a:off x="12729307" y="-4574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9B3126F-B86D-ED04-D117-60D7D34A32CF}"/>
                    </a:ext>
                  </a:extLst>
                </p:cNvPr>
                <p:cNvCxnSpPr/>
                <p:nvPr/>
              </p:nvCxnSpPr>
              <p:spPr>
                <a:xfrm>
                  <a:off x="12729307" y="3081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8869636-2E07-B2DA-3050-E604FE342BF0}"/>
                    </a:ext>
                  </a:extLst>
                </p:cNvPr>
                <p:cNvCxnSpPr/>
                <p:nvPr/>
              </p:nvCxnSpPr>
              <p:spPr>
                <a:xfrm>
                  <a:off x="12729307" y="3424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907CAB0-7042-DDEA-DC67-077A1FD4A566}"/>
                    </a:ext>
                  </a:extLst>
                </p:cNvPr>
                <p:cNvCxnSpPr/>
                <p:nvPr/>
              </p:nvCxnSpPr>
              <p:spPr>
                <a:xfrm>
                  <a:off x="12729307" y="2738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5EEE1C-9158-1156-549F-250123325F39}"/>
                    </a:ext>
                  </a:extLst>
                </p:cNvPr>
                <p:cNvCxnSpPr/>
                <p:nvPr/>
              </p:nvCxnSpPr>
              <p:spPr>
                <a:xfrm>
                  <a:off x="12729307" y="2395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2C6BC63-BCAE-A996-9198-F0D6E94A504D}"/>
                    </a:ext>
                  </a:extLst>
                </p:cNvPr>
                <p:cNvCxnSpPr/>
                <p:nvPr/>
              </p:nvCxnSpPr>
              <p:spPr>
                <a:xfrm>
                  <a:off x="12729307" y="2052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77B4204-7F88-9298-8C63-F45632F814EB}"/>
                    </a:ext>
                  </a:extLst>
                </p:cNvPr>
                <p:cNvCxnSpPr/>
                <p:nvPr/>
              </p:nvCxnSpPr>
              <p:spPr>
                <a:xfrm>
                  <a:off x="12729307" y="4796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974B396-8BFB-565A-1D45-AC5051F383B4}"/>
                    </a:ext>
                  </a:extLst>
                </p:cNvPr>
                <p:cNvCxnSpPr/>
                <p:nvPr/>
              </p:nvCxnSpPr>
              <p:spPr>
                <a:xfrm>
                  <a:off x="12729307" y="5138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72C41DE-4BA5-7EB5-C94F-6E3CB42B2850}"/>
                    </a:ext>
                  </a:extLst>
                </p:cNvPr>
                <p:cNvCxnSpPr/>
                <p:nvPr/>
              </p:nvCxnSpPr>
              <p:spPr>
                <a:xfrm>
                  <a:off x="12729307" y="4453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FC8EBD5-04C9-A033-8F51-2D39E6444E65}"/>
                    </a:ext>
                  </a:extLst>
                </p:cNvPr>
                <p:cNvCxnSpPr/>
                <p:nvPr/>
              </p:nvCxnSpPr>
              <p:spPr>
                <a:xfrm>
                  <a:off x="12729307" y="4110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CC7EB17-9FA7-08C5-ABB2-B679916A18F3}"/>
                    </a:ext>
                  </a:extLst>
                </p:cNvPr>
                <p:cNvCxnSpPr/>
                <p:nvPr/>
              </p:nvCxnSpPr>
              <p:spPr>
                <a:xfrm>
                  <a:off x="12729307" y="3767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4815470-E934-C198-88CA-285C1310AED2}"/>
                    </a:ext>
                  </a:extLst>
                </p:cNvPr>
                <p:cNvCxnSpPr/>
                <p:nvPr/>
              </p:nvCxnSpPr>
              <p:spPr>
                <a:xfrm>
                  <a:off x="12729307" y="6510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DBA312E-6798-4EB2-D795-5226364BED39}"/>
                    </a:ext>
                  </a:extLst>
                </p:cNvPr>
                <p:cNvCxnSpPr/>
                <p:nvPr/>
              </p:nvCxnSpPr>
              <p:spPr>
                <a:xfrm>
                  <a:off x="12729307" y="6853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432DE7-E633-79FC-531D-765EC96E3943}"/>
                    </a:ext>
                  </a:extLst>
                </p:cNvPr>
                <p:cNvCxnSpPr/>
                <p:nvPr/>
              </p:nvCxnSpPr>
              <p:spPr>
                <a:xfrm>
                  <a:off x="12729307" y="5824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9C35EB4-830D-60C7-6F97-879535329C9D}"/>
                    </a:ext>
                  </a:extLst>
                </p:cNvPr>
                <p:cNvCxnSpPr/>
                <p:nvPr/>
              </p:nvCxnSpPr>
              <p:spPr>
                <a:xfrm>
                  <a:off x="12729307" y="5481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11CFF2-50B1-461A-4790-B8E4C6844ECD}"/>
                    </a:ext>
                  </a:extLst>
                </p:cNvPr>
                <p:cNvCxnSpPr/>
                <p:nvPr/>
              </p:nvCxnSpPr>
              <p:spPr>
                <a:xfrm>
                  <a:off x="12729307" y="6167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CF8F1D-FCA1-0E52-9B86-1986AB299A31}"/>
                  </a:ext>
                </a:extLst>
              </p:cNvPr>
              <p:cNvGrpSpPr/>
              <p:nvPr/>
            </p:nvGrpSpPr>
            <p:grpSpPr>
              <a:xfrm>
                <a:off x="-127" y="109726"/>
                <a:ext cx="12188952" cy="6629400"/>
                <a:chOff x="12729307" y="109726"/>
                <a:chExt cx="12188952" cy="66294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1AC671C-8C44-ED3A-442F-0949F3FA0C57}"/>
                    </a:ext>
                  </a:extLst>
                </p:cNvPr>
                <p:cNvCxnSpPr/>
                <p:nvPr/>
              </p:nvCxnSpPr>
              <p:spPr>
                <a:xfrm>
                  <a:off x="12729307" y="1481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03D5D6A-D10A-C74D-79C1-E8A312E5EE61}"/>
                    </a:ext>
                  </a:extLst>
                </p:cNvPr>
                <p:cNvCxnSpPr/>
                <p:nvPr/>
              </p:nvCxnSpPr>
              <p:spPr>
                <a:xfrm>
                  <a:off x="12729307" y="1824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1359B3D-DCBD-16BC-6029-C5EA88B3D789}"/>
                    </a:ext>
                  </a:extLst>
                </p:cNvPr>
                <p:cNvCxnSpPr/>
                <p:nvPr/>
              </p:nvCxnSpPr>
              <p:spPr>
                <a:xfrm>
                  <a:off x="12729307" y="1138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8937785-E909-3105-F0B5-E7C4C4EAC941}"/>
                    </a:ext>
                  </a:extLst>
                </p:cNvPr>
                <p:cNvCxnSpPr/>
                <p:nvPr/>
              </p:nvCxnSpPr>
              <p:spPr>
                <a:xfrm>
                  <a:off x="12729307" y="795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7879331-C242-32A5-1E51-418EDAFA2749}"/>
                    </a:ext>
                  </a:extLst>
                </p:cNvPr>
                <p:cNvCxnSpPr/>
                <p:nvPr/>
              </p:nvCxnSpPr>
              <p:spPr>
                <a:xfrm>
                  <a:off x="12729307" y="452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CA0CDC5-2CD6-F14E-BF54-183DBDF3D2D3}"/>
                    </a:ext>
                  </a:extLst>
                </p:cNvPr>
                <p:cNvCxnSpPr/>
                <p:nvPr/>
              </p:nvCxnSpPr>
              <p:spPr>
                <a:xfrm>
                  <a:off x="12729307" y="109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7E65876-4463-ECB9-6702-FE110244B147}"/>
                    </a:ext>
                  </a:extLst>
                </p:cNvPr>
                <p:cNvCxnSpPr/>
                <p:nvPr/>
              </p:nvCxnSpPr>
              <p:spPr>
                <a:xfrm>
                  <a:off x="12729307" y="3195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7AEEDEC-4442-2CD9-D599-2219515EB07F}"/>
                    </a:ext>
                  </a:extLst>
                </p:cNvPr>
                <p:cNvCxnSpPr/>
                <p:nvPr/>
              </p:nvCxnSpPr>
              <p:spPr>
                <a:xfrm>
                  <a:off x="12729307" y="3538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D9A09E6-D152-739C-FD9F-757021BE146B}"/>
                    </a:ext>
                  </a:extLst>
                </p:cNvPr>
                <p:cNvCxnSpPr/>
                <p:nvPr/>
              </p:nvCxnSpPr>
              <p:spPr>
                <a:xfrm>
                  <a:off x="12729307" y="2852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92C899A-2850-506F-4B05-F6C5EFF44A42}"/>
                    </a:ext>
                  </a:extLst>
                </p:cNvPr>
                <p:cNvCxnSpPr/>
                <p:nvPr/>
              </p:nvCxnSpPr>
              <p:spPr>
                <a:xfrm>
                  <a:off x="12729307" y="2510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D8BA1B-ACD1-5A26-E922-44AD4C805774}"/>
                    </a:ext>
                  </a:extLst>
                </p:cNvPr>
                <p:cNvCxnSpPr/>
                <p:nvPr/>
              </p:nvCxnSpPr>
              <p:spPr>
                <a:xfrm>
                  <a:off x="12729307" y="2167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6913F5C-9E71-718D-1887-E8B8FBA65578}"/>
                    </a:ext>
                  </a:extLst>
                </p:cNvPr>
                <p:cNvCxnSpPr/>
                <p:nvPr/>
              </p:nvCxnSpPr>
              <p:spPr>
                <a:xfrm>
                  <a:off x="12729307" y="4910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0FB90-0404-EECC-CADC-1D23384B6E36}"/>
                    </a:ext>
                  </a:extLst>
                </p:cNvPr>
                <p:cNvCxnSpPr/>
                <p:nvPr/>
              </p:nvCxnSpPr>
              <p:spPr>
                <a:xfrm>
                  <a:off x="12729307" y="5253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0867295-30A8-E543-CEFA-7DEDB440211B}"/>
                    </a:ext>
                  </a:extLst>
                </p:cNvPr>
                <p:cNvCxnSpPr/>
                <p:nvPr/>
              </p:nvCxnSpPr>
              <p:spPr>
                <a:xfrm>
                  <a:off x="12729307" y="4567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F25900-C2E7-FFDE-43F2-AEBF8B4825CF}"/>
                    </a:ext>
                  </a:extLst>
                </p:cNvPr>
                <p:cNvCxnSpPr/>
                <p:nvPr/>
              </p:nvCxnSpPr>
              <p:spPr>
                <a:xfrm>
                  <a:off x="12729307" y="4224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F60FE0-25BD-A7C8-8FED-7419FBABC89B}"/>
                    </a:ext>
                  </a:extLst>
                </p:cNvPr>
                <p:cNvCxnSpPr/>
                <p:nvPr/>
              </p:nvCxnSpPr>
              <p:spPr>
                <a:xfrm>
                  <a:off x="12729307" y="3881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DD427AF-BA05-A3A5-6DE0-0A2BAF2EAAE5}"/>
                    </a:ext>
                  </a:extLst>
                </p:cNvPr>
                <p:cNvCxnSpPr/>
                <p:nvPr/>
              </p:nvCxnSpPr>
              <p:spPr>
                <a:xfrm>
                  <a:off x="12729307" y="6624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D53ACE-1B51-A4E0-A937-360651F05172}"/>
                    </a:ext>
                  </a:extLst>
                </p:cNvPr>
                <p:cNvCxnSpPr/>
                <p:nvPr/>
              </p:nvCxnSpPr>
              <p:spPr>
                <a:xfrm>
                  <a:off x="12729307" y="6281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2A0918D-3B99-B4B3-8DC3-768CC277BE09}"/>
                    </a:ext>
                  </a:extLst>
                </p:cNvPr>
                <p:cNvCxnSpPr/>
                <p:nvPr/>
              </p:nvCxnSpPr>
              <p:spPr>
                <a:xfrm>
                  <a:off x="12729307" y="5939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1F1C04-FA6C-3473-D07D-D70139CE0C45}"/>
                    </a:ext>
                  </a:extLst>
                </p:cNvPr>
                <p:cNvCxnSpPr/>
                <p:nvPr/>
              </p:nvCxnSpPr>
              <p:spPr>
                <a:xfrm>
                  <a:off x="12729307" y="5596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E297A40-E650-A585-9C5E-AEF614ED8BFC}"/>
                    </a:ext>
                  </a:extLst>
                </p:cNvPr>
                <p:cNvCxnSpPr/>
                <p:nvPr/>
              </p:nvCxnSpPr>
              <p:spPr>
                <a:xfrm>
                  <a:off x="12729307" y="1595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B7C48DA-FC2C-4B03-AAFA-EBCF9791F089}"/>
                    </a:ext>
                  </a:extLst>
                </p:cNvPr>
                <p:cNvCxnSpPr/>
                <p:nvPr/>
              </p:nvCxnSpPr>
              <p:spPr>
                <a:xfrm>
                  <a:off x="12729307" y="1938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2A136D5-0112-4640-5CC7-E25FA93E821F}"/>
                    </a:ext>
                  </a:extLst>
                </p:cNvPr>
                <p:cNvCxnSpPr/>
                <p:nvPr/>
              </p:nvCxnSpPr>
              <p:spPr>
                <a:xfrm>
                  <a:off x="12729307" y="1252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8F2D6F-CE12-C271-6596-3477C8B819C4}"/>
                    </a:ext>
                  </a:extLst>
                </p:cNvPr>
                <p:cNvCxnSpPr/>
                <p:nvPr/>
              </p:nvCxnSpPr>
              <p:spPr>
                <a:xfrm>
                  <a:off x="12729307" y="909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D2FE073-8D55-4E6A-7767-EF9463B0B6EF}"/>
                    </a:ext>
                  </a:extLst>
                </p:cNvPr>
                <p:cNvCxnSpPr/>
                <p:nvPr/>
              </p:nvCxnSpPr>
              <p:spPr>
                <a:xfrm>
                  <a:off x="12729307" y="566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83FB654-C6AC-222C-83D7-6E5572C8652E}"/>
                    </a:ext>
                  </a:extLst>
                </p:cNvPr>
                <p:cNvCxnSpPr/>
                <p:nvPr/>
              </p:nvCxnSpPr>
              <p:spPr>
                <a:xfrm>
                  <a:off x="12729307" y="224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DDF4D91-B1E4-A43A-D610-CCA673034A1B}"/>
                    </a:ext>
                  </a:extLst>
                </p:cNvPr>
                <p:cNvCxnSpPr/>
                <p:nvPr/>
              </p:nvCxnSpPr>
              <p:spPr>
                <a:xfrm>
                  <a:off x="12729307" y="3310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E896E85-9A43-78EF-39F5-60F4506CECBD}"/>
                    </a:ext>
                  </a:extLst>
                </p:cNvPr>
                <p:cNvCxnSpPr/>
                <p:nvPr/>
              </p:nvCxnSpPr>
              <p:spPr>
                <a:xfrm>
                  <a:off x="12729307" y="3653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5213030-AAF1-E183-7201-F5AC945C322E}"/>
                    </a:ext>
                  </a:extLst>
                </p:cNvPr>
                <p:cNvCxnSpPr/>
                <p:nvPr/>
              </p:nvCxnSpPr>
              <p:spPr>
                <a:xfrm>
                  <a:off x="12729307" y="2967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999AE57-2AB9-02F1-D24C-1149707E0AA2}"/>
                    </a:ext>
                  </a:extLst>
                </p:cNvPr>
                <p:cNvCxnSpPr/>
                <p:nvPr/>
              </p:nvCxnSpPr>
              <p:spPr>
                <a:xfrm>
                  <a:off x="12729307" y="2624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FF047E-B10D-DBF6-91EB-78DAB5AD1C3F}"/>
                    </a:ext>
                  </a:extLst>
                </p:cNvPr>
                <p:cNvCxnSpPr/>
                <p:nvPr/>
              </p:nvCxnSpPr>
              <p:spPr>
                <a:xfrm>
                  <a:off x="12729307" y="2281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3BFFC60-ADA4-309C-CD72-ADAEFFBB8F61}"/>
                    </a:ext>
                  </a:extLst>
                </p:cNvPr>
                <p:cNvCxnSpPr/>
                <p:nvPr/>
              </p:nvCxnSpPr>
              <p:spPr>
                <a:xfrm>
                  <a:off x="12729307" y="5024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B3CD360-61CD-3930-33DD-1864239EFEAA}"/>
                    </a:ext>
                  </a:extLst>
                </p:cNvPr>
                <p:cNvCxnSpPr/>
                <p:nvPr/>
              </p:nvCxnSpPr>
              <p:spPr>
                <a:xfrm>
                  <a:off x="12729307" y="5367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8A18FA4-995F-3AB5-A504-B4C31A52A354}"/>
                    </a:ext>
                  </a:extLst>
                </p:cNvPr>
                <p:cNvCxnSpPr/>
                <p:nvPr/>
              </p:nvCxnSpPr>
              <p:spPr>
                <a:xfrm>
                  <a:off x="12729307" y="4681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240A8DE-4FAB-D642-D39D-5FF7895DC253}"/>
                    </a:ext>
                  </a:extLst>
                </p:cNvPr>
                <p:cNvCxnSpPr/>
                <p:nvPr/>
              </p:nvCxnSpPr>
              <p:spPr>
                <a:xfrm>
                  <a:off x="12729307" y="4338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098FBC0-6135-95DC-3AA3-CB7AF67FF941}"/>
                    </a:ext>
                  </a:extLst>
                </p:cNvPr>
                <p:cNvCxnSpPr/>
                <p:nvPr/>
              </p:nvCxnSpPr>
              <p:spPr>
                <a:xfrm>
                  <a:off x="12729307" y="3995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4A25620-C85C-DE7D-82F6-814DA7AF8BDA}"/>
                    </a:ext>
                  </a:extLst>
                </p:cNvPr>
                <p:cNvCxnSpPr/>
                <p:nvPr/>
              </p:nvCxnSpPr>
              <p:spPr>
                <a:xfrm>
                  <a:off x="12729307" y="6739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2035E19-26B0-92DE-26EA-6D3F4D3A8960}"/>
                    </a:ext>
                  </a:extLst>
                </p:cNvPr>
                <p:cNvCxnSpPr/>
                <p:nvPr/>
              </p:nvCxnSpPr>
              <p:spPr>
                <a:xfrm>
                  <a:off x="12729307" y="6396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1746D02-19E5-873B-674D-8643E6406263}"/>
                    </a:ext>
                  </a:extLst>
                </p:cNvPr>
                <p:cNvCxnSpPr/>
                <p:nvPr/>
              </p:nvCxnSpPr>
              <p:spPr>
                <a:xfrm>
                  <a:off x="12729307" y="6053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313C31-3CD9-DDCC-E0AB-23F45589D51C}"/>
                    </a:ext>
                  </a:extLst>
                </p:cNvPr>
                <p:cNvCxnSpPr/>
                <p:nvPr/>
              </p:nvCxnSpPr>
              <p:spPr>
                <a:xfrm>
                  <a:off x="12729307" y="5710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A3896-A022-3D93-0F47-AD6B0035D343}"/>
                </a:ext>
              </a:extLst>
            </p:cNvPr>
            <p:cNvGrpSpPr/>
            <p:nvPr/>
          </p:nvGrpSpPr>
          <p:grpSpPr>
            <a:xfrm>
              <a:off x="970985" y="0"/>
              <a:ext cx="10247475" cy="6858000"/>
              <a:chOff x="971112" y="0"/>
              <a:chExt cx="10247475" cy="6858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29B664C-BD4B-DE6A-F674-ACF9BFD47104}"/>
                  </a:ext>
                </a:extLst>
              </p:cNvPr>
              <p:cNvCxnSpPr/>
              <p:nvPr/>
            </p:nvCxnSpPr>
            <p:spPr bwMode="gray">
              <a:xfrm flipH="1">
                <a:off x="97111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575E895-5811-2568-4785-119CC7D7A6D6}"/>
                  </a:ext>
                </a:extLst>
              </p:cNvPr>
              <p:cNvCxnSpPr/>
              <p:nvPr/>
            </p:nvCxnSpPr>
            <p:spPr bwMode="gray">
              <a:xfrm flipH="1">
                <a:off x="1902579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B3A1103-CA7C-9008-202F-0640D1BA73D9}"/>
                  </a:ext>
                </a:extLst>
              </p:cNvPr>
              <p:cNvCxnSpPr/>
              <p:nvPr/>
            </p:nvCxnSpPr>
            <p:spPr bwMode="gray">
              <a:xfrm flipH="1">
                <a:off x="28340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134332-D055-85AE-9F68-EB3F0E270BBC}"/>
                  </a:ext>
                </a:extLst>
              </p:cNvPr>
              <p:cNvCxnSpPr/>
              <p:nvPr/>
            </p:nvCxnSpPr>
            <p:spPr bwMode="gray">
              <a:xfrm flipH="1">
                <a:off x="3765513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7EF196-6654-8040-E97B-195A2B6F9A59}"/>
                  </a:ext>
                </a:extLst>
              </p:cNvPr>
              <p:cNvCxnSpPr/>
              <p:nvPr/>
            </p:nvCxnSpPr>
            <p:spPr bwMode="gray">
              <a:xfrm flipH="1">
                <a:off x="4696980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1FE0FE-450A-7869-8FFE-2CCD2D4F5640}"/>
                  </a:ext>
                </a:extLst>
              </p:cNvPr>
              <p:cNvCxnSpPr/>
              <p:nvPr/>
            </p:nvCxnSpPr>
            <p:spPr bwMode="gray">
              <a:xfrm flipH="1">
                <a:off x="5628447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BBA072-6392-A63A-2079-1440F6233CDE}"/>
                  </a:ext>
                </a:extLst>
              </p:cNvPr>
              <p:cNvCxnSpPr/>
              <p:nvPr/>
            </p:nvCxnSpPr>
            <p:spPr bwMode="gray">
              <a:xfrm flipH="1">
                <a:off x="6559914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AC709-7DD1-627F-206E-E5CDC1B16AB8}"/>
                  </a:ext>
                </a:extLst>
              </p:cNvPr>
              <p:cNvCxnSpPr/>
              <p:nvPr/>
            </p:nvCxnSpPr>
            <p:spPr bwMode="gray">
              <a:xfrm flipH="1">
                <a:off x="7491381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58EE753-D5AB-2B74-D273-3BB5B1BCC23C}"/>
                  </a:ext>
                </a:extLst>
              </p:cNvPr>
              <p:cNvCxnSpPr/>
              <p:nvPr/>
            </p:nvCxnSpPr>
            <p:spPr bwMode="gray">
              <a:xfrm flipH="1">
                <a:off x="8422848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07AA1CD-0FB2-00F0-D116-149A35EB92D3}"/>
                  </a:ext>
                </a:extLst>
              </p:cNvPr>
              <p:cNvCxnSpPr/>
              <p:nvPr/>
            </p:nvCxnSpPr>
            <p:spPr bwMode="gray">
              <a:xfrm flipH="1">
                <a:off x="9354315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A67DBB3-63DE-EE8D-D442-02A28B4376CB}"/>
                  </a:ext>
                </a:extLst>
              </p:cNvPr>
              <p:cNvCxnSpPr/>
              <p:nvPr/>
            </p:nvCxnSpPr>
            <p:spPr bwMode="gray">
              <a:xfrm flipH="1">
                <a:off x="1028578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6EF32D-9505-333A-5521-F10447964281}"/>
                  </a:ext>
                </a:extLst>
              </p:cNvPr>
              <p:cNvCxnSpPr/>
              <p:nvPr/>
            </p:nvCxnSpPr>
            <p:spPr bwMode="gray">
              <a:xfrm flipH="1">
                <a:off x="112172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0BF885F-D3CC-745A-984D-D7F6966AA713}"/>
                </a:ext>
              </a:extLst>
            </p:cNvPr>
            <p:cNvGrpSpPr/>
            <p:nvPr userDrawn="1"/>
          </p:nvGrpSpPr>
          <p:grpSpPr>
            <a:xfrm>
              <a:off x="608758" y="448731"/>
              <a:ext cx="10971928" cy="5722842"/>
              <a:chOff x="608885" y="1604366"/>
              <a:chExt cx="10971928" cy="4567208"/>
            </a:xfrm>
            <a:solidFill>
              <a:schemeClr val="accent2">
                <a:lumMod val="20000"/>
                <a:lumOff val="80000"/>
                <a:alpha val="20000"/>
              </a:schemeClr>
            </a:solidFill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931424C-1645-8E9B-FA77-0A941399FCE6}"/>
                  </a:ext>
                </a:extLst>
              </p:cNvPr>
              <p:cNvSpPr/>
              <p:nvPr/>
            </p:nvSpPr>
            <p:spPr>
              <a:xfrm>
                <a:off x="60888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233359-F46C-9B5F-11AE-D01F64447A2A}"/>
                  </a:ext>
                </a:extLst>
              </p:cNvPr>
              <p:cNvSpPr/>
              <p:nvPr/>
            </p:nvSpPr>
            <p:spPr>
              <a:xfrm>
                <a:off x="1540352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A1B892E-96E7-7899-F1B3-0AADC1E264B4}"/>
                  </a:ext>
                </a:extLst>
              </p:cNvPr>
              <p:cNvSpPr/>
              <p:nvPr/>
            </p:nvSpPr>
            <p:spPr>
              <a:xfrm>
                <a:off x="24718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25B52BB-4AE6-2B60-DA7E-11AEF18FD71A}"/>
                  </a:ext>
                </a:extLst>
              </p:cNvPr>
              <p:cNvSpPr/>
              <p:nvPr/>
            </p:nvSpPr>
            <p:spPr>
              <a:xfrm>
                <a:off x="3403286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D872CF2-3533-710C-78F5-54FC7545EE57}"/>
                  </a:ext>
                </a:extLst>
              </p:cNvPr>
              <p:cNvSpPr/>
              <p:nvPr/>
            </p:nvSpPr>
            <p:spPr>
              <a:xfrm>
                <a:off x="4334753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B7B9AE-CCF1-DDB8-EB57-A58B812A608C}"/>
                  </a:ext>
                </a:extLst>
              </p:cNvPr>
              <p:cNvSpPr/>
              <p:nvPr/>
            </p:nvSpPr>
            <p:spPr>
              <a:xfrm>
                <a:off x="5266220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1F47EEE-6F27-05C9-4503-E9BE3CE8C4BA}"/>
                  </a:ext>
                </a:extLst>
              </p:cNvPr>
              <p:cNvSpPr/>
              <p:nvPr/>
            </p:nvSpPr>
            <p:spPr>
              <a:xfrm>
                <a:off x="6197687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161A4C4-ED20-3A1B-3E4C-D4DF9018B3C8}"/>
                  </a:ext>
                </a:extLst>
              </p:cNvPr>
              <p:cNvSpPr/>
              <p:nvPr/>
            </p:nvSpPr>
            <p:spPr>
              <a:xfrm>
                <a:off x="7129154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871AC7-13F5-B68C-3B2A-C09DD68247A7}"/>
                  </a:ext>
                </a:extLst>
              </p:cNvPr>
              <p:cNvSpPr/>
              <p:nvPr/>
            </p:nvSpPr>
            <p:spPr>
              <a:xfrm>
                <a:off x="8060621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7EE8E7-E42C-8EA1-EE83-2D2D64D2EB56}"/>
                  </a:ext>
                </a:extLst>
              </p:cNvPr>
              <p:cNvSpPr/>
              <p:nvPr/>
            </p:nvSpPr>
            <p:spPr>
              <a:xfrm>
                <a:off x="8992088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630D5FC-716C-9869-203A-9144CB1A1D5C}"/>
                  </a:ext>
                </a:extLst>
              </p:cNvPr>
              <p:cNvSpPr/>
              <p:nvPr/>
            </p:nvSpPr>
            <p:spPr>
              <a:xfrm>
                <a:off x="992355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04B598-8060-0986-AD2D-17A4815EA02D}"/>
                  </a:ext>
                </a:extLst>
              </p:cNvPr>
              <p:cNvSpPr/>
              <p:nvPr/>
            </p:nvSpPr>
            <p:spPr>
              <a:xfrm>
                <a:off x="108550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Temp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46863-BC96-B418-1052-C44A7E35FC2E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6105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None/>
              <a:defRPr/>
            </a:lvl2pPr>
            <a:lvl3pPr marL="285750" indent="-285750">
              <a:buFont typeface="Open Sans" panose="020B0606030504020204" pitchFamily="34" charset="0"/>
              <a:buNone/>
              <a:defRPr sz="1800"/>
            </a:lvl3pPr>
            <a:lvl4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285750" indent="-28575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0" indent="0">
              <a:buFont typeface="Open Sans" panose="020B0606030504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Text goes here</a:t>
            </a:r>
          </a:p>
          <a:p>
            <a:pPr lvl="0"/>
            <a:r>
              <a:rPr lang="en-US"/>
              <a:t>And it goes here </a:t>
            </a:r>
          </a:p>
          <a:p>
            <a:pPr lvl="0"/>
            <a:r>
              <a:rPr lang="en-US"/>
              <a:t>Third item here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>
                <a:solidFill>
                  <a:schemeClr val="accent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purple parallelograms on the right.”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 marL="2857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r>
              <a:rPr lang="en-US" dirty="0"/>
              <a:t>Source Name</a:t>
            </a:r>
          </a:p>
        </p:txBody>
      </p: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FCB2-D41D-297F-D2DB-F4D4D124848E}"/>
              </a:ext>
            </a:extLst>
          </p:cNvPr>
          <p:cNvSpPr txBox="1"/>
          <p:nvPr userDrawn="1"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AA017A-2E13-A386-F00A-F152D1294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bg2">
                  <a:lumMod val="25000"/>
                </a:schemeClr>
              </a:buClr>
              <a:defRPr>
                <a:solidFill>
                  <a:schemeClr val="bg2">
                    <a:lumMod val="25000"/>
                  </a:schemeClr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08013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CC3C30A-44C0-E837-19B2-6A2DFD1C7D7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7F87D5F-EABF-6E97-FCBB-22D4040C1B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noFill/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CA8AC63D-F94C-D60E-8AB3-9211BDCC45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solidFill>
            <a:srgbClr val="F4F8FA"/>
          </a:solidFill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5138C-BA05-506A-37F6-E09D7B567181}"/>
              </a:ext>
            </a:extLst>
          </p:cNvPr>
          <p:cNvSpPr txBox="1"/>
          <p:nvPr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4F6323-6F3D-CE97-EED0-CB4332C6677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2" r:id="rId2"/>
    <p:sldLayoutId id="2147483941" r:id="rId3"/>
    <p:sldLayoutId id="2147483949" r:id="rId4"/>
    <p:sldLayoutId id="2147483957" r:id="rId5"/>
    <p:sldLayoutId id="2147483956" r:id="rId6"/>
    <p:sldLayoutId id="2147483958" r:id="rId7"/>
    <p:sldLayoutId id="2147483959" r:id="rId8"/>
    <p:sldLayoutId id="2147484085" r:id="rId9"/>
    <p:sldLayoutId id="2147483960" r:id="rId10"/>
    <p:sldLayoutId id="2147483963" r:id="rId11"/>
    <p:sldLayoutId id="2147483961" r:id="rId12"/>
    <p:sldLayoutId id="2147483962" r:id="rId13"/>
    <p:sldLayoutId id="2147483964" r:id="rId14"/>
    <p:sldLayoutId id="2147483965" r:id="rId15"/>
    <p:sldLayoutId id="2147483966" r:id="rId16"/>
    <p:sldLayoutId id="2147484010" r:id="rId17"/>
    <p:sldLayoutId id="2147484011" r:id="rId18"/>
    <p:sldLayoutId id="2147484012" r:id="rId19"/>
    <p:sldLayoutId id="2147483979" r:id="rId20"/>
    <p:sldLayoutId id="2147484108" r:id="rId21"/>
    <p:sldLayoutId id="2147484109" r:id="rId22"/>
    <p:sldLayoutId id="2147484110" r:id="rId23"/>
    <p:sldLayoutId id="2147483983" r:id="rId24"/>
    <p:sldLayoutId id="2147483984" r:id="rId25"/>
    <p:sldLayoutId id="214748410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FB045-4DAE-A1C8-DF9F-B4AA0ED41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Justin Sider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2107BA-34B4-85E7-3812-729A10DEF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Chief PowerShell Officer – Belay Technologies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890F4D-2A2A-476E-87B3-B4740C3D1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smtClean="0"/>
              <a:t>CODE1744LV</a:t>
            </a:r>
            <a:endParaRPr lang="en-US" dirty="0"/>
          </a:p>
        </p:txBody>
      </p:sp>
      <p:sp>
        <p:nvSpPr>
          <p:cNvPr id="8" name="Title 4" title="Title">
            <a:extLst>
              <a:ext uri="{FF2B5EF4-FFF2-40B4-BE49-F238E27FC236}">
                <a16:creationId xmlns:a16="http://schemas.microsoft.com/office/drawing/2014/main" id="{6AF36ABC-9C30-E49E-A919-AC10E0F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PowerCLI</a:t>
            </a:r>
            <a:r>
              <a:rPr lang="en-US" sz="4000" dirty="0" smtClean="0"/>
              <a:t> 201</a:t>
            </a:r>
            <a:endParaRPr lang="en-US" dirty="0"/>
          </a:p>
        </p:txBody>
      </p:sp>
      <p:sp>
        <p:nvSpPr>
          <p:cNvPr id="9" name="Subtitle 5" title="Subtitle">
            <a:extLst>
              <a:ext uri="{FF2B5EF4-FFF2-40B4-BE49-F238E27FC236}">
                <a16:creationId xmlns:a16="http://schemas.microsoft.com/office/drawing/2014/main" id="{5C458ECF-94C9-BC18-C2C8-2A294DE58A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8494" y="4446003"/>
            <a:ext cx="5505917" cy="4164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the Shell to Writing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074FE7-E33A-7CFF-F7B5-3B08607D6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CODE1744LV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8234-B800-C09A-FE76-981EEA56F954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29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Best thing since sliced bread!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Great tool for new developers! – Yes that means you!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76" y="2329876"/>
            <a:ext cx="5593737" cy="37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API Explorer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Explore the REST endpoints of multiple vSphere API’s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5" y="1989993"/>
            <a:ext cx="6760241" cy="4093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80" y="412751"/>
            <a:ext cx="4306307" cy="24007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81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Code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Perform UI actions</a:t>
            </a:r>
          </a:p>
          <a:p>
            <a:pPr lvl="1"/>
            <a:r>
              <a:rPr lang="en-US" dirty="0" smtClean="0"/>
              <a:t>Spits out “code”</a:t>
            </a:r>
          </a:p>
          <a:p>
            <a:pPr lvl="1"/>
            <a:r>
              <a:rPr lang="en-US" dirty="0" smtClean="0"/>
              <a:t>Multiple language options!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87" y="603251"/>
            <a:ext cx="4904505" cy="5568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43" y="3387726"/>
            <a:ext cx="2514951" cy="19433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6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Rest vs. Soap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8" y="2022231"/>
            <a:ext cx="4813974" cy="318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52" y="1862861"/>
            <a:ext cx="4216892" cy="3346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4083" y="3131850"/>
            <a:ext cx="1521069" cy="967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5400" dirty="0">
                <a:solidFill>
                  <a:schemeClr val="tx2"/>
                </a:solidFill>
              </a:rPr>
              <a:t>v</a:t>
            </a:r>
            <a:r>
              <a:rPr lang="en-US" sz="5400" dirty="0" smtClean="0">
                <a:solidFill>
                  <a:schemeClr val="tx2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2475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vs. C# vs. .</a:t>
            </a:r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Generally speaking…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1746" y="3156439"/>
            <a:ext cx="8645400" cy="17496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.</a:t>
            </a:r>
            <a:r>
              <a:rPr lang="en-US" sz="1200" dirty="0" smtClean="0">
                <a:solidFill>
                  <a:schemeClr val="bg1"/>
                </a:solidFill>
              </a:rPr>
              <a:t>NET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(dot net)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Framework and Libraries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746" y="1257300"/>
            <a:ext cx="4378569" cy="18991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PowerShell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Scripting language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Non-Compiled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8577" y="1257299"/>
            <a:ext cx="4378569" cy="189913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C#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Programming Language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Compiled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7807" y="5055577"/>
            <a:ext cx="3823162" cy="720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But there is more to the story … 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chemeClr val="tx2"/>
                </a:solidFill>
              </a:rPr>
              <a:t>Check out the </a:t>
            </a:r>
            <a:r>
              <a:rPr lang="en-US" dirty="0" err="1" smtClean="0">
                <a:solidFill>
                  <a:schemeClr val="tx2"/>
                </a:solidFill>
              </a:rPr>
              <a:t>PowerCLI</a:t>
            </a:r>
            <a:r>
              <a:rPr lang="en-US" dirty="0" smtClean="0">
                <a:solidFill>
                  <a:schemeClr val="tx2"/>
                </a:solidFill>
              </a:rPr>
              <a:t> 301 session!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Developer Center Output to useable PowerShell/</a:t>
            </a:r>
            <a:r>
              <a:rPr lang="en-US" dirty="0" err="1"/>
              <a:t>PowerCLI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This should be easy…. Thank a </a:t>
            </a:r>
            <a:r>
              <a:rPr lang="en-US" dirty="0" err="1" smtClean="0"/>
              <a:t>PowerCLI</a:t>
            </a:r>
            <a:r>
              <a:rPr lang="en-US" dirty="0" smtClean="0"/>
              <a:t> developer today!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03" y="2586379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99" y="2557800"/>
            <a:ext cx="2267266" cy="504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2971" y="2129945"/>
            <a:ext cx="705321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Reality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497" y="2095431"/>
            <a:ext cx="1205458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Expectation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23" y="3715984"/>
            <a:ext cx="4290218" cy="25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Developer Center Output to useable PowerShell/</a:t>
            </a:r>
            <a:r>
              <a:rPr lang="en-US" dirty="0" err="1"/>
              <a:t>PowerCLI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Get-View FTW!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1" y="2760828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45" y="935701"/>
            <a:ext cx="6021522" cy="564003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 bwMode="gray">
          <a:xfrm>
            <a:off x="4038414" y="2998986"/>
            <a:ext cx="1834848" cy="3252345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5077" y="4695092"/>
            <a:ext cx="3629199" cy="720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MoRef</a:t>
            </a:r>
            <a:r>
              <a:rPr lang="en-US" sz="1800" dirty="0" smtClean="0">
                <a:solidFill>
                  <a:schemeClr val="tx2"/>
                </a:solidFill>
              </a:rPr>
              <a:t> – Manage Object Reference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chemeClr val="tx2"/>
                </a:solidFill>
              </a:rPr>
              <a:t>Learn to love it!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Object Browser (the MOB)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Careful talking about this in Vegas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Https://&lt;vcenter&gt;/mob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67" y="811830"/>
            <a:ext cx="4943158" cy="5782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34" y="3368895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728502" y="2912461"/>
            <a:ext cx="705321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Reality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 bwMode="gray">
          <a:xfrm flipV="1">
            <a:off x="4275807" y="2206869"/>
            <a:ext cx="4613216" cy="14001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What methods are available?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Get-Member –</a:t>
            </a:r>
            <a:r>
              <a:rPr lang="en-US" dirty="0" err="1" smtClean="0"/>
              <a:t>InputObject</a:t>
            </a:r>
            <a:r>
              <a:rPr lang="en-US" dirty="0" smtClean="0"/>
              <a:t> (</a:t>
            </a:r>
            <a:r>
              <a:rPr lang="en-US" dirty="0"/>
              <a:t>Get-VM “DC0_H0_VM0”) | Where-Object {$_.</a:t>
            </a:r>
            <a:r>
              <a:rPr lang="en-US" dirty="0" err="1"/>
              <a:t>MemberType</a:t>
            </a:r>
            <a:r>
              <a:rPr lang="en-US" dirty="0"/>
              <a:t> -like "Method"}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1" y="2240370"/>
            <a:ext cx="10463645" cy="2653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0831" y="5254553"/>
            <a:ext cx="5681042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Uhhhhhh</a:t>
            </a:r>
            <a:r>
              <a:rPr lang="en-US" sz="1800" dirty="0" smtClean="0">
                <a:solidFill>
                  <a:schemeClr val="tx2"/>
                </a:solidFill>
              </a:rPr>
              <a:t>……..   Where is the </a:t>
            </a:r>
            <a:r>
              <a:rPr lang="en-US" sz="1800" dirty="0" err="1" smtClean="0">
                <a:solidFill>
                  <a:schemeClr val="tx2"/>
                </a:solidFill>
              </a:rPr>
              <a:t>ShutdownGuest</a:t>
            </a:r>
            <a:r>
              <a:rPr lang="en-US" sz="1800" dirty="0" smtClean="0">
                <a:solidFill>
                  <a:schemeClr val="tx2"/>
                </a:solidFill>
              </a:rPr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10445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Good thing this is a 200 level session!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Get-Member –</a:t>
            </a:r>
            <a:r>
              <a:rPr lang="en-US" dirty="0" err="1" smtClean="0"/>
              <a:t>InputObject</a:t>
            </a:r>
            <a:r>
              <a:rPr lang="en-US" dirty="0" smtClean="0"/>
              <a:t> (</a:t>
            </a:r>
            <a:r>
              <a:rPr lang="en-US" dirty="0"/>
              <a:t>Get-VM “DC0_H0_VM0” </a:t>
            </a:r>
            <a:r>
              <a:rPr lang="en-US" dirty="0" smtClean="0"/>
              <a:t>| Get-view) </a:t>
            </a:r>
            <a:r>
              <a:rPr lang="en-US" dirty="0"/>
              <a:t>| Where-Object {$_.</a:t>
            </a:r>
            <a:r>
              <a:rPr lang="en-US" dirty="0" err="1"/>
              <a:t>MemberType</a:t>
            </a:r>
            <a:r>
              <a:rPr lang="en-US" dirty="0"/>
              <a:t> -like "Method"}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44" y="2532185"/>
            <a:ext cx="10318843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6" y="3964052"/>
            <a:ext cx="5933158" cy="122936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Justin Sider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032B-EB3B-30B3-4A0C-F7F8E9F7E1F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443717" y="1306530"/>
            <a:ext cx="7292934" cy="4185139"/>
          </a:xfrm>
        </p:spPr>
        <p:txBody>
          <a:bodyPr/>
          <a:lstStyle/>
          <a:p>
            <a:r>
              <a:rPr lang="en-US" sz="1800" dirty="0" smtClean="0"/>
              <a:t>Blog</a:t>
            </a:r>
          </a:p>
          <a:p>
            <a:r>
              <a:rPr lang="en-US" sz="1800" dirty="0" smtClean="0"/>
              <a:t>	https://invoke-automation.blog</a:t>
            </a:r>
          </a:p>
          <a:p>
            <a:r>
              <a:rPr lang="en-US" sz="1800" dirty="0" smtClean="0"/>
              <a:t>GitHub</a:t>
            </a:r>
          </a:p>
          <a:p>
            <a:r>
              <a:rPr lang="en-US" sz="1800" dirty="0" smtClean="0"/>
              <a:t>	https://github.com/jpsider</a:t>
            </a:r>
          </a:p>
          <a:p>
            <a:r>
              <a:rPr lang="en-US" sz="1800" dirty="0" smtClean="0"/>
              <a:t>Twitter(X)/Slack</a:t>
            </a:r>
          </a:p>
          <a:p>
            <a:r>
              <a:rPr lang="en-US" sz="1800" dirty="0" smtClean="0"/>
              <a:t>	Jpsider</a:t>
            </a:r>
          </a:p>
          <a:p>
            <a:r>
              <a:rPr lang="en-US" sz="1800" dirty="0" smtClean="0"/>
              <a:t>VMware Community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vExpert</a:t>
            </a:r>
            <a:r>
              <a:rPr lang="en-US" sz="1800" dirty="0" smtClean="0"/>
              <a:t>, VMUG leader, {Code} Coach, VMUG BOD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80DEF-AAB8-394B-CDEF-171E89BE9920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4" y="1270822"/>
            <a:ext cx="3016352" cy="241308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4BA032B-EB3B-30B3-4A0C-F7F8E9F7E1F2}"/>
              </a:ext>
            </a:extLst>
          </p:cNvPr>
          <p:cNvSpPr txBox="1">
            <a:spLocks/>
          </p:cNvSpPr>
          <p:nvPr/>
        </p:nvSpPr>
        <p:spPr>
          <a:xfrm>
            <a:off x="746166" y="5491669"/>
            <a:ext cx="7292934" cy="700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Chief Information Officer – Belay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Use this feature!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3" y="2353043"/>
            <a:ext cx="9987019" cy="26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Need more information – or related commands?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15" y="1332527"/>
            <a:ext cx="8660294" cy="47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Lets go Live!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132731"/>
            <a:ext cx="1419423" cy="116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" y="1573241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94205"/>
            <a:ext cx="3508610" cy="85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112784"/>
            <a:ext cx="3513015" cy="154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03" y="2336124"/>
            <a:ext cx="1141403" cy="10982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88620" y="4743161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4051" y="4743161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15" y="2021732"/>
            <a:ext cx="4124901" cy="19528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91194" y="3051521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/>
              <a:t>https://developer.broadcom.com/</a:t>
            </a:r>
            <a:endParaRPr lang="en-US" dirty="0" smtClean="0"/>
          </a:p>
          <a:p>
            <a:pPr marL="342900" indent="-342900"/>
            <a:r>
              <a:rPr lang="en-US" dirty="0"/>
              <a:t>https://community.broadcom.com/home</a:t>
            </a:r>
            <a:endParaRPr lang="en-US" dirty="0" smtClean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Please take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your survey.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6EE2-A795-0B32-903A-22365F29631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80291" y="3429000"/>
            <a:ext cx="11608533" cy="1600200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r>
              <a:rPr lang="en-US" sz="2000" dirty="0"/>
              <a:t>https://github.com/jpsider/Invoke-Automation/tree/master/Powercli/VMwareExplore_2024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6680E-15AF-2278-3275-B47338D845B6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21980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the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Developer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UI Actions to </a:t>
            </a:r>
            <a:r>
              <a:rPr lang="en-US" dirty="0" err="1" smtClean="0"/>
              <a:t>PowerCLI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Script?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VMware Developer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vs. C# vs. </a:t>
            </a:r>
            <a:r>
              <a:rPr lang="en-US" dirty="0" err="1" smtClean="0"/>
              <a:t>.Net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Developer Center Output to Useable PowerShell/</a:t>
            </a:r>
            <a:r>
              <a:rPr lang="en-US" dirty="0" err="1" smtClean="0"/>
              <a:t>PowerCLI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Get-Help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Related </a:t>
            </a:r>
            <a:r>
              <a:rPr lang="en-US" dirty="0" smtClean="0"/>
              <a:t>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Verb-Noun (Functions)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Examples:</a:t>
            </a:r>
          </a:p>
          <a:p>
            <a:pPr marL="800100" lvl="1" indent="-342900"/>
            <a:r>
              <a:rPr lang="en-US" dirty="0" smtClean="0"/>
              <a:t>Get-Process</a:t>
            </a:r>
          </a:p>
          <a:p>
            <a:pPr marL="800100" lvl="1" indent="-342900"/>
            <a:r>
              <a:rPr lang="en-US" dirty="0" smtClean="0"/>
              <a:t>Write-Output</a:t>
            </a:r>
          </a:p>
          <a:p>
            <a:pPr marL="800100" lvl="1" indent="-342900"/>
            <a:r>
              <a:rPr lang="en-US" dirty="0" smtClean="0"/>
              <a:t>Get-VM</a:t>
            </a:r>
          </a:p>
          <a:p>
            <a:pPr marL="800100" lvl="1" indent="-342900"/>
            <a:r>
              <a:rPr lang="en-US" dirty="0" smtClean="0"/>
              <a:t>Restart-</a:t>
            </a:r>
            <a:r>
              <a:rPr lang="en-US" dirty="0" err="1" smtClean="0"/>
              <a:t>GuestOS</a:t>
            </a:r>
            <a:endParaRPr lang="en-US" dirty="0" smtClean="0"/>
          </a:p>
          <a:p>
            <a:pPr marL="342900" indent="-342900"/>
            <a:r>
              <a:rPr lang="en-US" dirty="0" smtClean="0"/>
              <a:t>Approved Verbs:</a:t>
            </a:r>
          </a:p>
          <a:p>
            <a:pPr marL="800100" lvl="1" indent="-342900"/>
            <a:r>
              <a:rPr lang="en-US" dirty="0" smtClean="0"/>
              <a:t>Get-Verb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06" y="3543300"/>
            <a:ext cx="5198356" cy="23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WTF – What the function?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Functions &amp; Parameters</a:t>
            </a:r>
          </a:p>
          <a:p>
            <a:r>
              <a:rPr lang="en-US" dirty="0" smtClean="0"/>
              <a:t>&lt;Function Name&gt; + &lt;Parameter Name&gt; + &lt;Parameter Value&gt;</a:t>
            </a:r>
          </a:p>
          <a:p>
            <a:pPr lvl="1"/>
            <a:r>
              <a:rPr lang="en-US" dirty="0" smtClean="0"/>
              <a:t>Get-Process –Name “</a:t>
            </a:r>
            <a:r>
              <a:rPr lang="en-US" dirty="0" err="1" smtClean="0"/>
              <a:t>Powershell</a:t>
            </a:r>
            <a:r>
              <a:rPr lang="en-US" dirty="0" smtClean="0"/>
              <a:t>”</a:t>
            </a:r>
          </a:p>
          <a:p>
            <a:r>
              <a:rPr lang="en-US" dirty="0"/>
              <a:t>&lt;Function Name&gt; + &lt;Parameter Name&gt; + &lt;Parameter Value&gt;</a:t>
            </a:r>
          </a:p>
          <a:p>
            <a:pPr lvl="1"/>
            <a:r>
              <a:rPr lang="en-US" dirty="0" smtClean="0"/>
              <a:t>Update-</a:t>
            </a:r>
            <a:r>
              <a:rPr lang="en-US" dirty="0" err="1" smtClean="0"/>
              <a:t>ConsoleTitle</a:t>
            </a:r>
            <a:r>
              <a:rPr lang="en-US" dirty="0" smtClean="0"/>
              <a:t> –Title “Fancy New Title”</a:t>
            </a:r>
          </a:p>
          <a:p>
            <a:endParaRPr lang="en-US" dirty="0"/>
          </a:p>
          <a:p>
            <a:r>
              <a:rPr lang="en-US" dirty="0" smtClean="0"/>
              <a:t>If a Parameter is required, PowerShell will ask you for it!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85" y="4628626"/>
            <a:ext cx="6588040" cy="15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Get to know your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 collection of Data that represents an Item.</a:t>
            </a:r>
          </a:p>
          <a:p>
            <a:pPr lvl="1"/>
            <a:r>
              <a:rPr lang="en-US" dirty="0" smtClean="0"/>
              <a:t>In PowerShell and Object is made up of 3 types of Data</a:t>
            </a:r>
          </a:p>
          <a:p>
            <a:pPr lvl="2"/>
            <a:r>
              <a:rPr lang="en-US" dirty="0" smtClean="0"/>
              <a:t>Object Type</a:t>
            </a:r>
          </a:p>
          <a:p>
            <a:pPr lvl="3"/>
            <a:r>
              <a:rPr lang="en-US" dirty="0" smtClean="0"/>
              <a:t>What am I?</a:t>
            </a:r>
          </a:p>
          <a:p>
            <a:pPr lvl="2"/>
            <a:r>
              <a:rPr lang="en-US" dirty="0" smtClean="0"/>
              <a:t>Methods</a:t>
            </a:r>
          </a:p>
          <a:p>
            <a:pPr lvl="3"/>
            <a:r>
              <a:rPr lang="en-US" dirty="0" smtClean="0"/>
              <a:t>What can you do to me?</a:t>
            </a:r>
          </a:p>
          <a:p>
            <a:pPr lvl="2"/>
            <a:r>
              <a:rPr lang="en-US" dirty="0" smtClean="0"/>
              <a:t>Properties</a:t>
            </a:r>
          </a:p>
          <a:p>
            <a:pPr lvl="3"/>
            <a:r>
              <a:rPr lang="en-US" dirty="0" smtClean="0"/>
              <a:t>What are the things that describe me?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88" y="2242037"/>
            <a:ext cx="4859784" cy="27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PowerCLI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The star of the show!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PowerCLI</a:t>
            </a:r>
            <a:endParaRPr lang="en-US" dirty="0" smtClean="0"/>
          </a:p>
          <a:p>
            <a:pPr lvl="1"/>
            <a:r>
              <a:rPr lang="en-US" dirty="0" smtClean="0"/>
              <a:t>Install the </a:t>
            </a:r>
            <a:r>
              <a:rPr lang="en-US" dirty="0" err="1" smtClean="0"/>
              <a:t>PowerCLI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2"/>
            <a:r>
              <a:rPr lang="en-US" dirty="0" smtClean="0"/>
              <a:t>Install-Module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lvl="3"/>
            <a:r>
              <a:rPr lang="en-US" dirty="0" smtClean="0"/>
              <a:t>Wait a little while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Connect to a </a:t>
            </a:r>
            <a:r>
              <a:rPr lang="en-US" dirty="0" err="1" smtClean="0">
                <a:sym typeface="Wingdings" panose="05000000000000000000" pitchFamily="2" charset="2"/>
              </a:rPr>
              <a:t>vCenter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Connect-</a:t>
            </a:r>
            <a:r>
              <a:rPr lang="en-US" dirty="0" err="1" smtClean="0">
                <a:sym typeface="Wingdings" panose="05000000000000000000" pitchFamily="2" charset="2"/>
              </a:rPr>
              <a:t>VIServer</a:t>
            </a:r>
            <a:r>
              <a:rPr lang="en-US" dirty="0" smtClean="0">
                <a:sym typeface="Wingdings" panose="05000000000000000000" pitchFamily="2" charset="2"/>
              </a:rPr>
              <a:t> –name </a:t>
            </a:r>
            <a:r>
              <a:rPr lang="en-US" dirty="0" err="1" smtClean="0">
                <a:sym typeface="Wingdings" panose="05000000000000000000" pitchFamily="2" charset="2"/>
              </a:rPr>
              <a:t>myvcenter</a:t>
            </a:r>
            <a:r>
              <a:rPr lang="en-US" dirty="0" smtClean="0">
                <a:sym typeface="Wingdings" panose="05000000000000000000" pitchFamily="2" charset="2"/>
              </a:rPr>
              <a:t> –Username “administrator” –Password “VMware1!”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$</a:t>
            </a:r>
            <a:r>
              <a:rPr lang="en-US" dirty="0" err="1" smtClean="0">
                <a:sym typeface="Wingdings" panose="05000000000000000000" pitchFamily="2" charset="2"/>
              </a:rPr>
              <a:t>Global:DefaultVIServer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Disconnect-</a:t>
            </a:r>
            <a:r>
              <a:rPr lang="en-US" dirty="0" err="1" smtClean="0">
                <a:sym typeface="Wingdings" panose="05000000000000000000" pitchFamily="2" charset="2"/>
              </a:rPr>
              <a:t>VIServer</a:t>
            </a:r>
            <a:r>
              <a:rPr lang="en-US" dirty="0" smtClean="0">
                <a:sym typeface="Wingdings" panose="05000000000000000000" pitchFamily="2" charset="2"/>
              </a:rPr>
              <a:t> –Force –Confirm:$false</a:t>
            </a:r>
          </a:p>
          <a:p>
            <a:pPr lvl="3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75" y="1225647"/>
            <a:ext cx="5457220" cy="23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Script?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8013" y="1345224"/>
            <a:ext cx="10972800" cy="4572000"/>
          </a:xfrm>
        </p:spPr>
        <p:txBody>
          <a:bodyPr/>
          <a:lstStyle/>
          <a:p>
            <a:pPr marL="342900" indent="-342900"/>
            <a:r>
              <a:rPr lang="en-US" dirty="0" smtClean="0"/>
              <a:t>A script is a plain text file with one or more PowerShell Commands.</a:t>
            </a:r>
          </a:p>
          <a:p>
            <a:pPr marL="342900" indent="-342900"/>
            <a:r>
              <a:rPr lang="en-US" dirty="0" smtClean="0"/>
              <a:t>PowerShell scripts have a .ps1 file extension</a:t>
            </a:r>
          </a:p>
          <a:p>
            <a:pPr marL="342900" indent="-342900"/>
            <a:r>
              <a:rPr lang="en-US" dirty="0" smtClean="0"/>
              <a:t>Yes, You can pass in Parameters!</a:t>
            </a:r>
          </a:p>
          <a:p>
            <a:pPr marL="342900" indent="-342900"/>
            <a:r>
              <a:rPr lang="en-US" dirty="0" smtClean="0"/>
              <a:t>Not today! - but you should do some research!</a:t>
            </a:r>
          </a:p>
          <a:p>
            <a:pPr marL="800100" lvl="1" indent="-342900"/>
            <a:r>
              <a:rPr lang="en-US" dirty="0" smtClean="0"/>
              <a:t>Execution Policy</a:t>
            </a:r>
          </a:p>
          <a:p>
            <a:pPr marL="800100" lvl="1" indent="-342900"/>
            <a:r>
              <a:rPr lang="en-US" dirty="0" smtClean="0"/>
              <a:t>Comment based help</a:t>
            </a:r>
          </a:p>
          <a:p>
            <a:pPr marL="800100" lvl="1" indent="-342900"/>
            <a:r>
              <a:rPr lang="en-US" dirty="0" smtClean="0"/>
              <a:t>Running Scripts against Remote Computers</a:t>
            </a:r>
          </a:p>
          <a:p>
            <a:pPr marL="800100" lvl="1" indent="-342900"/>
            <a:r>
              <a:rPr lang="en-US" dirty="0" smtClean="0"/>
              <a:t>Exit codes</a:t>
            </a:r>
          </a:p>
          <a:p>
            <a:pPr marL="800100" lvl="1" indent="-342900"/>
            <a:r>
              <a:rPr lang="en-US" dirty="0" smtClean="0"/>
              <a:t>Scope</a:t>
            </a:r>
          </a:p>
          <a:p>
            <a:pPr marL="800100" lvl="1" indent="-342900"/>
            <a:r>
              <a:rPr lang="en-US" dirty="0" smtClean="0"/>
              <a:t>Dot Sourcing</a:t>
            </a:r>
          </a:p>
          <a:p>
            <a:pPr marL="800100" lvl="1" indent="-342900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_2024">
  <a:themeElements>
    <a:clrScheme name="VMware by Broadcom color palette 2024">
      <a:dk1>
        <a:srgbClr val="000000"/>
      </a:dk1>
      <a:lt1>
        <a:srgbClr val="FFFFFF"/>
      </a:lt1>
      <a:dk2>
        <a:srgbClr val="1B1E34"/>
      </a:dk2>
      <a:lt2>
        <a:srgbClr val="FFFFFF"/>
      </a:lt2>
      <a:accent1>
        <a:srgbClr val="007A86"/>
      </a:accent1>
      <a:accent2>
        <a:srgbClr val="005B84"/>
      </a:accent2>
      <a:accent3>
        <a:srgbClr val="0193C2"/>
      </a:accent3>
      <a:accent4>
        <a:srgbClr val="61A00A"/>
      </a:accent4>
      <a:accent5>
        <a:srgbClr val="6C4B8F"/>
      </a:accent5>
      <a:accent6>
        <a:srgbClr val="EDB516"/>
      </a:accent6>
      <a:hlink>
        <a:srgbClr val="005B84"/>
      </a:hlink>
      <a:folHlink>
        <a:srgbClr val="005A83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Yellow">
      <a:srgbClr val="D58B3F"/>
    </a:custClr>
    <a:custClr name="Red">
      <a:srgbClr val="B72835"/>
    </a:custClr>
    <a:custClr name="Light Grey">
      <a:srgbClr val="E8E8EA"/>
    </a:custClr>
    <a:custClr name="Dark Grey">
      <a:srgbClr val="53565A"/>
    </a:custClr>
  </a:custClrLst>
  <a:extLst>
    <a:ext uri="{05A4C25C-085E-4340-85A3-A5531E510DB2}">
      <thm15:themeFamily xmlns:thm15="http://schemas.microsoft.com/office/thememl/2012/main" name="bc_vmw_ppt_template_light_2024_102" id="{A3CB27AF-CCFA-2D46-B916-B5FAFABCA370}" vid="{D2966B04-5821-5547-B957-B73EC9B0ABD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F91C0C4ECEE479555FEA4A4EB2B48" ma:contentTypeVersion="15" ma:contentTypeDescription="Create a new document." ma:contentTypeScope="" ma:versionID="c6a87b1e4bc033b72f454e04dac54d88">
  <xsd:schema xmlns:xsd="http://www.w3.org/2001/XMLSchema" xmlns:xs="http://www.w3.org/2001/XMLSchema" xmlns:p="http://schemas.microsoft.com/office/2006/metadata/properties" xmlns:ns2="34d4d772-b3f2-47fc-9a2d-2126f9957ae8" xmlns:ns3="d345b56e-75a0-4ca8-9b4b-110cb999efd5" targetNamespace="http://schemas.microsoft.com/office/2006/metadata/properties" ma:root="true" ma:fieldsID="6eb14a52ad1190b1f78ecaeae027f828" ns2:_="" ns3:_="">
    <xsd:import namespace="34d4d772-b3f2-47fc-9a2d-2126f9957ae8"/>
    <xsd:import namespace="d345b56e-75a0-4ca8-9b4b-110cb999e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4d772-b3f2-47fc-9a2d-2126f9957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2db59af-f8a6-47a7-a7a2-8d3f5d7884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5b56e-75a0-4ca8-9b4b-110cb999ef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60bf06-978e-4056-b583-56563198eef8}" ma:internalName="TaxCatchAll" ma:showField="CatchAllData" ma:web="d345b56e-75a0-4ca8-9b4b-110cb999ef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d4d772-b3f2-47fc-9a2d-2126f9957ae8">
      <Terms xmlns="http://schemas.microsoft.com/office/infopath/2007/PartnerControls"/>
    </lcf76f155ced4ddcb4097134ff3c332f>
    <TaxCatchAll xmlns="d345b56e-75a0-4ca8-9b4b-110cb999efd5" xsi:nil="true"/>
    <SharedWithUsers xmlns="d345b56e-75a0-4ca8-9b4b-110cb999efd5">
      <UserInfo>
        <DisplayName>Juanly Cabrera</DisplayName>
        <AccountId>17</AccountId>
        <AccountType/>
      </UserInfo>
      <UserInfo>
        <DisplayName>Andre Fernandes</DisplayName>
        <AccountId>20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8FF4D8F-9B19-4DA8-8A71-562BBA95D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4d772-b3f2-47fc-9a2d-2126f9957ae8"/>
    <ds:schemaRef ds:uri="d345b56e-75a0-4ca8-9b4b-110cb999e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D99180-4DF7-4231-B572-5E5D5B192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634573-F7D8-4ECC-B5FF-91D1E5D2E650}">
  <ds:schemaRefs>
    <ds:schemaRef ds:uri="34d4d772-b3f2-47fc-9a2d-2126f9957ae8"/>
    <ds:schemaRef ds:uri="d345b56e-75a0-4ca8-9b4b-110cb999ef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704</Words>
  <Application>Microsoft Office PowerPoint</Application>
  <PresentationFormat>Custom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Camphor Std</vt:lpstr>
      <vt:lpstr>Metropolis</vt:lpstr>
      <vt:lpstr>Metropolis Light</vt:lpstr>
      <vt:lpstr>Metropolis-Regular</vt:lpstr>
      <vt:lpstr>Open Sans</vt:lpstr>
      <vt:lpstr>System Font Regular</vt:lpstr>
      <vt:lpstr>Verdana</vt:lpstr>
      <vt:lpstr>Wingdings</vt:lpstr>
      <vt:lpstr>VMware_white_16x9_2024</vt:lpstr>
      <vt:lpstr>PowerCLI 201</vt:lpstr>
      <vt:lpstr>Justin Sider</vt:lpstr>
      <vt:lpstr>Takeaways</vt:lpstr>
      <vt:lpstr>Agenda</vt:lpstr>
      <vt:lpstr>PowerShell 101</vt:lpstr>
      <vt:lpstr>PowerShell 102</vt:lpstr>
      <vt:lpstr>PowerShell 150</vt:lpstr>
      <vt:lpstr>PowerCLI 101</vt:lpstr>
      <vt:lpstr>What is a Script?</vt:lpstr>
      <vt:lpstr>VMware Developer Center</vt:lpstr>
      <vt:lpstr>VMware Developer Center</vt:lpstr>
      <vt:lpstr>VMware Developer Center</vt:lpstr>
      <vt:lpstr>VMware Developer Center</vt:lpstr>
      <vt:lpstr>PowerShell vs. C# vs. .NET</vt:lpstr>
      <vt:lpstr>Converting Developer Center Output to useable PowerShell/PowerCLI</vt:lpstr>
      <vt:lpstr>Converting Developer Center Output to useable PowerShell/PowerCLI</vt:lpstr>
      <vt:lpstr>Managed Object Browser (the MOB)</vt:lpstr>
      <vt:lpstr>Get-Member</vt:lpstr>
      <vt:lpstr>Get-Member</vt:lpstr>
      <vt:lpstr>Get-Help</vt:lpstr>
      <vt:lpstr>Related Links</vt:lpstr>
      <vt:lpstr>Demo Environment</vt:lpstr>
      <vt:lpstr>Resources</vt:lpstr>
      <vt:lpstr>Please take  your survey.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jpsider</cp:lastModifiedBy>
  <cp:revision>84</cp:revision>
  <dcterms:created xsi:type="dcterms:W3CDTF">2020-09-22T16:30:21Z</dcterms:created>
  <dcterms:modified xsi:type="dcterms:W3CDTF">2024-08-17T21:02:02Z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0x0101008B3F91C0C4ECEE479555FEA4A4EB2B48</vt:lpwstr>
  </property>
  <property fmtid="{D5CDD505-2E9C-101B-9397-08002B2CF9AE}" pid="3" name="MediaServiceImageTags">
    <vt:lpwstr/>
  </property>
</Properties>
</file>