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71" r:id="rId7"/>
    <p:sldId id="275" r:id="rId8"/>
    <p:sldId id="279" r:id="rId9"/>
    <p:sldId id="276" r:id="rId10"/>
    <p:sldId id="281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9767-439A-9644-B8B2-EDF8798A002E}" v="37" dt="2022-03-11T19:56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0"/>
    <p:restoredTop sz="94718"/>
  </p:normalViewPr>
  <p:slideViewPr>
    <p:cSldViewPr snapToGrid="0" snapToObjects="1">
      <p:cViewPr varScale="1">
        <p:scale>
          <a:sx n="125" d="100"/>
          <a:sy n="125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8174" y="2802577"/>
            <a:ext cx="3586164" cy="3058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06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977" y="995363"/>
            <a:ext cx="4554579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B4388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B4388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B4388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3812"/>
            <a:ext cx="3932237" cy="35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095402" cy="552203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11983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07327" y="3963529"/>
            <a:ext cx="3279914" cy="685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insert city name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593"/>
            <a:ext cx="630554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31325"/>
            <a:ext cx="4232564" cy="3769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82" r:id="rId13"/>
    <p:sldLayoutId id="2147483675" r:id="rId14"/>
    <p:sldLayoutId id="2147483676" r:id="rId15"/>
    <p:sldLayoutId id="2147483678" r:id="rId16"/>
    <p:sldLayoutId id="2147483679" r:id="rId17"/>
    <p:sldLayoutId id="2147483683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1211580"/>
            <a:ext cx="5707380" cy="845820"/>
          </a:xfrm>
        </p:spPr>
        <p:txBody>
          <a:bodyPr/>
          <a:lstStyle/>
          <a:p>
            <a:r>
              <a:rPr lang="en-US" sz="4000" dirty="0" smtClean="0"/>
              <a:t>Functions &amp; Parameters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303812"/>
            <a:ext cx="5768340" cy="3565175"/>
          </a:xfrm>
        </p:spPr>
        <p:txBody>
          <a:bodyPr/>
          <a:lstStyle/>
          <a:p>
            <a:r>
              <a:rPr lang="en-US" dirty="0" smtClean="0"/>
              <a:t>&lt;Function Name&gt; &lt;Parameter name&gt;  &lt;Parameter Value&gt;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Get-VM  -Name “</a:t>
            </a:r>
            <a:r>
              <a:rPr lang="en-US" dirty="0" err="1" smtClean="0"/>
              <a:t>myvm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/>
              <a:t>&lt;Function Name&gt; &lt;Parameter name&gt;  &lt;Parameter Value&gt;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Update-</a:t>
            </a:r>
            <a:r>
              <a:rPr lang="en-US" dirty="0" err="1" smtClean="0"/>
              <a:t>ConsoleTitle</a:t>
            </a:r>
            <a:r>
              <a:rPr lang="en-US" dirty="0" smtClean="0"/>
              <a:t> –Title “Fancy New Title”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If a Parameter is required – PowerShell will ask you </a:t>
            </a:r>
          </a:p>
          <a:p>
            <a:r>
              <a:rPr lang="en-US" dirty="0"/>
              <a:t>f</a:t>
            </a:r>
            <a:r>
              <a:rPr lang="en-US" dirty="0" smtClean="0"/>
              <a:t>or it!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4051538"/>
            <a:ext cx="6588040" cy="15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115" y="2026920"/>
            <a:ext cx="59146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An object, then, is a collection of data that represents an item.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An object is made up of three types of data: the </a:t>
            </a: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 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type, its methods, and its </a:t>
            </a: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= Get-VM "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myvm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"</a:t>
            </a: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Get-Member -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InputObject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/>
            </a:r>
            <a:b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</a:b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vmlist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= Get-VM</a:t>
            </a: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Get-Member -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InputObject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vmlist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420" y="1836421"/>
            <a:ext cx="3449519" cy="380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PowerShell Pipeline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" y="2303812"/>
            <a:ext cx="4907280" cy="3565175"/>
          </a:xfrm>
        </p:spPr>
        <p:txBody>
          <a:bodyPr/>
          <a:lstStyle/>
          <a:p>
            <a:r>
              <a:rPr lang="en-US" dirty="0"/>
              <a:t>The PowerShell pipeline allows you to chain together commands to build a single ‘pipeline’ which simplifies </a:t>
            </a:r>
            <a:r>
              <a:rPr lang="en-US" dirty="0" smtClean="0"/>
              <a:t>code and </a:t>
            </a:r>
            <a:r>
              <a:rPr lang="en-US" dirty="0"/>
              <a:t>allows parallel </a:t>
            </a:r>
            <a:r>
              <a:rPr lang="en-US" dirty="0" smtClean="0"/>
              <a:t>processing.</a:t>
            </a:r>
          </a:p>
          <a:p>
            <a:endParaRPr lang="en-US" dirty="0"/>
          </a:p>
          <a:p>
            <a:r>
              <a:rPr lang="en-US" dirty="0" smtClean="0"/>
              <a:t>Get-VM | Select-Object –Property Name</a:t>
            </a:r>
          </a:p>
          <a:p>
            <a:endParaRPr lang="en-US" dirty="0" smtClean="0"/>
          </a:p>
          <a:p>
            <a:r>
              <a:rPr lang="en-US" dirty="0" smtClean="0"/>
              <a:t>Get-VM | Where-Object {$_.Name –like “*</a:t>
            </a:r>
            <a:r>
              <a:rPr lang="en-US" dirty="0" err="1" smtClean="0"/>
              <a:t>myvm</a:t>
            </a:r>
            <a:r>
              <a:rPr lang="en-US" dirty="0" smtClean="0"/>
              <a:t>*”}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2004060"/>
            <a:ext cx="527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The input to a command must accept the output of the previous command.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77" y="3467100"/>
            <a:ext cx="7027629" cy="2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Comment Based </a:t>
            </a:r>
            <a:r>
              <a:rPr lang="en-US" dirty="0"/>
              <a:t>H</a:t>
            </a:r>
            <a:r>
              <a:rPr lang="en-US" dirty="0" smtClean="0"/>
              <a:t>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Get-Help Get-VM </a:t>
            </a: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–Full</a:t>
            </a:r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Get-Help Update-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ConsoleTitle</a:t>
            </a: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-Full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975972"/>
            <a:ext cx="4381499" cy="56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9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301932" cy="1600200"/>
          </a:xfrm>
        </p:spPr>
        <p:txBody>
          <a:bodyPr/>
          <a:lstStyle/>
          <a:p>
            <a:r>
              <a:rPr lang="en-US" dirty="0" smtClean="0"/>
              <a:t>Toggling the </a:t>
            </a:r>
            <a:r>
              <a:rPr lang="en-US" dirty="0" err="1" smtClean="0"/>
              <a:t>PowerState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60" y="2303812"/>
            <a:ext cx="4739640" cy="3565175"/>
          </a:xfrm>
        </p:spPr>
        <p:txBody>
          <a:bodyPr/>
          <a:lstStyle/>
          <a:p>
            <a:r>
              <a:rPr lang="en-US" dirty="0"/>
              <a:t>Get-VM -Name "</a:t>
            </a:r>
            <a:r>
              <a:rPr lang="en-US" dirty="0" err="1"/>
              <a:t>myvm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r>
              <a:rPr lang="en-US" dirty="0" smtClean="0"/>
              <a:t>Get-VM </a:t>
            </a:r>
            <a:r>
              <a:rPr lang="en-US" dirty="0"/>
              <a:t>-Name "</a:t>
            </a:r>
            <a:r>
              <a:rPr lang="en-US" dirty="0" err="1"/>
              <a:t>myvm</a:t>
            </a:r>
            <a:r>
              <a:rPr lang="en-US" dirty="0"/>
              <a:t>" | Stop-VM -Confirm:$false</a:t>
            </a:r>
          </a:p>
          <a:p>
            <a:endParaRPr lang="en-US" dirty="0" smtClean="0"/>
          </a:p>
          <a:p>
            <a:r>
              <a:rPr lang="en-US" dirty="0" smtClean="0"/>
              <a:t>Get-VM </a:t>
            </a:r>
            <a:r>
              <a:rPr lang="en-US" dirty="0"/>
              <a:t>-Name "</a:t>
            </a:r>
            <a:r>
              <a:rPr lang="en-US" dirty="0" err="1"/>
              <a:t>myvm</a:t>
            </a:r>
            <a:r>
              <a:rPr lang="en-US" dirty="0"/>
              <a:t>" | Start-VM -Confirm:$false</a:t>
            </a:r>
          </a:p>
          <a:p>
            <a:endParaRPr lang="en-US" dirty="0" smtClean="0"/>
          </a:p>
          <a:p>
            <a:r>
              <a:rPr lang="en-US" dirty="0" smtClean="0"/>
              <a:t>Get-VM </a:t>
            </a:r>
            <a:r>
              <a:rPr lang="en-US" dirty="0"/>
              <a:t>-Name "</a:t>
            </a:r>
            <a:r>
              <a:rPr lang="en-US" dirty="0" err="1"/>
              <a:t>myvm</a:t>
            </a:r>
            <a:r>
              <a:rPr lang="en-US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28" y="2571712"/>
            <a:ext cx="5334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The Demo Environment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484414"/>
            <a:ext cx="1419423" cy="1162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" y="2004060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452551"/>
            <a:ext cx="4124901" cy="1952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4125024"/>
            <a:ext cx="3508610" cy="85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2543603"/>
            <a:ext cx="3513015" cy="1544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103" y="2766943"/>
            <a:ext cx="1141403" cy="10982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891194" y="3482340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88620" y="5173980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54051" y="5173980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2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50386A9-CCDB-D41B-1072-02DFC3F0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1" y="1623463"/>
            <a:ext cx="5256212" cy="201875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4DDD5B-05BC-D4B8-CCBA-B6857074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21" y="4225157"/>
            <a:ext cx="1351359" cy="13768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147E3B1-1DCF-1EF3-84DD-AD276FF8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83" y="1742095"/>
            <a:ext cx="1765979" cy="168690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EBDE14E-C546-0E1C-5E1E-F73086F1C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62" y="3839915"/>
            <a:ext cx="1894713" cy="2147341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6190576" y="3934492"/>
            <a:ext cx="5719484" cy="2687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Where to get </a:t>
            </a:r>
            <a:r>
              <a:rPr lang="en-US" sz="5400" dirty="0" smtClean="0"/>
              <a:t>help</a:t>
            </a:r>
            <a:endParaRPr lang="en-US" sz="5400" dirty="0" smtClean="0"/>
          </a:p>
          <a:p>
            <a:r>
              <a:rPr lang="en-US" dirty="0" smtClean="0"/>
              <a:t>VMware </a:t>
            </a:r>
            <a:r>
              <a:rPr lang="en-US" dirty="0" smtClean="0"/>
              <a:t>{code</a:t>
            </a:r>
            <a:r>
              <a:rPr lang="en-US" dirty="0" smtClean="0"/>
              <a:t>} </a:t>
            </a:r>
            <a:r>
              <a:rPr lang="en-US" dirty="0" smtClean="0"/>
              <a:t>Slack</a:t>
            </a:r>
          </a:p>
          <a:p>
            <a:pPr lvl="1"/>
            <a:r>
              <a:rPr lang="en-US" dirty="0"/>
              <a:t>https://developer.vmware.com/home</a:t>
            </a:r>
            <a:endParaRPr lang="en-US" dirty="0" smtClean="0"/>
          </a:p>
          <a:p>
            <a:r>
              <a:rPr lang="en-US" dirty="0" smtClean="0"/>
              <a:t>VMNT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/>
              <a:t>https://communities.vmware.com/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3" y="4320540"/>
            <a:ext cx="2370112" cy="21067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 txBox="1">
            <a:spLocks/>
          </p:cNvSpPr>
          <p:nvPr/>
        </p:nvSpPr>
        <p:spPr>
          <a:xfrm>
            <a:off x="206773" y="3768337"/>
            <a:ext cx="2286332" cy="55220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1B4388"/>
                </a:solidFill>
                <a:latin typeface="Metropolis" pitchFamily="2" charset="77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Today’s Code and presentation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4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24" y="3921489"/>
            <a:ext cx="6596539" cy="1612208"/>
          </a:xfrm>
        </p:spPr>
        <p:txBody>
          <a:bodyPr/>
          <a:lstStyle/>
          <a:p>
            <a:pPr algn="r"/>
            <a:r>
              <a:rPr lang="en-US" sz="4000" b="1" dirty="0" err="1" smtClean="0"/>
              <a:t>PowerCLI</a:t>
            </a:r>
            <a:r>
              <a:rPr lang="en-US" sz="4000" b="1" dirty="0" smtClean="0"/>
              <a:t> 101</a:t>
            </a:r>
            <a:br>
              <a:rPr lang="en-US" sz="4000" b="1" dirty="0" smtClean="0"/>
            </a:br>
            <a:r>
              <a:rPr lang="en-US" sz="3600" b="1" dirty="0" smtClean="0"/>
              <a:t>Getting Started with the Shell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61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 P. Sider</a:t>
            </a:r>
            <a:endParaRPr lang="en-US" dirty="0"/>
          </a:p>
        </p:txBody>
      </p:sp>
      <p:pic>
        <p:nvPicPr>
          <p:cNvPr id="1026" name="Picture 2" descr="https://lh7-us.googleusercontent.com/2Zgec_cC7XJaaDX7G82KC_NkM5ZY_CRrOZ2dj9O1RTPBI3cq2w3gzTqb5vtnoPPMTY17Xn5l9pM1vvkGo303wMNJMZZzv4yzB0ZNawqW8TN2HIGvDAOno2eNxeDwWt9d4FoUoY8FtUyjCJcO5OO1Viuxv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79" y="1398588"/>
            <a:ext cx="30765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037081" y="1184899"/>
            <a:ext cx="7312573" cy="5089777"/>
          </a:xfrm>
        </p:spPr>
        <p:txBody>
          <a:bodyPr/>
          <a:lstStyle/>
          <a:p>
            <a:r>
              <a:rPr lang="en-US" sz="2400" dirty="0" smtClean="0"/>
              <a:t>Chief Information Officer – Belay Technologies</a:t>
            </a:r>
          </a:p>
          <a:p>
            <a:pPr lvl="1"/>
            <a:r>
              <a:rPr lang="en-US" dirty="0" smtClean="0"/>
              <a:t>https://belaytech.com</a:t>
            </a:r>
          </a:p>
          <a:p>
            <a:r>
              <a:rPr lang="en-US" sz="2400" dirty="0" smtClean="0"/>
              <a:t>Personal Blog</a:t>
            </a:r>
          </a:p>
          <a:p>
            <a:pPr lvl="1"/>
            <a:r>
              <a:rPr lang="en-US" dirty="0" smtClean="0"/>
              <a:t>https://invoke-automation.blog</a:t>
            </a:r>
          </a:p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dirty="0" smtClean="0"/>
              <a:t>https://github.com/jpsider</a:t>
            </a:r>
          </a:p>
          <a:p>
            <a:r>
              <a:rPr lang="en-US" sz="2400" dirty="0" smtClean="0"/>
              <a:t>Twitter (X)/Slack</a:t>
            </a:r>
          </a:p>
          <a:p>
            <a:pPr lvl="1"/>
            <a:r>
              <a:rPr lang="en-US" dirty="0" err="1" smtClean="0"/>
              <a:t>Jpsider</a:t>
            </a:r>
            <a:endParaRPr lang="en-US" dirty="0" smtClean="0"/>
          </a:p>
          <a:p>
            <a:r>
              <a:rPr lang="en-US" sz="2400" dirty="0" smtClean="0"/>
              <a:t>VMware Community</a:t>
            </a:r>
          </a:p>
          <a:p>
            <a:pPr lvl="1"/>
            <a:r>
              <a:rPr lang="en-US" dirty="0" err="1" smtClean="0"/>
              <a:t>vExpert</a:t>
            </a:r>
            <a:r>
              <a:rPr lang="en-US" dirty="0" smtClean="0"/>
              <a:t>, VMUG Leader, Code Coach, VMUG BOD (</a:t>
            </a:r>
            <a:r>
              <a:rPr lang="en-US" dirty="0" smtClean="0"/>
              <a:t>2024)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1128274" y="4412457"/>
            <a:ext cx="5183188" cy="1602582"/>
          </a:xfrm>
        </p:spPr>
        <p:txBody>
          <a:bodyPr/>
          <a:lstStyle/>
          <a:p>
            <a:r>
              <a:rPr lang="en-US" dirty="0" smtClean="0"/>
              <a:t>Husband</a:t>
            </a:r>
          </a:p>
          <a:p>
            <a:r>
              <a:rPr lang="en-US" dirty="0" smtClean="0"/>
              <a:t>Father</a:t>
            </a:r>
          </a:p>
          <a:p>
            <a:r>
              <a:rPr lang="en-US" dirty="0" smtClean="0"/>
              <a:t>Golfer</a:t>
            </a:r>
          </a:p>
          <a:p>
            <a:r>
              <a:rPr lang="en-US" dirty="0" smtClean="0"/>
              <a:t>Soccer Referee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816-317A-097A-A97D-BA564ADF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8457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917" y="1936531"/>
            <a:ext cx="43670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Basic PowerShell Concepts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Installing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PowerCLI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Connecting to a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Getting data from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PowerShell things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Functions &amp; Parameters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Toggling the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PowerState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The Demo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Live Demo &amp; VMware code Website</a:t>
            </a:r>
          </a:p>
        </p:txBody>
      </p:sp>
    </p:spTree>
    <p:extLst>
      <p:ext uri="{BB962C8B-B14F-4D97-AF65-F5344CB8AC3E}">
        <p14:creationId xmlns:p14="http://schemas.microsoft.com/office/powerpoint/2010/main" val="19407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Basics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815" y="2087880"/>
            <a:ext cx="6305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Verb-Noun (Functions)</a:t>
            </a:r>
            <a:endParaRPr lang="en-US" dirty="0"/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Write-Output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Approved Verbs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Get-Verb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#Comments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97" y="3658396"/>
            <a:ext cx="494416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B809-0946-9393-0F3A-26149E1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330F-C897-67AE-D5B7-053DA1A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380" y="2382584"/>
            <a:ext cx="4357052" cy="3565175"/>
          </a:xfrm>
        </p:spPr>
        <p:txBody>
          <a:bodyPr/>
          <a:lstStyle/>
          <a:p>
            <a:r>
              <a:rPr lang="en-US" sz="2400" dirty="0" smtClean="0"/>
              <a:t>The PowerShell Gallery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PSRepository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Install-Module –Name </a:t>
            </a:r>
            <a:r>
              <a:rPr lang="en-US" dirty="0" err="1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Import-Module –Name </a:t>
            </a:r>
            <a:r>
              <a:rPr lang="en-US" dirty="0" err="1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Get-Command –Module </a:t>
            </a:r>
            <a:r>
              <a:rPr lang="en-US" dirty="0" smtClean="0"/>
              <a:t>jpsider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14" y="1973580"/>
            <a:ext cx="7205510" cy="36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1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Connect to a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14" y="2087880"/>
            <a:ext cx="11698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Connect-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VIServer</a:t>
            </a:r>
            <a:r>
              <a:rPr lang="en-US" sz="20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–name 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myvcenter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 –Username “administrator” –Password “VMware1</a:t>
            </a: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$</a:t>
            </a:r>
            <a:r>
              <a:rPr lang="en-US" sz="2000" dirty="0" err="1" smtClean="0">
                <a:solidFill>
                  <a:srgbClr val="A3CE36"/>
                </a:solidFill>
                <a:latin typeface="Metropolis" pitchFamily="2" charset="77"/>
              </a:rPr>
              <a:t>global:DefaultVIServer</a:t>
            </a:r>
            <a:endParaRPr lang="en-US" sz="2000" dirty="0" smtClean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Disconnect-</a:t>
            </a:r>
            <a:r>
              <a:rPr lang="en-US" sz="2000" dirty="0" err="1" smtClean="0">
                <a:solidFill>
                  <a:srgbClr val="A3CE36"/>
                </a:solidFill>
                <a:latin typeface="Metropolis" pitchFamily="2" charset="77"/>
              </a:rPr>
              <a:t>VIServer</a:t>
            </a: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 –Force –Confirm:$false</a:t>
            </a:r>
            <a:endParaRPr lang="en-US" sz="2000" dirty="0" smtClean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3CE36"/>
              </a:solidFill>
              <a:latin typeface="Metropolis" pitchFamily="2" charset="7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60" y="3863340"/>
            <a:ext cx="5457220" cy="23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VMHost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DataStore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64" y="1424269"/>
            <a:ext cx="7520671" cy="42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Things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Functions &amp;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  <a:endParaRPr lang="en-US" sz="32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  <a:endParaRPr lang="en-US" sz="32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70" y="3307080"/>
            <a:ext cx="4146809" cy="26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69528"/>
      </p:ext>
    </p:extLst>
  </p:cSld>
  <p:clrMapOvr>
    <a:masterClrMapping/>
  </p:clrMapOvr>
</p:sld>
</file>

<file path=ppt/theme/theme1.xml><?xml version="1.0" encoding="utf-8"?>
<a:theme xmlns:a="http://schemas.openxmlformats.org/drawingml/2006/main" name="UserCon 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Con 19" id="{C61F3BE5-D7AA-3647-B16C-5A59769DD36C}" vid="{9823AB42-62F6-F841-9D54-E6C9697D8F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8d785b-a573-4648-a687-d73070f116ca">
      <UserInfo>
        <DisplayName/>
        <AccountId xsi:nil="true"/>
        <AccountType/>
      </UserInfo>
    </SharedWithUsers>
    <Date xmlns="e7d83ab9-40ce-4f6a-9d5b-bb8228ec9b2e" xsi:nil="true"/>
    <TaxCatchAll xmlns="a98d785b-a573-4648-a687-d73070f116ca" xsi:nil="true"/>
    <lcf76f155ced4ddcb4097134ff3c332f xmlns="e7d83ab9-40ce-4f6a-9d5b-bb8228ec9b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789192BF4824BBEDA3AC9FCF428B3" ma:contentTypeVersion="19" ma:contentTypeDescription="Create a new document." ma:contentTypeScope="" ma:versionID="3970422c44fa64f2d900b00fa0ccd44b">
  <xsd:schema xmlns:xsd="http://www.w3.org/2001/XMLSchema" xmlns:xs="http://www.w3.org/2001/XMLSchema" xmlns:p="http://schemas.microsoft.com/office/2006/metadata/properties" xmlns:ns2="a98d785b-a573-4648-a687-d73070f116ca" xmlns:ns3="e7d83ab9-40ce-4f6a-9d5b-bb8228ec9b2e" targetNamespace="http://schemas.microsoft.com/office/2006/metadata/properties" ma:root="true" ma:fieldsID="2319295cbcbd7fa3b11c958f7e0d8100" ns2:_="" ns3:_="">
    <xsd:import namespace="a98d785b-a573-4648-a687-d73070f116ca"/>
    <xsd:import namespace="e7d83ab9-40ce-4f6a-9d5b-bb8228ec9b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785b-a573-4648-a687-d73070f11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3276885-7dfa-4cd0-820a-7be052c89ea5}" ma:internalName="TaxCatchAll" ma:showField="CatchAllData" ma:web="a98d785b-a573-4648-a687-d73070f11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3ab9-40ce-4f6a-9d5b-bb8228ec9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2a3306c-a91f-4216-84a6-267e9c23c6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1A822C-25CE-47FB-A779-4E19A1F98DDA}">
  <ds:schemaRefs>
    <ds:schemaRef ds:uri="http://schemas.microsoft.com/office/2006/metadata/properties"/>
    <ds:schemaRef ds:uri="http://purl.org/dc/elements/1.1/"/>
    <ds:schemaRef ds:uri="a98d785b-a573-4648-a687-d73070f116c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e7d83ab9-40ce-4f6a-9d5b-bb8228ec9b2e"/>
  </ds:schemaRefs>
</ds:datastoreItem>
</file>

<file path=customXml/itemProps2.xml><?xml version="1.0" encoding="utf-8"?>
<ds:datastoreItem xmlns:ds="http://schemas.openxmlformats.org/officeDocument/2006/customXml" ds:itemID="{9404A5FA-2267-49A4-9EE5-2F5F85884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C6D2DC-7BBA-4870-98D2-B83225BC3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d785b-a573-4648-a687-d73070f116ca"/>
    <ds:schemaRef ds:uri="e7d83ab9-40ce-4f6a-9d5b-bb8228ec9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UserCon 19</Template>
  <TotalTime>1006</TotalTime>
  <Words>428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Metropolis</vt:lpstr>
      <vt:lpstr>Wingdings</vt:lpstr>
      <vt:lpstr>UserCon 19</vt:lpstr>
      <vt:lpstr>PowerPoint Presentation</vt:lpstr>
      <vt:lpstr>PowerCLI 101 Getting Started with the Shell</vt:lpstr>
      <vt:lpstr>Justin P. Sider</vt:lpstr>
      <vt:lpstr>Agenda</vt:lpstr>
      <vt:lpstr>PowerShell Basics</vt:lpstr>
      <vt:lpstr>Installing PowerCLI Module</vt:lpstr>
      <vt:lpstr>Connect to a vCenter</vt:lpstr>
      <vt:lpstr>Getting Data from vCenter</vt:lpstr>
      <vt:lpstr>PowerShell Things</vt:lpstr>
      <vt:lpstr>Functions &amp; Parameters</vt:lpstr>
      <vt:lpstr>Objects</vt:lpstr>
      <vt:lpstr>The PowerShell Pipeline</vt:lpstr>
      <vt:lpstr>Comment Based Help</vt:lpstr>
      <vt:lpstr>Toggling the PowerState</vt:lpstr>
      <vt:lpstr>The Demo Environment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Lyons</dc:creator>
  <cp:lastModifiedBy>jpsider</cp:lastModifiedBy>
  <cp:revision>46</cp:revision>
  <dcterms:created xsi:type="dcterms:W3CDTF">2019-02-04T20:32:17Z</dcterms:created>
  <dcterms:modified xsi:type="dcterms:W3CDTF">2023-11-02T20:46:21Z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0x010100002789192BF4824BBEDA3AC9FCF428B3</vt:lpwstr>
  </property>
  <property fmtid="{D5CDD505-2E9C-101B-9397-08002B2CF9AE}" pid="3" name="Order">
    <vt:r8>2378700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