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71" r:id="rId7"/>
    <p:sldId id="275" r:id="rId8"/>
    <p:sldId id="279" r:id="rId9"/>
    <p:sldId id="276" r:id="rId10"/>
    <p:sldId id="281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B9767-439A-9644-B8B2-EDF8798A002E}" v="37" dt="2022-03-11T19:56:27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0"/>
    <p:restoredTop sz="94718"/>
  </p:normalViewPr>
  <p:slideViewPr>
    <p:cSldViewPr snapToGrid="0" snapToObjects="1">
      <p:cViewPr varScale="1">
        <p:scale>
          <a:sx n="125" d="100"/>
          <a:sy n="125" d="100"/>
        </p:scale>
        <p:origin x="108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31825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182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31825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58174" y="2802577"/>
            <a:ext cx="3586164" cy="3058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182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4064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3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977" y="995363"/>
            <a:ext cx="4554579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rgbClr val="1B4388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rgbClr val="1B4388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rgbClr val="1B4388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B4388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3812"/>
            <a:ext cx="3932237" cy="35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889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2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6095402" cy="552203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B4388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4119835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95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07327" y="3963529"/>
            <a:ext cx="3279914" cy="6858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aseline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insert city name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751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751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1A365C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1A365C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A365C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5" y="1077644"/>
            <a:ext cx="6305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0593"/>
            <a:ext cx="6305549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31325"/>
            <a:ext cx="4232564" cy="37694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56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2" r:id="rId10"/>
    <p:sldLayoutId id="2147483673" r:id="rId11"/>
    <p:sldLayoutId id="2147483674" r:id="rId12"/>
    <p:sldLayoutId id="2147483682" r:id="rId13"/>
    <p:sldLayoutId id="2147483675" r:id="rId14"/>
    <p:sldLayoutId id="2147483676" r:id="rId15"/>
    <p:sldLayoutId id="2147483678" r:id="rId16"/>
    <p:sldLayoutId id="2147483679" r:id="rId17"/>
    <p:sldLayoutId id="2147483683" r:id="rId18"/>
    <p:sldLayoutId id="214748368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08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Arrays vs. </a:t>
            </a:r>
            <a:r>
              <a:rPr lang="en-US" dirty="0" err="1"/>
              <a:t>H</a:t>
            </a:r>
            <a:r>
              <a:rPr lang="en-US" dirty="0" err="1" smtClean="0"/>
              <a:t>ashtables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74" y="2293620"/>
            <a:ext cx="11698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Arrays vs. </a:t>
            </a:r>
            <a:r>
              <a:rPr lang="en-US" sz="2400" dirty="0" err="1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Hashtables</a:t>
            </a:r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 Based Help</a:t>
            </a:r>
          </a:p>
        </p:txBody>
      </p:sp>
    </p:spTree>
    <p:extLst>
      <p:ext uri="{BB962C8B-B14F-4D97-AF65-F5344CB8AC3E}">
        <p14:creationId xmlns:p14="http://schemas.microsoft.com/office/powerpoint/2010/main" val="93533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Comment Based </a:t>
            </a:r>
            <a:r>
              <a:rPr lang="en-US" dirty="0"/>
              <a:t>H</a:t>
            </a:r>
            <a:r>
              <a:rPr lang="en-US" dirty="0" smtClean="0"/>
              <a:t>elp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74" y="2293620"/>
            <a:ext cx="11698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Arrays vs. </a:t>
            </a:r>
            <a:r>
              <a:rPr lang="en-US" sz="2400" dirty="0" err="1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Hashtables</a:t>
            </a:r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 Based Help</a:t>
            </a:r>
          </a:p>
        </p:txBody>
      </p:sp>
    </p:spTree>
    <p:extLst>
      <p:ext uri="{BB962C8B-B14F-4D97-AF65-F5344CB8AC3E}">
        <p14:creationId xmlns:p14="http://schemas.microsoft.com/office/powerpoint/2010/main" val="57019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Toggling the </a:t>
            </a:r>
            <a:r>
              <a:rPr lang="en-US" dirty="0" err="1" smtClean="0"/>
              <a:t>PowerState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The Demo Environment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74" y="2293620"/>
            <a:ext cx="11698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Arrays vs. </a:t>
            </a:r>
            <a:r>
              <a:rPr lang="en-US" sz="2400" dirty="0" err="1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Hashtables</a:t>
            </a:r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 Based Help</a:t>
            </a:r>
          </a:p>
        </p:txBody>
      </p:sp>
    </p:spTree>
    <p:extLst>
      <p:ext uri="{BB962C8B-B14F-4D97-AF65-F5344CB8AC3E}">
        <p14:creationId xmlns:p14="http://schemas.microsoft.com/office/powerpoint/2010/main" val="399092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3692-4A7D-4B03-85F7-0076096A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50386A9-CCDB-D41B-1072-02DFC3F0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71" y="1623463"/>
            <a:ext cx="5256212" cy="2018758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34DDD5B-05BC-D4B8-CCBA-B6857074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221" y="4225157"/>
            <a:ext cx="1351359" cy="137685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147E3B1-1DCF-1EF3-84DD-AD276FF82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083" y="1742095"/>
            <a:ext cx="1765979" cy="168690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EBDE14E-C546-0E1C-5E1E-F73086F1C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862" y="3839915"/>
            <a:ext cx="1894713" cy="2147341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7263448" y="3934493"/>
            <a:ext cx="3932237" cy="2397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Where to get help:</a:t>
            </a:r>
          </a:p>
          <a:p>
            <a:r>
              <a:rPr lang="en-US" smtClean="0"/>
              <a:t>VMware {Code} Slack</a:t>
            </a:r>
          </a:p>
          <a:p>
            <a:r>
              <a:rPr lang="en-US" smtClean="0"/>
              <a:t>VMNT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8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24" y="3921489"/>
            <a:ext cx="6596539" cy="1612208"/>
          </a:xfrm>
        </p:spPr>
        <p:txBody>
          <a:bodyPr/>
          <a:lstStyle/>
          <a:p>
            <a:pPr algn="r"/>
            <a:r>
              <a:rPr lang="en-US" sz="4000" b="1" dirty="0" err="1" smtClean="0"/>
              <a:t>PowerCLI</a:t>
            </a:r>
            <a:r>
              <a:rPr lang="en-US" sz="4000" b="1" dirty="0" smtClean="0"/>
              <a:t> 101</a:t>
            </a:r>
            <a:br>
              <a:rPr lang="en-US" sz="4000" b="1" dirty="0" smtClean="0"/>
            </a:br>
            <a:r>
              <a:rPr lang="en-US" sz="3600" b="1" dirty="0" smtClean="0"/>
              <a:t>Getting Started with the Shell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4616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Justin P. Sider</a:t>
            </a:r>
            <a:endParaRPr lang="en-US" dirty="0"/>
          </a:p>
        </p:txBody>
      </p:sp>
      <p:pic>
        <p:nvPicPr>
          <p:cNvPr id="1026" name="Picture 2" descr="https://lh7-us.googleusercontent.com/2Zgec_cC7XJaaDX7G82KC_NkM5ZY_CRrOZ2dj9O1RTPBI3cq2w3gzTqb5vtnoPPMTY17Xn5l9pM1vvkGo303wMNJMZZzv4yzB0ZNawqW8TN2HIGvDAOno2eNxeDwWt9d4FoUoY8FtUyjCJcO5OO1Viuxvw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79" y="1398588"/>
            <a:ext cx="30765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5037081" y="1184899"/>
            <a:ext cx="7312573" cy="5089777"/>
          </a:xfrm>
        </p:spPr>
        <p:txBody>
          <a:bodyPr/>
          <a:lstStyle/>
          <a:p>
            <a:r>
              <a:rPr lang="en-US" sz="2400" dirty="0" smtClean="0"/>
              <a:t>Chief Information Officer – Belay Technologies</a:t>
            </a:r>
          </a:p>
          <a:p>
            <a:pPr lvl="1"/>
            <a:r>
              <a:rPr lang="en-US" dirty="0" smtClean="0"/>
              <a:t>https://belaytech.com</a:t>
            </a:r>
          </a:p>
          <a:p>
            <a:r>
              <a:rPr lang="en-US" sz="2400" dirty="0" smtClean="0"/>
              <a:t>Personal Blog</a:t>
            </a:r>
          </a:p>
          <a:p>
            <a:pPr lvl="1"/>
            <a:r>
              <a:rPr lang="en-US" dirty="0" smtClean="0"/>
              <a:t>https://invoke-automation.blog</a:t>
            </a:r>
          </a:p>
          <a:p>
            <a:r>
              <a:rPr lang="en-US" sz="2400" dirty="0" err="1" smtClean="0"/>
              <a:t>Github</a:t>
            </a:r>
            <a:endParaRPr lang="en-US" sz="2400" dirty="0" smtClean="0"/>
          </a:p>
          <a:p>
            <a:pPr lvl="1"/>
            <a:r>
              <a:rPr lang="en-US" dirty="0" smtClean="0"/>
              <a:t>https://github.com/jpsider</a:t>
            </a:r>
          </a:p>
          <a:p>
            <a:r>
              <a:rPr lang="en-US" sz="2400" dirty="0" smtClean="0"/>
              <a:t>Twitter (X)/Slack</a:t>
            </a:r>
          </a:p>
          <a:p>
            <a:pPr lvl="1"/>
            <a:r>
              <a:rPr lang="en-US" dirty="0" err="1" smtClean="0"/>
              <a:t>Jpsider</a:t>
            </a:r>
            <a:endParaRPr lang="en-US" dirty="0" smtClean="0"/>
          </a:p>
          <a:p>
            <a:r>
              <a:rPr lang="en-US" sz="2400" dirty="0" err="1" smtClean="0"/>
              <a:t>Vmware</a:t>
            </a:r>
            <a:r>
              <a:rPr lang="en-US" sz="2400" dirty="0" smtClean="0"/>
              <a:t> Community</a:t>
            </a:r>
          </a:p>
          <a:p>
            <a:pPr lvl="1"/>
            <a:r>
              <a:rPr lang="en-US" dirty="0" err="1" smtClean="0"/>
              <a:t>vExpert</a:t>
            </a:r>
            <a:r>
              <a:rPr lang="en-US" dirty="0" smtClean="0"/>
              <a:t>, VMUG Leader, Code Coach, VMUG BOD (2024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1128274" y="4412457"/>
            <a:ext cx="5183188" cy="1602582"/>
          </a:xfrm>
        </p:spPr>
        <p:txBody>
          <a:bodyPr/>
          <a:lstStyle/>
          <a:p>
            <a:r>
              <a:rPr lang="en-US" dirty="0" smtClean="0"/>
              <a:t>Husband</a:t>
            </a:r>
          </a:p>
          <a:p>
            <a:r>
              <a:rPr lang="en-US" dirty="0" smtClean="0"/>
              <a:t>Father</a:t>
            </a:r>
          </a:p>
          <a:p>
            <a:r>
              <a:rPr lang="en-US" dirty="0" smtClean="0"/>
              <a:t>Golfer</a:t>
            </a:r>
          </a:p>
          <a:p>
            <a:r>
              <a:rPr lang="en-US" dirty="0" smtClean="0"/>
              <a:t>Soccer Referee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8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1816-317A-097A-A97D-BA564ADF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15" y="1077644"/>
            <a:ext cx="6305550" cy="84574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917" y="1936531"/>
            <a:ext cx="4367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Basic PowerShell Concepts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Installing 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PowerCLI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Connecting to a 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vCenter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Getting data from 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vCenter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PowerShell things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Objects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Pipeline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 based help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Toggling the 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PowerState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The Demo Environment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Live Demo &amp; VMware code Website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075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PowerShell Basics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3815" y="2087880"/>
            <a:ext cx="6305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Verb-Noun</a:t>
            </a:r>
            <a:endParaRPr lang="en-US" dirty="0"/>
          </a:p>
          <a:p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Get-Process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Stop-Process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Write-Output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Approved Verbs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Get-Verb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#Comments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131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B809-0946-9393-0F3A-26149E1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PowerCLI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6FF3-B862-BA63-1976-5A6D67D9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330F-C897-67AE-D5B7-053DA1A3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380" y="2382584"/>
            <a:ext cx="4357052" cy="3565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PowerShell Gallery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</a:t>
            </a:r>
            <a:r>
              <a:rPr lang="en-US" dirty="0" err="1" smtClean="0"/>
              <a:t>PSRepository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Find-Module –Name </a:t>
            </a:r>
            <a:r>
              <a:rPr lang="en-US" dirty="0" err="1" smtClean="0"/>
              <a:t>VMware.PowerCLI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Install-Module –Name </a:t>
            </a:r>
            <a:r>
              <a:rPr lang="en-US" dirty="0" err="1" smtClean="0"/>
              <a:t>VMware.PowerCLI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Import-Module –Name </a:t>
            </a:r>
            <a:r>
              <a:rPr lang="en-US" dirty="0" err="1" smtClean="0"/>
              <a:t>VMware.PowerCLI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Get-Command –Module </a:t>
            </a:r>
            <a:r>
              <a:rPr lang="en-US" dirty="0" err="1" smtClean="0"/>
              <a:t>VMware.PowerCLI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1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Connect to a </a:t>
            </a:r>
            <a:r>
              <a:rPr lang="en-US" dirty="0" err="1" smtClean="0"/>
              <a:t>vCenter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814" y="2087880"/>
            <a:ext cx="11698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3CE36"/>
                </a:solidFill>
                <a:latin typeface="Metropolis" pitchFamily="2" charset="77"/>
              </a:rPr>
              <a:t>Connect-</a:t>
            </a:r>
            <a:r>
              <a:rPr lang="en-US" sz="2000" dirty="0" err="1">
                <a:solidFill>
                  <a:srgbClr val="A3CE36"/>
                </a:solidFill>
                <a:latin typeface="Metropolis" pitchFamily="2" charset="77"/>
              </a:rPr>
              <a:t>VIServer</a:t>
            </a:r>
            <a:r>
              <a:rPr lang="en-US" sz="20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 </a:t>
            </a:r>
            <a:r>
              <a:rPr lang="en-US" sz="2000" dirty="0">
                <a:solidFill>
                  <a:srgbClr val="A3CE36"/>
                </a:solidFill>
                <a:latin typeface="Metropolis" pitchFamily="2" charset="77"/>
              </a:rPr>
              <a:t>–name </a:t>
            </a:r>
            <a:r>
              <a:rPr lang="en-US" sz="2000" dirty="0" err="1">
                <a:solidFill>
                  <a:srgbClr val="A3CE36"/>
                </a:solidFill>
                <a:latin typeface="Metropolis" pitchFamily="2" charset="77"/>
              </a:rPr>
              <a:t>myvcenter</a:t>
            </a:r>
            <a:r>
              <a:rPr lang="en-US" sz="2000" dirty="0">
                <a:solidFill>
                  <a:srgbClr val="A3CE36"/>
                </a:solidFill>
                <a:latin typeface="Metropolis" pitchFamily="2" charset="77"/>
              </a:rPr>
              <a:t> –Username “administrator” –Password “VMware1</a:t>
            </a:r>
            <a:r>
              <a:rPr lang="en-US" sz="2000" dirty="0" smtClean="0">
                <a:solidFill>
                  <a:srgbClr val="A3CE36"/>
                </a:solidFill>
                <a:latin typeface="Metropolis" pitchFamily="2" charset="77"/>
              </a:rPr>
              <a:t>!”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3CE36"/>
                </a:solidFill>
                <a:latin typeface="Metropolis" pitchFamily="2" charset="77"/>
              </a:rPr>
              <a:t>$</a:t>
            </a:r>
            <a:r>
              <a:rPr lang="en-US" sz="2000" dirty="0" err="1">
                <a:solidFill>
                  <a:srgbClr val="A3CE36"/>
                </a:solidFill>
                <a:latin typeface="Metropolis" pitchFamily="2" charset="77"/>
              </a:rPr>
              <a:t>global:DefaultVIServer</a:t>
            </a:r>
            <a:endParaRPr lang="en-US" sz="2000" dirty="0" smtClean="0">
              <a:solidFill>
                <a:srgbClr val="A3CE36"/>
              </a:solidFill>
              <a:latin typeface="Metropolis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3CE36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7197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</a:t>
            </a:r>
            <a:r>
              <a:rPr lang="en-US" dirty="0" err="1" smtClean="0"/>
              <a:t>vCenter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Verb-Noun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</a:t>
            </a:r>
            <a:r>
              <a:rPr lang="en-US" dirty="0" err="1" smtClean="0"/>
              <a:t>VMHost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8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PowerShell Things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74" y="2293620"/>
            <a:ext cx="11698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Arrays vs. </a:t>
            </a:r>
            <a:r>
              <a:rPr lang="en-US" sz="2400" dirty="0" err="1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Hashtables</a:t>
            </a:r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 Based Help</a:t>
            </a:r>
          </a:p>
        </p:txBody>
      </p:sp>
    </p:spTree>
    <p:extLst>
      <p:ext uri="{BB962C8B-B14F-4D97-AF65-F5344CB8AC3E}">
        <p14:creationId xmlns:p14="http://schemas.microsoft.com/office/powerpoint/2010/main" val="2318569528"/>
      </p:ext>
    </p:extLst>
  </p:cSld>
  <p:clrMapOvr>
    <a:masterClrMapping/>
  </p:clrMapOvr>
</p:sld>
</file>

<file path=ppt/theme/theme1.xml><?xml version="1.0" encoding="utf-8"?>
<a:theme xmlns:a="http://schemas.openxmlformats.org/drawingml/2006/main" name="UserCon 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erCon 19" id="{C61F3BE5-D7AA-3647-B16C-5A59769DD36C}" vid="{9823AB42-62F6-F841-9D54-E6C9697D8F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98d785b-a573-4648-a687-d73070f116ca">
      <UserInfo>
        <DisplayName/>
        <AccountId xsi:nil="true"/>
        <AccountType/>
      </UserInfo>
    </SharedWithUsers>
    <Date xmlns="e7d83ab9-40ce-4f6a-9d5b-bb8228ec9b2e" xsi:nil="true"/>
    <TaxCatchAll xmlns="a98d785b-a573-4648-a687-d73070f116ca" xsi:nil="true"/>
    <lcf76f155ced4ddcb4097134ff3c332f xmlns="e7d83ab9-40ce-4f6a-9d5b-bb8228ec9b2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2789192BF4824BBEDA3AC9FCF428B3" ma:contentTypeVersion="19" ma:contentTypeDescription="Create a new document." ma:contentTypeScope="" ma:versionID="3970422c44fa64f2d900b00fa0ccd44b">
  <xsd:schema xmlns:xsd="http://www.w3.org/2001/XMLSchema" xmlns:xs="http://www.w3.org/2001/XMLSchema" xmlns:p="http://schemas.microsoft.com/office/2006/metadata/properties" xmlns:ns2="a98d785b-a573-4648-a687-d73070f116ca" xmlns:ns3="e7d83ab9-40ce-4f6a-9d5b-bb8228ec9b2e" targetNamespace="http://schemas.microsoft.com/office/2006/metadata/properties" ma:root="true" ma:fieldsID="2319295cbcbd7fa3b11c958f7e0d8100" ns2:_="" ns3:_="">
    <xsd:import namespace="a98d785b-a573-4648-a687-d73070f116ca"/>
    <xsd:import namespace="e7d83ab9-40ce-4f6a-9d5b-bb8228ec9b2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Date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d785b-a573-4648-a687-d73070f116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3276885-7dfa-4cd0-820a-7be052c89ea5}" ma:internalName="TaxCatchAll" ma:showField="CatchAllData" ma:web="a98d785b-a573-4648-a687-d73070f116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83ab9-40ce-4f6a-9d5b-bb8228ec9b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" ma:index="20" nillable="true" ma:displayName="Date" ma:format="DateOnly" ma:internalName="Date">
      <xsd:simpleType>
        <xsd:restriction base="dms:DateTime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2a3306c-a91f-4216-84a6-267e9c23c6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1A822C-25CE-47FB-A779-4E19A1F98DDA}">
  <ds:schemaRefs>
    <ds:schemaRef ds:uri="http://schemas.microsoft.com/office/2006/metadata/properties"/>
    <ds:schemaRef ds:uri="http://purl.org/dc/elements/1.1/"/>
    <ds:schemaRef ds:uri="a98d785b-a573-4648-a687-d73070f116ca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e7d83ab9-40ce-4f6a-9d5b-bb8228ec9b2e"/>
  </ds:schemaRefs>
</ds:datastoreItem>
</file>

<file path=customXml/itemProps2.xml><?xml version="1.0" encoding="utf-8"?>
<ds:datastoreItem xmlns:ds="http://schemas.openxmlformats.org/officeDocument/2006/customXml" ds:itemID="{9404A5FA-2267-49A4-9EE5-2F5F85884C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C6D2DC-7BBA-4870-98D2-B83225BC30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d785b-a573-4648-a687-d73070f116ca"/>
    <ds:schemaRef ds:uri="e7d83ab9-40ce-4f6a-9d5b-bb8228ec9b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UserCon 19</Template>
  <TotalTime>745</TotalTime>
  <Words>227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Metropolis</vt:lpstr>
      <vt:lpstr>Wingdings</vt:lpstr>
      <vt:lpstr>UserCon 19</vt:lpstr>
      <vt:lpstr>PowerPoint Presentation</vt:lpstr>
      <vt:lpstr>PowerCLI 101 Getting Started with the Shell</vt:lpstr>
      <vt:lpstr>Justin P. Sider</vt:lpstr>
      <vt:lpstr>Agenda</vt:lpstr>
      <vt:lpstr>PowerShell Basics</vt:lpstr>
      <vt:lpstr>Installing PowerCLI Module</vt:lpstr>
      <vt:lpstr>Connect to a vCenter</vt:lpstr>
      <vt:lpstr>Getting Data from vCenter</vt:lpstr>
      <vt:lpstr>PowerShell Things</vt:lpstr>
      <vt:lpstr>Objects</vt:lpstr>
      <vt:lpstr>Arrays vs. Hashtables</vt:lpstr>
      <vt:lpstr>Pipeline</vt:lpstr>
      <vt:lpstr>Comment Based Help</vt:lpstr>
      <vt:lpstr>Toggling the PowerState</vt:lpstr>
      <vt:lpstr>The Demo Environment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Lyons</dc:creator>
  <cp:lastModifiedBy>jpsider</cp:lastModifiedBy>
  <cp:revision>27</cp:revision>
  <dcterms:created xsi:type="dcterms:W3CDTF">2019-02-04T20:32:17Z</dcterms:created>
  <dcterms:modified xsi:type="dcterms:W3CDTF">2023-11-01T20:59:00Z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0x010100002789192BF4824BBEDA3AC9FCF428B3</vt:lpwstr>
  </property>
  <property fmtid="{D5CDD505-2E9C-101B-9397-08002B2CF9AE}" pid="3" name="Order">
    <vt:r8>2378700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