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56" r:id="rId5"/>
    <p:sldId id="257" r:id="rId6"/>
    <p:sldId id="271" r:id="rId7"/>
    <p:sldId id="275" r:id="rId8"/>
    <p:sldId id="278" r:id="rId9"/>
    <p:sldId id="279" r:id="rId10"/>
    <p:sldId id="276" r:id="rId11"/>
    <p:sldId id="27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43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7B9767-439A-9644-B8B2-EDF8798A002E}" v="37" dt="2022-03-11T19:56:27.1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0"/>
    <p:restoredTop sz="94718"/>
  </p:normalViewPr>
  <p:slideViewPr>
    <p:cSldViewPr snapToGrid="0" snapToObjects="1">
      <p:cViewPr varScale="1">
        <p:scale>
          <a:sx n="61" d="100"/>
          <a:sy n="61" d="100"/>
        </p:scale>
        <p:origin x="102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6318250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rgbClr val="1A365C"/>
                </a:solidFill>
                <a:latin typeface="Metropoli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6318250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A3CE36"/>
                </a:solidFill>
                <a:latin typeface="Metropolis" pitchFamily="2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2_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6318250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rgbClr val="1A365C"/>
                </a:solidFill>
                <a:latin typeface="Metropoli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258174" y="2802577"/>
            <a:ext cx="3586164" cy="30584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6318250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A3CE36"/>
                </a:solidFill>
                <a:latin typeface="Metropolis" pitchFamily="2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54064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3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Metropoli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19977" y="995363"/>
            <a:ext cx="4554579" cy="4873625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A3CE36"/>
              </a:buClr>
              <a:buFont typeface="Wingdings" charset="2"/>
              <a:buChar char="§"/>
              <a:defRPr sz="3200">
                <a:solidFill>
                  <a:srgbClr val="1B4388"/>
                </a:solidFill>
                <a:latin typeface="Metropolis" pitchFamily="2" charset="77"/>
              </a:defRPr>
            </a:lvl1pPr>
            <a:lvl2pPr marL="685800" indent="-228600">
              <a:buClr>
                <a:srgbClr val="A3CE36"/>
              </a:buClr>
              <a:buFont typeface="Wingdings" charset="2"/>
              <a:buChar char="§"/>
              <a:defRPr sz="2800">
                <a:solidFill>
                  <a:srgbClr val="1B4388"/>
                </a:solidFill>
                <a:latin typeface="Metropolis" pitchFamily="2" charset="77"/>
              </a:defRPr>
            </a:lvl2pPr>
            <a:lvl3pPr marL="1143000" indent="-228600">
              <a:buClr>
                <a:srgbClr val="A3CE36"/>
              </a:buClr>
              <a:buFont typeface="Wingdings" charset="2"/>
              <a:buChar char="§"/>
              <a:defRPr sz="2400">
                <a:solidFill>
                  <a:srgbClr val="1B4388"/>
                </a:solidFill>
                <a:latin typeface="Metropolis" pitchFamily="2" charset="77"/>
              </a:defRPr>
            </a:lvl3pPr>
            <a:lvl4pPr marL="1600200" indent="-228600">
              <a:buClr>
                <a:srgbClr val="A3CE36"/>
              </a:buClr>
              <a:buFont typeface="Wingdings" charset="2"/>
              <a:buChar char="§"/>
              <a:defRPr sz="2000">
                <a:solidFill>
                  <a:srgbClr val="1B4388"/>
                </a:solidFill>
                <a:latin typeface="Metropolis" pitchFamily="2" charset="77"/>
              </a:defRPr>
            </a:lvl4pPr>
            <a:lvl5pPr marL="2057400" indent="-228600">
              <a:buClr>
                <a:srgbClr val="A3CE36"/>
              </a:buClr>
              <a:buFont typeface="Wingdings" charset="2"/>
              <a:buChar char="§"/>
              <a:defRPr sz="2000">
                <a:solidFill>
                  <a:schemeClr val="bg1"/>
                </a:solidFill>
                <a:latin typeface="Metropolis" pitchFamily="2" charset="7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03812"/>
            <a:ext cx="3932237" cy="3565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A3CE36"/>
                </a:solidFill>
                <a:latin typeface="Metropolis" pitchFamily="2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08895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Metropoli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3700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Metropoli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894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ADD134"/>
              </a:buClr>
              <a:buFont typeface="Wingdings" charset="2"/>
              <a:buChar char="§"/>
              <a:defRPr>
                <a:solidFill>
                  <a:schemeClr val="bg1"/>
                </a:solidFill>
                <a:latin typeface="Metropolis" pitchFamily="2" charset="77"/>
              </a:defRPr>
            </a:lvl1pPr>
            <a:lvl2pPr marL="685800" indent="-228600">
              <a:buClr>
                <a:srgbClr val="ADD134"/>
              </a:buClr>
              <a:buFont typeface="Wingdings" charset="2"/>
              <a:buChar char="§"/>
              <a:defRPr>
                <a:solidFill>
                  <a:schemeClr val="bg1"/>
                </a:solidFill>
                <a:latin typeface="Metropolis" pitchFamily="2" charset="77"/>
              </a:defRPr>
            </a:lvl2pPr>
            <a:lvl3pPr marL="1143000" indent="-228600">
              <a:buClr>
                <a:srgbClr val="ADD134"/>
              </a:buClr>
              <a:buFont typeface="Wingdings" charset="2"/>
              <a:buChar char="§"/>
              <a:defRPr>
                <a:solidFill>
                  <a:schemeClr val="bg1"/>
                </a:solidFill>
                <a:latin typeface="Metropolis" pitchFamily="2" charset="77"/>
              </a:defRPr>
            </a:lvl3pPr>
            <a:lvl4pPr marL="1600200" indent="-228600">
              <a:buClr>
                <a:srgbClr val="ADD134"/>
              </a:buClr>
              <a:buFont typeface="Wingdings" charset="2"/>
              <a:buChar char="§"/>
              <a:defRPr>
                <a:solidFill>
                  <a:schemeClr val="bg1"/>
                </a:solidFill>
                <a:latin typeface="Metropolis" pitchFamily="2" charset="77"/>
              </a:defRPr>
            </a:lvl4pPr>
            <a:lvl5pPr marL="2057400" indent="-228600">
              <a:buClr>
                <a:srgbClr val="ADD134"/>
              </a:buClr>
              <a:buFont typeface="Wingdings" charset="2"/>
              <a:buChar char="§"/>
              <a:defRPr>
                <a:solidFill>
                  <a:schemeClr val="bg1"/>
                </a:solidFill>
                <a:latin typeface="Metropoli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2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Metropoli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  <a:latin typeface="Metropolis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509963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A4CE36"/>
              </a:buClr>
              <a:buFont typeface="Wingdings" charset="2"/>
              <a:buChar char="§"/>
              <a:defRPr>
                <a:solidFill>
                  <a:schemeClr val="bg1"/>
                </a:solidFill>
                <a:latin typeface="Metropolis" pitchFamily="2" charset="77"/>
              </a:defRPr>
            </a:lvl1pPr>
            <a:lvl2pPr marL="685800" indent="-228600">
              <a:buClr>
                <a:srgbClr val="A4CE36"/>
              </a:buClr>
              <a:buFont typeface="Wingdings" charset="2"/>
              <a:buChar char="§"/>
              <a:defRPr>
                <a:solidFill>
                  <a:schemeClr val="bg1"/>
                </a:solidFill>
                <a:latin typeface="Metropolis" pitchFamily="2" charset="77"/>
              </a:defRPr>
            </a:lvl2pPr>
            <a:lvl3pPr marL="1143000" indent="-228600">
              <a:buClr>
                <a:srgbClr val="A4CE36"/>
              </a:buClr>
              <a:buFont typeface="Wingdings" charset="2"/>
              <a:buChar char="§"/>
              <a:defRPr>
                <a:solidFill>
                  <a:schemeClr val="bg1"/>
                </a:solidFill>
                <a:latin typeface="Metropolis" pitchFamily="2" charset="77"/>
              </a:defRPr>
            </a:lvl3pPr>
            <a:lvl4pPr marL="1600200" indent="-228600">
              <a:buClr>
                <a:srgbClr val="A4CE36"/>
              </a:buClr>
              <a:buFont typeface="Wingdings" charset="2"/>
              <a:buChar char="§"/>
              <a:defRPr>
                <a:solidFill>
                  <a:schemeClr val="bg1"/>
                </a:solidFill>
                <a:latin typeface="Metropolis" pitchFamily="2" charset="77"/>
              </a:defRPr>
            </a:lvl4pPr>
            <a:lvl5pPr marL="2057400" indent="-228600">
              <a:buClr>
                <a:srgbClr val="A4CE36"/>
              </a:buClr>
              <a:buFont typeface="Wingdings" charset="2"/>
              <a:buChar char="§"/>
              <a:defRPr>
                <a:solidFill>
                  <a:schemeClr val="bg1"/>
                </a:solidFill>
                <a:latin typeface="Metropoli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  <a:latin typeface="Metropolis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509963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A4CE36"/>
              </a:buClr>
              <a:buFont typeface="Wingdings" charset="2"/>
              <a:buChar char="§"/>
              <a:defRPr>
                <a:solidFill>
                  <a:schemeClr val="bg1"/>
                </a:solidFill>
                <a:latin typeface="Metropolis" pitchFamily="2" charset="77"/>
              </a:defRPr>
            </a:lvl1pPr>
            <a:lvl2pPr marL="685800" indent="-228600">
              <a:buClr>
                <a:srgbClr val="A4CE36"/>
              </a:buClr>
              <a:buFont typeface="Wingdings" charset="2"/>
              <a:buChar char="§"/>
              <a:defRPr>
                <a:solidFill>
                  <a:schemeClr val="bg1"/>
                </a:solidFill>
                <a:latin typeface="Metropolis" pitchFamily="2" charset="77"/>
              </a:defRPr>
            </a:lvl2pPr>
            <a:lvl3pPr marL="1143000" indent="-228600">
              <a:buClr>
                <a:srgbClr val="A4CE36"/>
              </a:buClr>
              <a:buFont typeface="Wingdings" charset="2"/>
              <a:buChar char="§"/>
              <a:defRPr>
                <a:solidFill>
                  <a:schemeClr val="bg1"/>
                </a:solidFill>
                <a:latin typeface="Metropolis" pitchFamily="2" charset="77"/>
              </a:defRPr>
            </a:lvl3pPr>
            <a:lvl4pPr marL="1600200" indent="-228600">
              <a:buClr>
                <a:srgbClr val="A4CE36"/>
              </a:buClr>
              <a:buFont typeface="Wingdings" charset="2"/>
              <a:buChar char="§"/>
              <a:defRPr>
                <a:solidFill>
                  <a:schemeClr val="bg1"/>
                </a:solidFill>
                <a:latin typeface="Metropolis" pitchFamily="2" charset="77"/>
              </a:defRPr>
            </a:lvl4pPr>
            <a:lvl5pPr marL="2057400" indent="-228600">
              <a:buClr>
                <a:srgbClr val="A4CE36"/>
              </a:buClr>
              <a:buFont typeface="Wingdings" charset="2"/>
              <a:buChar char="§"/>
              <a:defRPr>
                <a:solidFill>
                  <a:schemeClr val="bg1"/>
                </a:solidFill>
                <a:latin typeface="Metropoli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2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Metropoli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A3CE36"/>
              </a:buClr>
              <a:buFont typeface="Wingdings" charset="2"/>
              <a:buChar char="§"/>
              <a:defRPr sz="3200">
                <a:solidFill>
                  <a:schemeClr val="bg1"/>
                </a:solidFill>
                <a:latin typeface="Metropolis" pitchFamily="2" charset="77"/>
              </a:defRPr>
            </a:lvl1pPr>
            <a:lvl2pPr marL="685800" indent="-228600">
              <a:buClr>
                <a:srgbClr val="A3CE36"/>
              </a:buClr>
              <a:buFont typeface="Wingdings" charset="2"/>
              <a:buChar char="§"/>
              <a:defRPr sz="2800">
                <a:solidFill>
                  <a:schemeClr val="bg1"/>
                </a:solidFill>
                <a:latin typeface="Metropolis" pitchFamily="2" charset="77"/>
              </a:defRPr>
            </a:lvl2pPr>
            <a:lvl3pPr marL="1143000" indent="-228600">
              <a:buClr>
                <a:srgbClr val="A3CE36"/>
              </a:buClr>
              <a:buFont typeface="Wingdings" charset="2"/>
              <a:buChar char="§"/>
              <a:defRPr sz="2400">
                <a:solidFill>
                  <a:schemeClr val="bg1"/>
                </a:solidFill>
                <a:latin typeface="Metropolis" pitchFamily="2" charset="77"/>
              </a:defRPr>
            </a:lvl3pPr>
            <a:lvl4pPr marL="1600200" indent="-228600">
              <a:buClr>
                <a:srgbClr val="A3CE36"/>
              </a:buClr>
              <a:buFont typeface="Wingdings" charset="2"/>
              <a:buChar char="§"/>
              <a:defRPr sz="2000">
                <a:solidFill>
                  <a:schemeClr val="bg1"/>
                </a:solidFill>
                <a:latin typeface="Metropolis" pitchFamily="2" charset="77"/>
              </a:defRPr>
            </a:lvl4pPr>
            <a:lvl5pPr marL="2057400" indent="-228600">
              <a:buClr>
                <a:srgbClr val="A3CE36"/>
              </a:buClr>
              <a:buFont typeface="Wingdings" charset="2"/>
              <a:buChar char="§"/>
              <a:defRPr sz="2000">
                <a:solidFill>
                  <a:schemeClr val="bg1"/>
                </a:solidFill>
                <a:latin typeface="Metropolis" pitchFamily="2" charset="7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A3CE36"/>
                </a:solidFill>
                <a:latin typeface="Metropolis" pitchFamily="2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6095402" cy="552203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rgbClr val="1B4388"/>
                </a:solidFill>
                <a:latin typeface="Metropolis" pitchFamily="2" charset="77"/>
              </a:defRPr>
            </a:lvl1pPr>
          </a:lstStyle>
          <a:p>
            <a:r>
              <a:rPr lang="en-US" dirty="0"/>
              <a:t>Elements</a:t>
            </a:r>
          </a:p>
        </p:txBody>
      </p:sp>
    </p:spTree>
    <p:extLst>
      <p:ext uri="{BB962C8B-B14F-4D97-AF65-F5344CB8AC3E}">
        <p14:creationId xmlns:p14="http://schemas.microsoft.com/office/powerpoint/2010/main" val="41198355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7958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507327" y="3963529"/>
            <a:ext cx="3279914" cy="6858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2800" baseline="0">
                <a:solidFill>
                  <a:schemeClr val="bg1"/>
                </a:solidFill>
                <a:latin typeface="Metropolis" pitchFamily="2" charset="77"/>
              </a:defRPr>
            </a:lvl1pPr>
          </a:lstStyle>
          <a:p>
            <a:r>
              <a:rPr lang="en-US" dirty="0"/>
              <a:t>insert city name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A365C"/>
                </a:solidFill>
                <a:latin typeface="Metropoli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3700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A365C"/>
                </a:solidFill>
                <a:latin typeface="Metropoli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894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ADD134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1pPr>
            <a:lvl2pPr marL="685800" indent="-228600">
              <a:buClr>
                <a:srgbClr val="ADD134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2pPr>
            <a:lvl3pPr marL="1143000" indent="-228600">
              <a:buClr>
                <a:srgbClr val="ADD134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3pPr>
            <a:lvl4pPr marL="1600200" indent="-228600">
              <a:buClr>
                <a:srgbClr val="ADD134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4pPr>
            <a:lvl5pPr marL="2057400" indent="-228600">
              <a:buClr>
                <a:srgbClr val="ADD134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3700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A365C"/>
                </a:solidFill>
                <a:latin typeface="Metropoli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175125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A2CE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1pPr>
            <a:lvl2pPr marL="685800" indent="-228600">
              <a:buClr>
                <a:srgbClr val="A2CE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2pPr>
            <a:lvl3pPr marL="1143000" indent="-228600">
              <a:buClr>
                <a:srgbClr val="A2CE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3pPr>
            <a:lvl4pPr marL="1600200" indent="-228600">
              <a:buClr>
                <a:srgbClr val="A2CE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4pPr>
            <a:lvl5pPr marL="2057400" indent="-228600">
              <a:buClr>
                <a:srgbClr val="A2CE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175125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A4CF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1pPr>
            <a:lvl2pPr marL="685800" indent="-228600">
              <a:buClr>
                <a:srgbClr val="A4CF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2pPr>
            <a:lvl3pPr marL="1143000" indent="-228600">
              <a:buClr>
                <a:srgbClr val="A4CF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3pPr>
            <a:lvl4pPr marL="1600200" indent="-228600">
              <a:buClr>
                <a:srgbClr val="A4CF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4pPr>
            <a:lvl5pPr marL="2057400" indent="-228600">
              <a:buClr>
                <a:srgbClr val="A4CF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A365C"/>
                </a:solidFill>
                <a:latin typeface="Metropoli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1A365C"/>
                </a:solidFill>
                <a:latin typeface="Metropolis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509963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A4CE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1pPr>
            <a:lvl2pPr marL="685800" indent="-228600">
              <a:buClr>
                <a:srgbClr val="A4CE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2pPr>
            <a:lvl3pPr marL="1143000" indent="-228600">
              <a:buClr>
                <a:srgbClr val="A4CE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3pPr>
            <a:lvl4pPr marL="1600200" indent="-228600">
              <a:buClr>
                <a:srgbClr val="A4CE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4pPr>
            <a:lvl5pPr marL="2057400" indent="-228600">
              <a:buClr>
                <a:srgbClr val="A4CE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1A365C"/>
                </a:solidFill>
                <a:latin typeface="Metropolis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509963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A4CE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1pPr>
            <a:lvl2pPr marL="685800" indent="-228600">
              <a:buClr>
                <a:srgbClr val="A4CE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2pPr>
            <a:lvl3pPr marL="1143000" indent="-228600">
              <a:buClr>
                <a:srgbClr val="A4CE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3pPr>
            <a:lvl4pPr marL="1600200" indent="-228600">
              <a:buClr>
                <a:srgbClr val="A4CE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4pPr>
            <a:lvl5pPr marL="2057400" indent="-228600">
              <a:buClr>
                <a:srgbClr val="A4CE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rgbClr val="1A365C"/>
                </a:solidFill>
                <a:latin typeface="Metropoli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A3CE36"/>
              </a:buClr>
              <a:buFont typeface="Wingdings" charset="2"/>
              <a:buChar char="§"/>
              <a:defRPr sz="3200">
                <a:solidFill>
                  <a:srgbClr val="1A365C"/>
                </a:solidFill>
                <a:latin typeface="Metropolis" pitchFamily="2" charset="77"/>
              </a:defRPr>
            </a:lvl1pPr>
            <a:lvl2pPr marL="685800" indent="-228600">
              <a:buClr>
                <a:srgbClr val="A3CE36"/>
              </a:buClr>
              <a:buFont typeface="Wingdings" charset="2"/>
              <a:buChar char="§"/>
              <a:defRPr sz="2800">
                <a:solidFill>
                  <a:srgbClr val="1A365C"/>
                </a:solidFill>
                <a:latin typeface="Metropolis" pitchFamily="2" charset="77"/>
              </a:defRPr>
            </a:lvl2pPr>
            <a:lvl3pPr marL="1143000" indent="-228600">
              <a:buClr>
                <a:srgbClr val="A3CE36"/>
              </a:buClr>
              <a:buFont typeface="Wingdings" charset="2"/>
              <a:buChar char="§"/>
              <a:defRPr sz="2400">
                <a:solidFill>
                  <a:srgbClr val="1A365C"/>
                </a:solidFill>
                <a:latin typeface="Metropolis" pitchFamily="2" charset="77"/>
              </a:defRPr>
            </a:lvl3pPr>
            <a:lvl4pPr marL="1600200" indent="-228600">
              <a:buClr>
                <a:srgbClr val="A3CE36"/>
              </a:buClr>
              <a:buFont typeface="Wingdings" charset="2"/>
              <a:buChar char="§"/>
              <a:defRPr sz="2000">
                <a:solidFill>
                  <a:srgbClr val="1A365C"/>
                </a:solidFill>
                <a:latin typeface="Metropolis" pitchFamily="2" charset="77"/>
              </a:defRPr>
            </a:lvl4pPr>
            <a:lvl5pPr marL="2057400" indent="-228600">
              <a:buClr>
                <a:srgbClr val="A3CE36"/>
              </a:buClr>
              <a:buFont typeface="Wingdings" charset="2"/>
              <a:buChar char="§"/>
              <a:defRPr sz="2000">
                <a:solidFill>
                  <a:srgbClr val="1A365C"/>
                </a:solidFill>
                <a:latin typeface="Metropolis" pitchFamily="2" charset="7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A3CE36"/>
                </a:solidFill>
                <a:latin typeface="Metropolis" pitchFamily="2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15" y="1077644"/>
            <a:ext cx="630555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A365C"/>
                </a:solidFill>
                <a:latin typeface="Metropoli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70593"/>
            <a:ext cx="6305549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A365C"/>
                </a:solidFill>
                <a:latin typeface="Metropoli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731325"/>
            <a:ext cx="4232564" cy="376948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A2CE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1pPr>
            <a:lvl2pPr marL="685800" indent="-228600">
              <a:buClr>
                <a:srgbClr val="A2CE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2pPr>
            <a:lvl3pPr marL="1143000" indent="-228600">
              <a:buClr>
                <a:srgbClr val="A2CE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3pPr>
            <a:lvl4pPr marL="1600200" indent="-228600">
              <a:buClr>
                <a:srgbClr val="A2CE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4pPr>
            <a:lvl5pPr marL="2057400" indent="-228600">
              <a:buClr>
                <a:srgbClr val="A2CE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2562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9" r:id="rId8"/>
    <p:sldLayoutId id="2147483670" r:id="rId9"/>
    <p:sldLayoutId id="2147483672" r:id="rId10"/>
    <p:sldLayoutId id="2147483673" r:id="rId11"/>
    <p:sldLayoutId id="2147483674" r:id="rId12"/>
    <p:sldLayoutId id="2147483682" r:id="rId13"/>
    <p:sldLayoutId id="2147483675" r:id="rId14"/>
    <p:sldLayoutId id="2147483676" r:id="rId15"/>
    <p:sldLayoutId id="2147483678" r:id="rId16"/>
    <p:sldLayoutId id="2147483679" r:id="rId17"/>
    <p:sldLayoutId id="2147483683" r:id="rId18"/>
    <p:sldLayoutId id="2147483681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9081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6124" y="3921489"/>
            <a:ext cx="6596539" cy="1612208"/>
          </a:xfrm>
        </p:spPr>
        <p:txBody>
          <a:bodyPr/>
          <a:lstStyle/>
          <a:p>
            <a:pPr algn="r"/>
            <a:r>
              <a:rPr lang="en-US" sz="4000" b="1" dirty="0" err="1" smtClean="0"/>
              <a:t>PowerCLI</a:t>
            </a:r>
            <a:r>
              <a:rPr lang="en-US" sz="4000" b="1" dirty="0" smtClean="0"/>
              <a:t> 101</a:t>
            </a:r>
            <a:br>
              <a:rPr lang="en-US" sz="4000" b="1" dirty="0" smtClean="0"/>
            </a:br>
            <a:r>
              <a:rPr lang="en-US" sz="3600" b="1" dirty="0" smtClean="0"/>
              <a:t>Getting Started with the Shell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846162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Justin P. Sider</a:t>
            </a:r>
            <a:endParaRPr lang="en-US" dirty="0"/>
          </a:p>
        </p:txBody>
      </p:sp>
      <p:pic>
        <p:nvPicPr>
          <p:cNvPr id="1026" name="Picture 2" descr="https://lh7-us.googleusercontent.com/2Zgec_cC7XJaaDX7G82KC_NkM5ZY_CRrOZ2dj9O1RTPBI3cq2w3gzTqb5vtnoPPMTY17Xn5l9pM1vvkGo303wMNJMZZzv4yzB0ZNawqW8TN2HIGvDAOno2eNxeDwWt9d4FoUoY8FtUyjCJcO5OO1Viuxvw=s20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679" y="1398588"/>
            <a:ext cx="3076575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5"/>
          <p:cNvSpPr>
            <a:spLocks noGrp="1"/>
          </p:cNvSpPr>
          <p:nvPr>
            <p:ph sz="quarter" idx="4"/>
          </p:nvPr>
        </p:nvSpPr>
        <p:spPr>
          <a:xfrm>
            <a:off x="5037081" y="1184899"/>
            <a:ext cx="7312573" cy="5089777"/>
          </a:xfrm>
        </p:spPr>
        <p:txBody>
          <a:bodyPr/>
          <a:lstStyle/>
          <a:p>
            <a:r>
              <a:rPr lang="en-US" sz="2400" dirty="0" smtClean="0"/>
              <a:t>Chief Information Officer – Belay Technologies</a:t>
            </a:r>
          </a:p>
          <a:p>
            <a:pPr lvl="1"/>
            <a:r>
              <a:rPr lang="en-US" dirty="0" smtClean="0"/>
              <a:t>https://belaytech.com</a:t>
            </a:r>
            <a:endParaRPr lang="en-US" dirty="0" smtClean="0"/>
          </a:p>
          <a:p>
            <a:r>
              <a:rPr lang="en-US" sz="2400" dirty="0" smtClean="0"/>
              <a:t>Personal Blog</a:t>
            </a:r>
          </a:p>
          <a:p>
            <a:pPr lvl="1"/>
            <a:r>
              <a:rPr lang="en-US" dirty="0" smtClean="0"/>
              <a:t>https://invoke-automation.blog</a:t>
            </a:r>
          </a:p>
          <a:p>
            <a:r>
              <a:rPr lang="en-US" sz="2400" dirty="0" err="1" smtClean="0"/>
              <a:t>Github</a:t>
            </a:r>
            <a:endParaRPr lang="en-US" sz="2400" dirty="0" smtClean="0"/>
          </a:p>
          <a:p>
            <a:pPr lvl="1"/>
            <a:r>
              <a:rPr lang="en-US" dirty="0" smtClean="0"/>
              <a:t>https://github.com/jpsider</a:t>
            </a:r>
            <a:endParaRPr lang="en-US" dirty="0" smtClean="0"/>
          </a:p>
          <a:p>
            <a:r>
              <a:rPr lang="en-US" sz="2400" dirty="0" smtClean="0"/>
              <a:t>Twitter (X)/Slack</a:t>
            </a:r>
          </a:p>
          <a:p>
            <a:pPr lvl="1"/>
            <a:r>
              <a:rPr lang="en-US" dirty="0" err="1" smtClean="0"/>
              <a:t>Jpsider</a:t>
            </a:r>
            <a:endParaRPr lang="en-US" dirty="0" smtClean="0"/>
          </a:p>
          <a:p>
            <a:r>
              <a:rPr lang="en-US" sz="2400" dirty="0" err="1" smtClean="0"/>
              <a:t>Vmware</a:t>
            </a:r>
            <a:r>
              <a:rPr lang="en-US" sz="2400" dirty="0" smtClean="0"/>
              <a:t> Community</a:t>
            </a:r>
          </a:p>
          <a:p>
            <a:pPr lvl="1"/>
            <a:r>
              <a:rPr lang="en-US" dirty="0" err="1" smtClean="0"/>
              <a:t>vExpert</a:t>
            </a:r>
            <a:r>
              <a:rPr lang="en-US" dirty="0" smtClean="0"/>
              <a:t>, VMUG Leader, Code Coach, VMUG BOD (2024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4"/>
          </p:nvPr>
        </p:nvSpPr>
        <p:spPr>
          <a:xfrm>
            <a:off x="1128274" y="4412457"/>
            <a:ext cx="5183188" cy="1602582"/>
          </a:xfrm>
        </p:spPr>
        <p:txBody>
          <a:bodyPr/>
          <a:lstStyle/>
          <a:p>
            <a:r>
              <a:rPr lang="en-US" dirty="0" smtClean="0"/>
              <a:t>Husband</a:t>
            </a:r>
          </a:p>
          <a:p>
            <a:r>
              <a:rPr lang="en-US" dirty="0" smtClean="0"/>
              <a:t>Father</a:t>
            </a:r>
            <a:endParaRPr lang="en-US" dirty="0" smtClean="0"/>
          </a:p>
          <a:p>
            <a:r>
              <a:rPr lang="en-US" dirty="0" smtClean="0"/>
              <a:t>Golfer</a:t>
            </a:r>
          </a:p>
          <a:p>
            <a:r>
              <a:rPr lang="en-US" dirty="0" smtClean="0"/>
              <a:t>Soccer Referee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082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B1816-317A-097A-A97D-BA564ADFD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815" y="1077644"/>
            <a:ext cx="6305550" cy="845749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7917" y="2222938"/>
            <a:ext cx="436704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Basic PowerShell Concepts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Installing </a:t>
            </a:r>
            <a:r>
              <a:rPr lang="en-US" sz="2400" dirty="0" err="1" smtClean="0"/>
              <a:t>PowerCLI</a:t>
            </a:r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Connecting to a </a:t>
            </a:r>
            <a:r>
              <a:rPr lang="en-US" sz="2400" dirty="0" err="1" smtClean="0"/>
              <a:t>vCenter</a:t>
            </a:r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Getting data from </a:t>
            </a:r>
            <a:r>
              <a:rPr lang="en-US" sz="2400" dirty="0" err="1" smtClean="0"/>
              <a:t>vCenter</a:t>
            </a:r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PowerShell things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Objects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Pipeline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Comment based help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Toggling the </a:t>
            </a:r>
            <a:r>
              <a:rPr lang="en-US" sz="2400" dirty="0" err="1" smtClean="0"/>
              <a:t>PowerState</a:t>
            </a:r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The Demo Environment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Live Demo &amp; VMware code Website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0758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58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312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3B809-0946-9393-0F3A-26149E12B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86FF3-B862-BA63-1976-5A6D67D9C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A0330F-C897-67AE-D5B7-053DA1A39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In this session we will head back to the basics to give users an </a:t>
            </a:r>
            <a:r>
              <a:rPr lang="en-US" dirty="0" err="1"/>
              <a:t>indepth</a:t>
            </a:r>
            <a:r>
              <a:rPr lang="en-US" dirty="0"/>
              <a:t> overview on how to get</a:t>
            </a:r>
          </a:p>
          <a:p>
            <a:r>
              <a:rPr lang="en-US" dirty="0"/>
              <a:t>started with </a:t>
            </a:r>
            <a:r>
              <a:rPr lang="en-US" dirty="0" err="1"/>
              <a:t>PowerCLI</a:t>
            </a:r>
            <a:r>
              <a:rPr lang="en-US" dirty="0"/>
              <a:t>. It will cover installing the module, connecting to a vSphere instance, and simple</a:t>
            </a:r>
          </a:p>
          <a:p>
            <a:r>
              <a:rPr lang="en-US" dirty="0"/>
              <a:t>tasks such as toggling the Virtual machine </a:t>
            </a:r>
            <a:r>
              <a:rPr lang="en-US" dirty="0" err="1"/>
              <a:t>powerstate</a:t>
            </a:r>
            <a:r>
              <a:rPr lang="en-US" dirty="0"/>
              <a:t>. Additional topics will include; understanding the</a:t>
            </a:r>
          </a:p>
          <a:p>
            <a:r>
              <a:rPr lang="en-US" dirty="0"/>
              <a:t>PowerShell Pipeline, Using an IDE (integrated development environment), and how to navigate the VMware</a:t>
            </a:r>
          </a:p>
          <a:p>
            <a:r>
              <a:rPr lang="en-US" dirty="0"/>
              <a:t>Code website.</a:t>
            </a:r>
          </a:p>
        </p:txBody>
      </p:sp>
    </p:spTree>
    <p:extLst>
      <p:ext uri="{BB962C8B-B14F-4D97-AF65-F5344CB8AC3E}">
        <p14:creationId xmlns:p14="http://schemas.microsoft.com/office/powerpoint/2010/main" val="3581116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83692-4A7D-4B03-85F7-0076096A0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F50386A9-CCDB-D41B-1072-02DFC3F02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471" y="1623463"/>
            <a:ext cx="5256212" cy="2018758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734DDD5B-05BC-D4B8-CCBA-B6857074F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221" y="4225157"/>
            <a:ext cx="1351359" cy="1376856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D147E3B1-1DCF-1EF3-84DD-AD276FF823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8083" y="1742095"/>
            <a:ext cx="1765979" cy="1686905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5EBDE14E-C546-0E1C-5E1E-F73086F1C7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5862" y="3839915"/>
            <a:ext cx="1894713" cy="214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488034"/>
      </p:ext>
    </p:extLst>
  </p:cSld>
  <p:clrMapOvr>
    <a:masterClrMapping/>
  </p:clrMapOvr>
</p:sld>
</file>

<file path=ppt/theme/theme1.xml><?xml version="1.0" encoding="utf-8"?>
<a:theme xmlns:a="http://schemas.openxmlformats.org/drawingml/2006/main" name="UserCon 19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erCon 19" id="{C61F3BE5-D7AA-3647-B16C-5A59769DD36C}" vid="{9823AB42-62F6-F841-9D54-E6C9697D8F7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2789192BF4824BBEDA3AC9FCF428B3" ma:contentTypeVersion="19" ma:contentTypeDescription="Create a new document." ma:contentTypeScope="" ma:versionID="3970422c44fa64f2d900b00fa0ccd44b">
  <xsd:schema xmlns:xsd="http://www.w3.org/2001/XMLSchema" xmlns:xs="http://www.w3.org/2001/XMLSchema" xmlns:p="http://schemas.microsoft.com/office/2006/metadata/properties" xmlns:ns2="a98d785b-a573-4648-a687-d73070f116ca" xmlns:ns3="e7d83ab9-40ce-4f6a-9d5b-bb8228ec9b2e" targetNamespace="http://schemas.microsoft.com/office/2006/metadata/properties" ma:root="true" ma:fieldsID="2319295cbcbd7fa3b11c958f7e0d8100" ns2:_="" ns3:_="">
    <xsd:import namespace="a98d785b-a573-4648-a687-d73070f116ca"/>
    <xsd:import namespace="e7d83ab9-40ce-4f6a-9d5b-bb8228ec9b2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Date" minOccurs="0"/>
                <xsd:element ref="ns3:MediaLengthInSeconds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8d785b-a573-4648-a687-d73070f116c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3276885-7dfa-4cd0-820a-7be052c89ea5}" ma:internalName="TaxCatchAll" ma:showField="CatchAllData" ma:web="a98d785b-a573-4648-a687-d73070f116c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d83ab9-40ce-4f6a-9d5b-bb8228ec9b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ate" ma:index="20" nillable="true" ma:displayName="Date" ma:format="DateOnly" ma:internalName="Date">
      <xsd:simpleType>
        <xsd:restriction base="dms:DateTime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52a3306c-a91f-4216-84a6-267e9c23c6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a98d785b-a573-4648-a687-d73070f116ca">
      <UserInfo>
        <DisplayName/>
        <AccountId xsi:nil="true"/>
        <AccountType/>
      </UserInfo>
    </SharedWithUsers>
    <Date xmlns="e7d83ab9-40ce-4f6a-9d5b-bb8228ec9b2e" xsi:nil="true"/>
    <TaxCatchAll xmlns="a98d785b-a573-4648-a687-d73070f116ca" xsi:nil="true"/>
    <lcf76f155ced4ddcb4097134ff3c332f xmlns="e7d83ab9-40ce-4f6a-9d5b-bb8228ec9b2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CC6D2DC-7BBA-4870-98D2-B83225BC30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8d785b-a573-4648-a687-d73070f116ca"/>
    <ds:schemaRef ds:uri="e7d83ab9-40ce-4f6a-9d5b-bb8228ec9b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404A5FA-2267-49A4-9EE5-2F5F85884C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1A822C-25CE-47FB-A779-4E19A1F98DDA}">
  <ds:schemaRefs>
    <ds:schemaRef ds:uri="http://schemas.microsoft.com/office/2006/metadata/properties"/>
    <ds:schemaRef ds:uri="http://purl.org/dc/elements/1.1/"/>
    <ds:schemaRef ds:uri="a98d785b-a573-4648-a687-d73070f116ca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infopath/2007/PartnerControls"/>
    <ds:schemaRef ds:uri="e7d83ab9-40ce-4f6a-9d5b-bb8228ec9b2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UserCon 19</Template>
  <TotalTime>709</TotalTime>
  <Words>157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Metropolis</vt:lpstr>
      <vt:lpstr>Wingdings</vt:lpstr>
      <vt:lpstr>UserCon 19</vt:lpstr>
      <vt:lpstr>PowerPoint Presentation</vt:lpstr>
      <vt:lpstr>PowerCLI 101 Getting Started with the Shell</vt:lpstr>
      <vt:lpstr>Justin P. Sider</vt:lpstr>
      <vt:lpstr>Agenda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Lyons</dc:creator>
  <cp:lastModifiedBy>justin sider</cp:lastModifiedBy>
  <cp:revision>22</cp:revision>
  <dcterms:created xsi:type="dcterms:W3CDTF">2019-02-04T20:32:17Z</dcterms:created>
  <dcterms:modified xsi:type="dcterms:W3CDTF">2023-10-31T01:38:55Z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0x010100002789192BF4824BBEDA3AC9FCF428B3</vt:lpwstr>
  </property>
  <property fmtid="{D5CDD505-2E9C-101B-9397-08002B2CF9AE}" pid="3" name="Order">
    <vt:r8>2378700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ComplianceAssetId">
    <vt:lpwstr/>
  </property>
  <property fmtid="{D5CDD505-2E9C-101B-9397-08002B2CF9AE}" pid="7" name="TemplateUrl">
    <vt:lpwstr/>
  </property>
</Properties>
</file>