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7" r:id="rId4"/>
  </p:sldMasterIdLst>
  <p:notesMasterIdLst>
    <p:notesMasterId r:id="rId30"/>
  </p:notesMasterIdLst>
  <p:handoutMasterIdLst>
    <p:handoutMasterId r:id="rId31"/>
  </p:handoutMasterIdLst>
  <p:sldIdLst>
    <p:sldId id="2147470582" r:id="rId5"/>
    <p:sldId id="2147470594" r:id="rId6"/>
    <p:sldId id="2147470596" r:id="rId7"/>
    <p:sldId id="2147470593" r:id="rId8"/>
    <p:sldId id="2147470578" r:id="rId9"/>
    <p:sldId id="2147470597" r:id="rId10"/>
    <p:sldId id="2147470610" r:id="rId11"/>
    <p:sldId id="2147470598" r:id="rId12"/>
    <p:sldId id="2147470584" r:id="rId13"/>
    <p:sldId id="2147470599" r:id="rId14"/>
    <p:sldId id="2147470600" r:id="rId15"/>
    <p:sldId id="2147470601" r:id="rId16"/>
    <p:sldId id="2147470602" r:id="rId17"/>
    <p:sldId id="2147470603" r:id="rId18"/>
    <p:sldId id="2147470604" r:id="rId19"/>
    <p:sldId id="2147470605" r:id="rId20"/>
    <p:sldId id="2147470606" r:id="rId21"/>
    <p:sldId id="2147470607" r:id="rId22"/>
    <p:sldId id="2147470608" r:id="rId23"/>
    <p:sldId id="2147470589" r:id="rId24"/>
    <p:sldId id="2147470609" r:id="rId25"/>
    <p:sldId id="2147470611" r:id="rId26"/>
    <p:sldId id="2147470592" r:id="rId27"/>
    <p:sldId id="2147470612" r:id="rId28"/>
    <p:sldId id="2026819541" r:id="rId29"/>
  </p:sldIdLst>
  <p:sldSz cx="12188825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al content" id="{58BEA273-1560-4F40-882D-D72BE2F08D38}">
          <p14:sldIdLst/>
        </p14:section>
        <p14:section name="Template" id="{095074CF-EC36-8641-8A3E-A95BC79C523F}">
          <p14:sldIdLst>
            <p14:sldId id="2147470582"/>
            <p14:sldId id="2147470594"/>
            <p14:sldId id="2147470596"/>
            <p14:sldId id="2147470593"/>
            <p14:sldId id="2147470578"/>
            <p14:sldId id="2147470597"/>
            <p14:sldId id="2147470610"/>
            <p14:sldId id="2147470598"/>
            <p14:sldId id="2147470584"/>
            <p14:sldId id="2147470599"/>
            <p14:sldId id="2147470600"/>
            <p14:sldId id="2147470601"/>
            <p14:sldId id="2147470602"/>
            <p14:sldId id="2147470603"/>
            <p14:sldId id="2147470604"/>
            <p14:sldId id="2147470605"/>
            <p14:sldId id="2147470606"/>
            <p14:sldId id="2147470607"/>
            <p14:sldId id="2147470608"/>
            <p14:sldId id="2147470589"/>
            <p14:sldId id="2147470609"/>
            <p14:sldId id="2147470611"/>
            <p14:sldId id="2147470592"/>
            <p14:sldId id="2147470612"/>
            <p14:sldId id="2026819541"/>
          </p14:sldIdLst>
        </p14:section>
        <p14:section name="APPENDIX" id="{06BBF2D1-F34A-3D41-AB4D-E6ADB4E37BD5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43" clrIdx="1"/>
  <p:cmAuthor id="3" name="Wendy Ouellette" initials="WO" lastIdx="1" clrIdx="2">
    <p:extLst>
      <p:ext uri="{19B8F6BF-5375-455C-9EA6-DF929625EA0E}">
        <p15:presenceInfo xmlns:p15="http://schemas.microsoft.com/office/powerpoint/2012/main" userId="S::wouellette@vmware.com::1423423b-46e9-448d-b172-f148f3fbf4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8FA"/>
    <a:srgbClr val="CC092F"/>
    <a:srgbClr val="37FF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E25E649-3F16-4E02-A733-19D2CDBF48F0}"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 autoAdjust="0"/>
    <p:restoredTop sz="94602"/>
  </p:normalViewPr>
  <p:slideViewPr>
    <p:cSldViewPr snapToGrid="0">
      <p:cViewPr varScale="1">
        <p:scale>
          <a:sx n="108" d="100"/>
          <a:sy n="108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04553-04C5-4BB3-AD4E-8B2EF3CDDAF9}" type="datetimeFigureOut">
              <a:rPr lang="en-US" smtClean="0">
                <a:latin typeface="Metropolis" panose="00000500000000000000" pitchFamily="50" charset="0"/>
              </a:rPr>
              <a:t>8/28/2024</a:t>
            </a:fld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Metropolis" panose="000005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A881F-0910-47D3-BD01-4F68834EC353}" type="slidenum">
              <a:rPr lang="en-US" smtClean="0">
                <a:latin typeface="Metropolis" panose="00000500000000000000" pitchFamily="50" charset="0"/>
              </a:rPr>
              <a:t>‹#›</a:t>
            </a:fld>
            <a:endParaRPr lang="en-US">
              <a:latin typeface="Metropoli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6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3CB6F0DB-E055-41D0-9102-627A646E4242}" type="datetimeFigureOut">
              <a:rPr lang="en-US" smtClean="0"/>
              <a:pPr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88988" y="609600"/>
            <a:ext cx="5280025" cy="297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57200" y="3810000"/>
            <a:ext cx="5943600" cy="4876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tropolis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tropolis" panose="00000500000000000000" pitchFamily="50" charset="0"/>
              </a:defRPr>
            </a:lvl1pPr>
          </a:lstStyle>
          <a:p>
            <a:fld id="{9F4FBC3A-A12C-40F9-BB8D-BC30C79013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09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tropolis" panose="00000500000000000000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black background with blue dots&#10;&#10;Description automatically generated">
            <a:extLst>
              <a:ext uri="{FF2B5EF4-FFF2-40B4-BE49-F238E27FC236}">
                <a16:creationId xmlns:a16="http://schemas.microsoft.com/office/drawing/2014/main" id="{5CC20849-E2E6-10A4-A711-2E0232DECF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178" y="0"/>
            <a:ext cx="12192003" cy="6858000"/>
          </a:xfrm>
          <a:prstGeom prst="rect">
            <a:avLst/>
          </a:prstGeom>
        </p:spPr>
      </p:pic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  <p:sp>
        <p:nvSpPr>
          <p:cNvPr id="4" name="Title click to edit">
            <a:extLst>
              <a:ext uri="{FF2B5EF4-FFF2-40B4-BE49-F238E27FC236}">
                <a16:creationId xmlns:a16="http://schemas.microsoft.com/office/drawing/2014/main" id="{00A89F66-9796-9007-A6AC-FAD7B37A4B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</a:p>
        </p:txBody>
      </p:sp>
      <p:sp>
        <p:nvSpPr>
          <p:cNvPr id="6" name="Click to edit Speaker Name ">
            <a:extLst>
              <a:ext uri="{FF2B5EF4-FFF2-40B4-BE49-F238E27FC236}">
                <a16:creationId xmlns:a16="http://schemas.microsoft.com/office/drawing/2014/main" id="{0D982685-BF5F-60FC-E5A7-7BE6E512CC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8494" y="5145644"/>
            <a:ext cx="5505917" cy="355601"/>
          </a:xfr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lang="en-US" sz="1600" b="0" i="0" u="none" strike="noStrike" smtClean="0">
                <a:solidFill>
                  <a:schemeClr val="bg1"/>
                </a:solidFill>
                <a:effectLst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Speaker Name (Insert pronouns)</a:t>
            </a:r>
          </a:p>
        </p:txBody>
      </p:sp>
      <p:sp>
        <p:nvSpPr>
          <p:cNvPr id="8" name="Click to edit role">
            <a:extLst>
              <a:ext uri="{FF2B5EF4-FFF2-40B4-BE49-F238E27FC236}">
                <a16:creationId xmlns:a16="http://schemas.microsoft.com/office/drawing/2014/main" id="{884BF703-E856-AE63-D420-3CA354BE77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8494" y="5525699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Role / Division</a:t>
            </a:r>
          </a:p>
        </p:txBody>
      </p:sp>
      <p:sp>
        <p:nvSpPr>
          <p:cNvPr id="9" name="Click to edit role">
            <a:extLst>
              <a:ext uri="{FF2B5EF4-FFF2-40B4-BE49-F238E27FC236}">
                <a16:creationId xmlns:a16="http://schemas.microsoft.com/office/drawing/2014/main" id="{FF0F10F6-AE7E-4AD3-1013-9DD6E6760A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</a:t>
            </a:r>
            <a:r>
              <a:rPr lang="en-US" dirty="0" err="1"/>
              <a:t>vmwareexplore</a:t>
            </a:r>
            <a:r>
              <a:rPr lang="en-US" dirty="0"/>
              <a:t> #session ID</a:t>
            </a:r>
          </a:p>
        </p:txBody>
      </p:sp>
      <p:sp>
        <p:nvSpPr>
          <p:cNvPr id="10" name="Click to edit role">
            <a:extLst>
              <a:ext uri="{FF2B5EF4-FFF2-40B4-BE49-F238E27FC236}">
                <a16:creationId xmlns:a16="http://schemas.microsoft.com/office/drawing/2014/main" id="{F5567BE4-05ED-1C84-99DE-02E5AA7E1E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494" y="2432914"/>
            <a:ext cx="5505917" cy="355601"/>
          </a:xfrm>
        </p:spPr>
        <p:txBody>
          <a:bodyPr anchor="ctr"/>
          <a:lstStyle>
            <a:lvl1pPr algn="l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ID Number</a:t>
            </a:r>
          </a:p>
        </p:txBody>
      </p:sp>
      <p:pic>
        <p:nvPicPr>
          <p:cNvPr id="11" name="Picture 10" descr="A colorful cityscape with water jets and clouds&#10;&#10;Description automatically generated with medium confidence">
            <a:extLst>
              <a:ext uri="{FF2B5EF4-FFF2-40B4-BE49-F238E27FC236}">
                <a16:creationId xmlns:a16="http://schemas.microsoft.com/office/drawing/2014/main" id="{9B2BD5D5-4CB5-DE14-2234-54852CF4119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74382" y="743888"/>
            <a:ext cx="5137412" cy="513741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252A0F8-439E-897B-B985-83F75924EA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495" y="4421915"/>
            <a:ext cx="5505916" cy="444295"/>
          </a:xfrm>
        </p:spPr>
        <p:txBody>
          <a:bodyPr/>
          <a:lstStyle>
            <a:lvl1pPr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Session subtitle</a:t>
            </a:r>
          </a:p>
        </p:txBody>
      </p:sp>
    </p:spTree>
    <p:extLst>
      <p:ext uri="{BB962C8B-B14F-4D97-AF65-F5344CB8AC3E}">
        <p14:creationId xmlns:p14="http://schemas.microsoft.com/office/powerpoint/2010/main" val="34334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A1FE0B-90B1-4BED-9AA5-6DC9F6424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Text Comparison Layout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D541C7AA-97CA-4F96-9506-F144DA2CD8E2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E550D89-51A7-894E-88FB-394F3178F2E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59286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1B5F83-A93D-544C-8DB4-B164DBF2F7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5" y="2484176"/>
            <a:ext cx="5287234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0" name="Content Placeholder 17">
            <a:extLst>
              <a:ext uri="{FF2B5EF4-FFF2-40B4-BE49-F238E27FC236}">
                <a16:creationId xmlns:a16="http://schemas.microsoft.com/office/drawing/2014/main" id="{0170DFD5-97D2-3349-AE52-EB22861A688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gray">
          <a:xfrm>
            <a:off x="592865" y="2621020"/>
            <a:ext cx="5315794" cy="354402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961E082F-F30B-BC46-BB99-CA9B65C0812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308726" y="1600202"/>
            <a:ext cx="5287234" cy="875370"/>
          </a:xfrm>
          <a:noFill/>
        </p:spPr>
        <p:txBody>
          <a:bodyPr vert="horz" lIns="0" tIns="91440" rIns="457200" bIns="91440" rtlCol="0" anchor="b">
            <a:noAutofit/>
          </a:bodyPr>
          <a:lstStyle>
            <a:lvl1pPr>
              <a:defRPr lang="en-US" sz="20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Click to add header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7D4F8B-2025-D14C-A41E-9C0B401DE6B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3874" y="2484176"/>
            <a:ext cx="5287234" cy="45719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9" name="Content Placeholder 17">
            <a:extLst>
              <a:ext uri="{FF2B5EF4-FFF2-40B4-BE49-F238E27FC236}">
                <a16:creationId xmlns:a16="http://schemas.microsoft.com/office/drawing/2014/main" id="{3EE56D9F-2DF2-4F43-A13A-4844DFE465A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gray">
          <a:xfrm>
            <a:off x="6308143" y="2621280"/>
            <a:ext cx="5287234" cy="3575124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age number">
            <a:extLst>
              <a:ext uri="{FF2B5EF4-FFF2-40B4-BE49-F238E27FC236}">
                <a16:creationId xmlns:a16="http://schemas.microsoft.com/office/drawing/2014/main" id="{3E816477-50B7-9248-BE5F-B9062610CEE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1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-Conten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F2C94F-DA57-4BDB-8E5C-E4A0C75223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Three-content Layout – Three Horizontal Text Boxes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C59F98B-A991-4DEC-A409-289E778CB84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E0956C27-3D46-7745-A4A9-42842784C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286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64666E-28C9-844E-91D8-ECA2F1E5759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2866" y="2509480"/>
            <a:ext cx="3593592" cy="457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88975597-2DC5-4748-87A2-37C22D522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297616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accent3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header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F48BF931-C509-8F46-8576-3656F9F4BA1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001859" y="1600200"/>
            <a:ext cx="3593592" cy="914400"/>
          </a:xfrm>
          <a:noFill/>
        </p:spPr>
        <p:txBody>
          <a:bodyPr lIns="0" tIns="91440" rIns="182880" bIns="91440" anchor="b"/>
          <a:lstStyle>
            <a:lvl1pPr>
              <a:defRPr sz="1800">
                <a:solidFill>
                  <a:schemeClr val="tx2"/>
                </a:solidFill>
              </a:defRPr>
            </a:lvl1pPr>
            <a:lvl2pPr marL="0" indent="0">
              <a:buFont typeface="Open Sans" panose="020B0606030504020204" pitchFamily="34" charset="0"/>
              <a:buChar char="​"/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7B963A1-3810-7A40-8918-6D6D68B4A8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1859" y="2509480"/>
            <a:ext cx="3593592" cy="4571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15" name="page number">
            <a:extLst>
              <a:ext uri="{FF2B5EF4-FFF2-40B4-BE49-F238E27FC236}">
                <a16:creationId xmlns:a16="http://schemas.microsoft.com/office/drawing/2014/main" id="{7788490C-B63E-8E46-A9C1-9CF865F7FA57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7DA4B3-27AC-8A64-FD5E-59AEAE0D85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97616" y="2509480"/>
            <a:ext cx="3593592" cy="45719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4AF0ECF-E71C-8AC9-36B9-29CB570B16D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9286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43B6B0E-4AB9-6144-29E4-820FC763DE9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297616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FEE5625D-A2F8-6592-7C13-07EAF5CBBC3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001859" y="2649538"/>
            <a:ext cx="3594100" cy="3522662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500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46AD2E-9306-49E7-A98B-7D26E458C2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Left, Text/Graphic on Right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551435C2-3F7C-4835-8DB0-71E2C00537C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64AC6E-1611-244C-BA28-696924BAB2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D232-93CB-4B54-A933-93C11B099F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0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77AE2CA-1B34-4F04-BD7F-F624F20E94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51213" y="1609531"/>
            <a:ext cx="8229600" cy="4572000"/>
          </a:xfrm>
        </p:spPr>
        <p:txBody>
          <a:bodyPr vert="horz" lIns="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  <p:sp>
        <p:nvSpPr>
          <p:cNvPr id="8" name="page number">
            <a:extLst>
              <a:ext uri="{FF2B5EF4-FFF2-40B4-BE49-F238E27FC236}">
                <a16:creationId xmlns:a16="http://schemas.microsoft.com/office/drawing/2014/main" id="{1A93E906-C928-C345-B032-1F5C677FAEDD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8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Dynamic –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2A934A-AC6B-460C-9C93-B13CF6B62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– Highlight Text on Right, Text/Graphic on Left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6F5131D-84AE-4294-83A1-243FE1C81A8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page number">
            <a:extLst>
              <a:ext uri="{FF2B5EF4-FFF2-40B4-BE49-F238E27FC236}">
                <a16:creationId xmlns:a16="http://schemas.microsoft.com/office/drawing/2014/main" id="{EA3FFB13-8625-D245-BD64-AAC7CCCB5B6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B60DB8-F067-969E-72B5-4E90025E5B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294812" y="1552601"/>
            <a:ext cx="2894012" cy="5486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93DEE-AB9E-C81E-DF9C-D1BE09F22E0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4812" y="1609531"/>
            <a:ext cx="2894013" cy="4572000"/>
          </a:xfrm>
          <a:solidFill>
            <a:srgbClr val="F4F8FA"/>
          </a:solidFill>
        </p:spPr>
        <p:txBody>
          <a:bodyPr vert="horz" lIns="274320" tIns="457200" rIns="457200" bIns="457200" rtlCol="0">
            <a:noAutofit/>
          </a:bodyPr>
          <a:lstStyle>
            <a:lvl1pPr>
              <a:defRPr lang="en-US" sz="1800" dirty="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lang="en-US" sz="1600" dirty="0" smtClean="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lang="en-US" sz="1400" dirty="0" smtClean="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lang="en-US" sz="1200" dirty="0" smtClean="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lang="en-US" sz="1200" dirty="0">
                <a:solidFill>
                  <a:schemeClr val="accent2"/>
                </a:solidFill>
              </a:defRPr>
            </a:lvl5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DC18C6BC-2416-B51C-F45A-9BCC874B47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1609531"/>
            <a:ext cx="8229600" cy="4572000"/>
          </a:xfrm>
        </p:spPr>
        <p:txBody>
          <a:bodyPr vert="horz" lIns="594360" tIns="457200" rIns="0" bIns="0" rtlCol="0">
            <a:noAutofit/>
          </a:bodyPr>
          <a:lstStyle>
            <a:lvl1pPr>
              <a:defRPr lang="en-US" dirty="0" smtClean="0">
                <a:solidFill>
                  <a:schemeClr val="tx1"/>
                </a:solidFill>
              </a:defRPr>
            </a:lvl1pPr>
            <a:lvl2pPr>
              <a:defRPr lang="en-US" dirty="0" smtClean="0">
                <a:solidFill>
                  <a:schemeClr val="tx1"/>
                </a:solidFill>
              </a:defRPr>
            </a:lvl2pPr>
            <a:lvl3pPr>
              <a:defRPr lang="en-US" dirty="0" smtClean="0">
                <a:solidFill>
                  <a:schemeClr val="tx1"/>
                </a:solidFill>
              </a:defRPr>
            </a:lvl3pPr>
            <a:lvl4pPr>
              <a:defRPr lang="en-US" dirty="0" smtClean="0">
                <a:solidFill>
                  <a:schemeClr val="tx1"/>
                </a:solidFill>
              </a:defRPr>
            </a:lvl4pPr>
            <a:lvl5pPr>
              <a:defRPr lang="en-US" dirty="0" smtClean="0">
                <a:solidFill>
                  <a:schemeClr val="tx1"/>
                </a:solidFill>
              </a:defRPr>
            </a:lvl5pPr>
            <a:lvl6pPr>
              <a:defRPr lang="en-US" dirty="0" smtClean="0">
                <a:solidFill>
                  <a:schemeClr val="tx1"/>
                </a:solidFill>
              </a:defRPr>
            </a:lvl6pPr>
            <a:lvl7pPr>
              <a:defRPr lang="en-US" dirty="0" smtClean="0">
                <a:solidFill>
                  <a:schemeClr val="tx1"/>
                </a:solidFill>
              </a:defRPr>
            </a:lvl7pPr>
            <a:lvl8pPr>
              <a:defRPr lang="en-US" dirty="0"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add graph, diagram or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marL="1270000" lvl="5" indent="-117475"/>
            <a:r>
              <a:rPr lang="en-US" dirty="0"/>
              <a:t>Sixth level</a:t>
            </a:r>
          </a:p>
          <a:p>
            <a:pPr marL="1438275" lvl="6" indent="-117475"/>
            <a:r>
              <a:rPr lang="en-US" dirty="0"/>
              <a:t>Seventh level</a:t>
            </a:r>
          </a:p>
          <a:p>
            <a:pPr marL="1554163" lvl="7" indent="-115888">
              <a:lnSpc>
                <a:spcPct val="90000"/>
              </a:lnSpc>
            </a:pPr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2568656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Content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157BCD9-063B-4ED4-B68C-092EC2C342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Content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0D276D7-17CD-46AB-99B2-97FD34FEEFF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E2C737-3A4D-924A-88B5-FA4D5C8A07C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380072" y="1589923"/>
            <a:ext cx="3808754" cy="82618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  <a:p>
            <a:pPr algn="ctr">
              <a:spcAft>
                <a:spcPts val="600"/>
              </a:spcAft>
            </a:pP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7496CC-9DD2-4299-850C-005958FB65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00200"/>
            <a:ext cx="3808412" cy="4572000"/>
          </a:xfrm>
        </p:spPr>
        <p:txBody>
          <a:bodyPr tIns="457200" rIns="594360" bIns="457200"/>
          <a:lstStyle>
            <a:lvl1pPr>
              <a:defRPr sz="1600">
                <a:solidFill>
                  <a:schemeClr val="accent2"/>
                </a:solidFill>
              </a:defRPr>
            </a:lvl1pPr>
            <a:lvl2pPr>
              <a:buClr>
                <a:schemeClr val="accent2"/>
              </a:buClr>
              <a:defRPr sz="1400">
                <a:solidFill>
                  <a:schemeClr val="accent2"/>
                </a:solidFill>
              </a:defRPr>
            </a:lvl2pPr>
            <a:lvl3pPr>
              <a:buClr>
                <a:schemeClr val="accent2"/>
              </a:buClr>
              <a:defRPr sz="1200">
                <a:solidFill>
                  <a:schemeClr val="accent2"/>
                </a:solidFill>
              </a:defRPr>
            </a:lvl3pPr>
            <a:lvl4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4pPr>
            <a:lvl5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5pPr>
            <a:lvl6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6pPr>
            <a:lvl7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7pPr>
            <a:lvl8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8pPr>
            <a:lvl9pPr>
              <a:buClr>
                <a:schemeClr val="accent2"/>
              </a:buClr>
              <a:defRPr sz="1100"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1" name="page number">
            <a:extLst>
              <a:ext uri="{FF2B5EF4-FFF2-40B4-BE49-F238E27FC236}">
                <a16:creationId xmlns:a16="http://schemas.microsoft.com/office/drawing/2014/main" id="{0D34A4A0-0C07-994F-9539-A07F4B06F18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C05F02B7-B99F-8424-E971-B7478FAB40D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473108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 with Outcome, Benef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5888C-CFB4-4BEC-9B94-46E698DFC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wrap="none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Diagram with Outcome/Benefit Content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9D6A872-88BD-4DFC-AFFD-1E9BEEB6533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6D4D92B-574E-4F63-A5BA-8F7282B54C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1608668"/>
            <a:ext cx="3808412" cy="0"/>
          </a:xfrm>
          <a:prstGeom prst="line">
            <a:avLst/>
          </a:prstGeom>
          <a:ln w="25400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005EB21-86C3-42EF-BFE7-549D9EA364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0413" y="1699688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2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Outcome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81D19-2DDB-4D83-983D-3D159A7DE7C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8825" y="2063048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789B473-DDE6-4450-A111-3761F341AA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0413" y="3872441"/>
            <a:ext cx="3808412" cy="0"/>
          </a:xfrm>
          <a:prstGeom prst="line">
            <a:avLst/>
          </a:prstGeom>
          <a:ln w="25400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 Placeholder 6">
            <a:extLst>
              <a:ext uri="{FF2B5EF4-FFF2-40B4-BE49-F238E27FC236}">
                <a16:creationId xmlns:a16="http://schemas.microsoft.com/office/drawing/2014/main" id="{0D0977FA-A4CA-4F1F-8109-D7498D165ED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0413" y="3972469"/>
            <a:ext cx="2006600" cy="298450"/>
          </a:xfrm>
        </p:spPr>
        <p:txBody>
          <a:bodyPr anchor="b"/>
          <a:lstStyle>
            <a:lvl1pPr>
              <a:defRPr sz="1800">
                <a:solidFill>
                  <a:schemeClr val="accent4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Benefit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1458BF-96C1-46C6-A67F-AD0FB4B4E5C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78825" y="4347904"/>
            <a:ext cx="3201988" cy="1600200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page number">
            <a:extLst>
              <a:ext uri="{FF2B5EF4-FFF2-40B4-BE49-F238E27FC236}">
                <a16:creationId xmlns:a16="http://schemas.microsoft.com/office/drawing/2014/main" id="{2520CB7B-27A1-0749-95BA-681D8A0535D2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81258617-CE72-E542-2E67-9B2874ED90B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 bwMode="ltGray">
          <a:xfrm>
            <a:off x="608012" y="1600201"/>
            <a:ext cx="7398303" cy="4572000"/>
          </a:xfrm>
          <a:noFill/>
        </p:spPr>
        <p:txBody>
          <a:bodyPr vert="horz" lIns="594360" tIns="1371600" rIns="457200" bIns="457200" rtlCol="0">
            <a:noAutofit/>
          </a:bodyPr>
          <a:lstStyle>
            <a:lvl1pPr algn="ctr">
              <a:spcBef>
                <a:spcPts val="1200"/>
              </a:spcBef>
              <a:defRPr lang="en-US" sz="1100" dirty="0">
                <a:solidFill>
                  <a:schemeClr val="tx1"/>
                </a:solidFill>
              </a:defRPr>
            </a:lvl1pPr>
            <a:lvl2pPr>
              <a:buClr>
                <a:schemeClr val="bg1"/>
              </a:buClr>
              <a:defRPr lang="en-US" sz="1600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sz="1400" dirty="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lang="en-US" sz="1200" dirty="0">
                <a:solidFill>
                  <a:schemeClr val="bg1"/>
                </a:solidFill>
              </a:defRPr>
            </a:lvl5pPr>
            <a:lvl6pPr>
              <a:buClrTx/>
              <a:defRPr sz="1800">
                <a:solidFill>
                  <a:schemeClr val="bg1"/>
                </a:solidFill>
              </a:defRPr>
            </a:lvl6pPr>
            <a:lvl7pPr>
              <a:buClrTx/>
              <a:defRPr sz="1400">
                <a:solidFill>
                  <a:schemeClr val="bg1"/>
                </a:solidFill>
              </a:defRPr>
            </a:lvl7pPr>
            <a:lvl8pPr>
              <a:buClrTx/>
              <a:defRPr sz="1200">
                <a:solidFill>
                  <a:schemeClr val="bg1"/>
                </a:solidFill>
              </a:defRPr>
            </a:lvl8pPr>
            <a:lvl9pPr>
              <a:buClrTx/>
              <a:defRPr sz="18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NOTE: This is intended for a diagram only.</a:t>
            </a:r>
            <a:br>
              <a:rPr lang="en-US"/>
            </a:br>
            <a:r>
              <a:rPr lang="en-US"/>
              <a:t>Not recommended to add text here, as it’s not formatted for it. </a:t>
            </a:r>
          </a:p>
        </p:txBody>
      </p:sp>
    </p:spTree>
    <p:extLst>
      <p:ext uri="{BB962C8B-B14F-4D97-AF65-F5344CB8AC3E}">
        <p14:creationId xmlns:p14="http://schemas.microsoft.com/office/powerpoint/2010/main" val="3352257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Succ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itle 1">
            <a:extLst>
              <a:ext uri="{FF2B5EF4-FFF2-40B4-BE49-F238E27FC236}">
                <a16:creationId xmlns:a16="http://schemas.microsoft.com/office/drawing/2014/main" id="{05E46EAA-9D16-0D47-AF18-92C449033D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9809" y="412751"/>
            <a:ext cx="11001004" cy="381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Customer Success – add Company Name here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CEFD99AC-6466-F04E-8E45-7EEEEA01BA6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the highlighted business impact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4F46384-B6E3-0D43-924E-874DEC2344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ontent Placeholder 17">
            <a:extLst>
              <a:ext uri="{FF2B5EF4-FFF2-40B4-BE49-F238E27FC236}">
                <a16:creationId xmlns:a16="http://schemas.microsoft.com/office/drawing/2014/main" id="{767C0863-B9D1-344E-A978-CD49E9400F6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1645" y="1901093"/>
            <a:ext cx="3201848" cy="1214595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3526770-8F35-FB4A-8638-521D0DA87F6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1552248"/>
            <a:ext cx="3471746" cy="0"/>
          </a:xfrm>
          <a:prstGeom prst="line">
            <a:avLst/>
          </a:prstGeom>
          <a:ln w="22225">
            <a:solidFill>
              <a:schemeClr val="accent2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17">
            <a:extLst>
              <a:ext uri="{FF2B5EF4-FFF2-40B4-BE49-F238E27FC236}">
                <a16:creationId xmlns:a16="http://schemas.microsoft.com/office/drawing/2014/main" id="{A2B343CF-FF49-7E4F-A7C9-0593553254F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414210" y="1901094"/>
            <a:ext cx="3201848" cy="1225566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C08A52-2522-8C40-B8B1-C98FEBB888F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9600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ontent Placeholder 17">
            <a:extLst>
              <a:ext uri="{FF2B5EF4-FFF2-40B4-BE49-F238E27FC236}">
                <a16:creationId xmlns:a16="http://schemas.microsoft.com/office/drawing/2014/main" id="{65BA7F3E-AD8D-A54C-B026-DAA8FC9C0540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645" y="3693430"/>
            <a:ext cx="3201848" cy="1110049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57CCC6-06B1-7342-99B0-BC7C8FBE5E7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3325372"/>
            <a:ext cx="3471746" cy="0"/>
          </a:xfrm>
          <a:prstGeom prst="line">
            <a:avLst/>
          </a:prstGeom>
          <a:ln w="22225">
            <a:solidFill>
              <a:schemeClr val="accent3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7">
            <a:extLst>
              <a:ext uri="{FF2B5EF4-FFF2-40B4-BE49-F238E27FC236}">
                <a16:creationId xmlns:a16="http://schemas.microsoft.com/office/drawing/2014/main" id="{3265790D-1104-8D4D-A8C6-F7A7E77F664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414210" y="3693430"/>
            <a:ext cx="3201848" cy="1132351"/>
          </a:xfrm>
          <a:noFill/>
        </p:spPr>
        <p:txBody>
          <a:bodyPr vert="horz" lIns="0" tIns="0" rIns="0" bIns="457200" rtlCol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50" dirty="0">
                <a:solidFill>
                  <a:schemeClr val="tx1"/>
                </a:solidFill>
              </a:defRPr>
            </a:lvl1pPr>
            <a:lvl2pPr marL="114300" indent="-11430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defRPr lang="en-US" sz="10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2"/>
                </a:solidFill>
              </a:defRPr>
            </a:lvl3pPr>
            <a:lvl4pPr>
              <a:defRPr lang="en-US" sz="1200" dirty="0">
                <a:solidFill>
                  <a:schemeClr val="tx2"/>
                </a:solidFill>
              </a:defRPr>
            </a:lvl4pPr>
            <a:lvl5pPr>
              <a:defRPr lang="en-US" sz="1200" dirty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3C87E7C-5ED2-214E-8A38-ED05177A65D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8739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 Placeholder 6">
            <a:extLst>
              <a:ext uri="{FF2B5EF4-FFF2-40B4-BE49-F238E27FC236}">
                <a16:creationId xmlns:a16="http://schemas.microsoft.com/office/drawing/2014/main" id="{F0EFE66F-363C-804E-BABD-F54C3E33FDE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3093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One</a:t>
            </a:r>
          </a:p>
        </p:txBody>
      </p:sp>
      <p:sp>
        <p:nvSpPr>
          <p:cNvPr id="57" name="Text Placeholder 6">
            <a:extLst>
              <a:ext uri="{FF2B5EF4-FFF2-40B4-BE49-F238E27FC236}">
                <a16:creationId xmlns:a16="http://schemas.microsoft.com/office/drawing/2014/main" id="{0166C751-50F5-8B4F-9A97-B83901E78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093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Two</a:t>
            </a:r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0D57825D-E522-644D-8F4A-0B77A7036EB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3093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Product Three</a:t>
            </a:r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EBAAD5C6-0007-A84B-A2C2-FCC2F00B429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00790" y="5327336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One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A8B7A6ED-D85B-2E4C-BCD6-D130232A3F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00790" y="5593624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Two</a:t>
            </a:r>
          </a:p>
        </p:txBody>
      </p:sp>
      <p:sp>
        <p:nvSpPr>
          <p:cNvPr id="63" name="Text Placeholder 6">
            <a:extLst>
              <a:ext uri="{FF2B5EF4-FFF2-40B4-BE49-F238E27FC236}">
                <a16:creationId xmlns:a16="http://schemas.microsoft.com/office/drawing/2014/main" id="{C507BC1F-4225-8C48-9110-5D75D900FFC0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00790" y="5859911"/>
            <a:ext cx="3200400" cy="227454"/>
          </a:xfrm>
        </p:spPr>
        <p:txBody>
          <a:bodyPr anchor="b"/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Priority Three</a:t>
            </a:r>
          </a:p>
        </p:txBody>
      </p:sp>
      <p:sp>
        <p:nvSpPr>
          <p:cNvPr id="45" name="Picture Placeholder 8">
            <a:extLst>
              <a:ext uri="{FF2B5EF4-FFF2-40B4-BE49-F238E27FC236}">
                <a16:creationId xmlns:a16="http://schemas.microsoft.com/office/drawing/2014/main" id="{231A51E8-5046-A444-8DFA-A0B8E647C4F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07965" y="1600200"/>
            <a:ext cx="1841500" cy="660399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Insert Logo here</a:t>
            </a:r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1E8E56D-8554-4E46-BBBC-E98827D1EE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509465" y="2347933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Location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59903D24-0D11-174E-9765-B2914D00A88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509465" y="2647290"/>
            <a:ext cx="3206750" cy="241300"/>
          </a:xfrm>
        </p:spPr>
        <p:txBody>
          <a:bodyPr anchor="ctr"/>
          <a:lstStyle>
            <a:lvl1pPr algn="ctr"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tx1"/>
                </a:solidFill>
              </a:defRPr>
            </a:lvl1pPr>
            <a:lvl2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2pPr>
            <a:lvl3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Industry</a:t>
            </a:r>
          </a:p>
        </p:txBody>
      </p:sp>
      <p:sp>
        <p:nvSpPr>
          <p:cNvPr id="42" name="Picture Placeholder 5">
            <a:extLst>
              <a:ext uri="{FF2B5EF4-FFF2-40B4-BE49-F238E27FC236}">
                <a16:creationId xmlns:a16="http://schemas.microsoft.com/office/drawing/2014/main" id="{2EDE5296-3D34-0C47-A404-38FF5A22C6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515815" y="2971800"/>
            <a:ext cx="3194050" cy="18288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C7B1EDB8-ADF5-9C41-B4C4-26AA9C0B9D2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515815" y="5022214"/>
            <a:ext cx="3200400" cy="1153795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Font typeface="Open Sans" panose="020B0606030504020204" pitchFamily="34" charset="0"/>
              <a:buChar char="​"/>
              <a:defRPr sz="1200">
                <a:solidFill>
                  <a:schemeClr val="tx1"/>
                </a:solidFill>
              </a:defRPr>
            </a:lvl2pPr>
            <a:lvl3pPr marL="0" indent="0" algn="ctr">
              <a:buFont typeface="Open Sans" panose="020B0606030504020204" pitchFamily="34" charset="0"/>
              <a:buNone/>
              <a:defRPr sz="1200">
                <a:solidFill>
                  <a:schemeClr val="accent1"/>
                </a:solidFill>
              </a:defRPr>
            </a:lvl3pPr>
            <a:lvl4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4pPr>
            <a:lvl5pPr marL="0" indent="0" algn="ctr">
              <a:buFont typeface="Open Sans" panose="020B0606030504020204" pitchFamily="34" charset="0"/>
              <a:buChar char="​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page number">
            <a:extLst>
              <a:ext uri="{FF2B5EF4-FFF2-40B4-BE49-F238E27FC236}">
                <a16:creationId xmlns:a16="http://schemas.microsoft.com/office/drawing/2014/main" id="{CB20449E-0760-3743-8E7C-7D6BA7165F7F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CABBF0D-1BD1-F9E7-64FF-6B8D87E611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412165" y="5022214"/>
            <a:ext cx="3471746" cy="0"/>
          </a:xfrm>
          <a:prstGeom prst="line">
            <a:avLst/>
          </a:prstGeom>
          <a:ln w="22225">
            <a:solidFill>
              <a:schemeClr val="accent4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906119E-8D41-BF4A-7D53-2FBB71F653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801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About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52D6E64-9DD1-43CD-C247-B83E374482F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411663" y="1552575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solution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02A9C0F-4D4C-0EEC-0E20-65368D1177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08013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challenges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1DEF5052-BBAD-A22B-0D68-BBBFD706375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427538" y="3338514"/>
            <a:ext cx="3201987" cy="219075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FFF9CD2-0893-33FB-480A-506C7095C2F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08013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products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2B49FE0-BA78-9DF9-AB7D-9F52651E93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427538" y="5022850"/>
            <a:ext cx="3243262" cy="227013"/>
          </a:xfrm>
        </p:spPr>
        <p:txBody>
          <a:bodyPr anchor="b" anchorCtr="0"/>
          <a:lstStyle>
            <a:lvl1pPr>
              <a:defRPr sz="1200" cap="all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/>
              <a:t>Strategic priorities</a:t>
            </a:r>
          </a:p>
        </p:txBody>
      </p:sp>
    </p:spTree>
    <p:extLst>
      <p:ext uri="{BB962C8B-B14F-4D97-AF65-F5344CB8AC3E}">
        <p14:creationId xmlns:p14="http://schemas.microsoft.com/office/powerpoint/2010/main" val="3665481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C5A99F-0678-4DC4-A266-1AD031E9C8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Three Icon Placeholders with Text Descriptions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EBF1472-E940-4CC7-B5D3-349346A425A8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1C210DC-5DBB-4F0D-875F-CD8AAAB938C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981877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3C9F48F-8CFB-DD45-AE7E-6A5DE26F951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88103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C9B40-9AF4-4EF7-8384-2ACE79EA95C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590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FECF9D0-D7A8-43DD-B38D-E1090C0B32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184924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04DBEFEC-821B-4F4E-8D5E-E6843BF1A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4086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D69CA39A-E967-4A68-A944-35C345A456D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21225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46F04B0-7860-407F-85B7-42E38FAFE34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8389301" y="2055429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1A16A22-350B-4B24-A3CD-4D5DE470DEE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23213" y="4267940"/>
            <a:ext cx="2744788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 here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0545A424-E307-E14F-A89B-1A531D114FD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09012" y="2419650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9" name="page number">
            <a:extLst>
              <a:ext uri="{FF2B5EF4-FFF2-40B4-BE49-F238E27FC236}">
                <a16:creationId xmlns:a16="http://schemas.microsoft.com/office/drawing/2014/main" id="{6122FC91-666D-7A42-9D21-9800CF4E370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6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A6ED71B-2619-4816-B753-5E850ED08F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Four Icon Placeholders with Text Descriptions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B679D5C-AEFA-4052-96E3-7DF67D7C105A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85441A7-EBA5-4ABB-8D29-CE4338F0F9B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1065749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372EA9D9-DD59-0A4A-94D5-AC136E79CD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273703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83A73281-E5F0-4C3B-BE4E-A12D56CC10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267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4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5D908EF-1F96-4808-A8DB-F55AB9E8E4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38069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F7F1E977-D1E8-7040-8576-578BD8CB84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00597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0078EAE-661A-4C72-917B-F0225239F68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798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70C03F-6336-45E3-A9F4-0CD130D80D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562100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B608689-50E6-784F-8AFD-D13D124BAA5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72120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66D6B40-9CB0-4B56-A3E1-9A7F945F094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230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019BB56-AE7C-42CA-A8FF-432F4F176B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302132" y="2060872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90217BC-3881-DF41-A8F3-900AF04F1B7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8248" y="2425093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16F5CA9C-E491-4F70-B6EE-A5064106011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66213" y="4269508"/>
            <a:ext cx="22860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4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0" name="page number">
            <a:extLst>
              <a:ext uri="{FF2B5EF4-FFF2-40B4-BE49-F238E27FC236}">
                <a16:creationId xmlns:a16="http://schemas.microsoft.com/office/drawing/2014/main" id="{1D45AB97-9B77-2244-B7BA-E18EA4CD43EA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76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Icon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A8A47F-2243-412F-A1A8-FA8E3475F5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Five Icon Placeholders with Text Descriptions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EEA64E97-C31D-49B1-B8E1-20E5F404F516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DF9D3-5B68-4A75-97BF-2C5113CFAA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60980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AE3C6552-FD35-F64A-AB25-15819DA5EE2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0549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E201879-B985-4ADE-8AD6-6C3E14CE0AF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0850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4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sz="16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551C90A-573F-4E4A-9359-5C7B0F546BF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2892452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C54AA791-D396-204E-9DF4-50E16614DD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110473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3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62D3946B-F2F1-42AF-8E89-00761A7745D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894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3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F79E162-3D8F-4829-A4AD-02A03597B1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5201380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6390E06-1436-004E-875E-AAE40E05D76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2658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495BAAB-E860-4075-9DA3-ABA7C32D235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509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2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026B9B36-08E7-4664-970C-13123F24C7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7464921" y="2064663"/>
            <a:ext cx="1828959" cy="1828959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673B6CF-B10C-8742-A91F-672EAD5163E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77080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accent5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2F84664-2E68-46AE-AE2C-E8D2B6C9A1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70001" y="4282873"/>
            <a:ext cx="1894336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accent5"/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EAB1992-E472-4489-8A4E-A8FE45DE10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 bwMode="gray">
          <a:xfrm>
            <a:off x="9744473" y="2064663"/>
            <a:ext cx="1828959" cy="1828959"/>
          </a:xfrm>
          <a:prstGeom prst="ellipse">
            <a:avLst/>
          </a:prstGeom>
          <a:noFill/>
          <a:ln w="38100">
            <a:solidFill>
              <a:srgbClr val="53565A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F3DA55F-C9CF-8945-A9DE-F606579BFE2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980612" y="2428884"/>
            <a:ext cx="1396669" cy="1100516"/>
          </a:xfrm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600"/>
              </a:spcBef>
              <a:defRPr sz="1800">
                <a:solidFill>
                  <a:schemeClr val="bg2">
                    <a:lumMod val="2500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/>
            </a:lvl2pPr>
          </a:lstStyle>
          <a:p>
            <a:pPr lvl="0"/>
            <a:r>
              <a:rPr lang="en-US"/>
              <a:t>add icon</a:t>
            </a:r>
            <a:br>
              <a:rPr lang="en-US"/>
            </a:br>
            <a:r>
              <a:rPr lang="en-US"/>
              <a:t>or text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CDC9B65E-8BAA-4676-9F32-44EC3772D3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752013" y="4282873"/>
            <a:ext cx="1828800" cy="1458912"/>
          </a:xfrm>
        </p:spPr>
        <p:txBody>
          <a:bodyPr/>
          <a:lstStyle>
            <a:lvl1pPr algn="ctr">
              <a:lnSpc>
                <a:spcPct val="100000"/>
              </a:lnSpc>
              <a:spcBef>
                <a:spcPts val="600"/>
              </a:spcBef>
              <a:defRPr sz="2000">
                <a:solidFill>
                  <a:schemeClr val="bg2">
                    <a:lumMod val="25000"/>
                  </a:schemeClr>
                </a:solidFill>
              </a:defRPr>
            </a:lvl1pPr>
            <a:lvl2pPr marL="285750" indent="-285750" algn="ctr">
              <a:lnSpc>
                <a:spcPct val="100000"/>
              </a:lnSpc>
              <a:spcBef>
                <a:spcPts val="600"/>
              </a:spcBef>
              <a:buFont typeface="Open Sans" panose="020B0606030504020204" pitchFamily="34" charset="0"/>
              <a:buChar char="​"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dirty="0"/>
              <a:t>Click to add text</a:t>
            </a:r>
          </a:p>
          <a:p>
            <a:pPr marL="0" lvl="1" indent="0" algn="ctr" defTabSz="9144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bg2">
                  <a:lumMod val="25000"/>
                </a:schemeClr>
              </a:buClr>
              <a:buSzPct val="90000"/>
              <a:buFont typeface="Open Sans" panose="020B0606030504020204" pitchFamily="34" charset="0"/>
              <a:buChar char="​"/>
            </a:pPr>
            <a:r>
              <a:rPr lang="en-US" dirty="0"/>
              <a:t>Second level</a:t>
            </a:r>
          </a:p>
        </p:txBody>
      </p:sp>
      <p:sp>
        <p:nvSpPr>
          <p:cNvPr id="27" name="page number">
            <a:extLst>
              <a:ext uri="{FF2B5EF4-FFF2-40B4-BE49-F238E27FC236}">
                <a16:creationId xmlns:a16="http://schemas.microsoft.com/office/drawing/2014/main" id="{6D94DD40-25D8-6A48-98B5-B2B0FB64FD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15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1257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ge number">
            <a:extLst>
              <a:ext uri="{FF2B5EF4-FFF2-40B4-BE49-F238E27FC236}">
                <a16:creationId xmlns:a16="http://schemas.microsoft.com/office/drawing/2014/main" id="{BE17F87B-8433-6C45-84D8-13DF5C0ADDB4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9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6094412" y="3161302"/>
            <a:ext cx="5505917" cy="1234440"/>
          </a:xfrm>
        </p:spPr>
        <p:txBody>
          <a:bodyPr wrap="square" anchor="b"/>
          <a:lstStyle>
            <a:lvl1pPr algn="r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4411" y="5894205"/>
            <a:ext cx="5505917" cy="355601"/>
          </a:xfrm>
        </p:spPr>
        <p:txBody>
          <a:bodyPr anchor="ctr"/>
          <a:lstStyle>
            <a:lvl1pPr algn="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446C487-BDB0-D30C-B445-59B687C71BC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5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E7CED3-6B77-8742-8901-3C51DB87885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" y="893"/>
            <a:ext cx="12192000" cy="6858000"/>
          </a:xfrm>
          <a:prstGeom prst="rect">
            <a:avLst/>
          </a:prstGeom>
        </p:spPr>
      </p:pic>
      <p:sp>
        <p:nvSpPr>
          <p:cNvPr id="2" name="Title click to edit"/>
          <p:cNvSpPr>
            <a:spLocks noGrp="1"/>
          </p:cNvSpPr>
          <p:nvPr>
            <p:ph type="title" hasCustomPrompt="1"/>
          </p:nvPr>
        </p:nvSpPr>
        <p:spPr>
          <a:xfrm>
            <a:off x="588495" y="3161302"/>
            <a:ext cx="5505917" cy="1234440"/>
          </a:xfrm>
        </p:spPr>
        <p:txBody>
          <a:bodyPr wrap="square" anchor="b"/>
          <a:lstStyle>
            <a:lvl1pPr algn="l">
              <a:defRPr sz="6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8" name="Click to edit role">
            <a:extLst>
              <a:ext uri="{FF2B5EF4-FFF2-40B4-BE49-F238E27FC236}">
                <a16:creationId xmlns:a16="http://schemas.microsoft.com/office/drawing/2014/main" id="{006FF8D0-7AF6-C549-9BFB-E838D6CDCA0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8494" y="5894205"/>
            <a:ext cx="5505917" cy="355601"/>
          </a:xfrm>
        </p:spPr>
        <p:txBody>
          <a:bodyPr anchor="ctr"/>
          <a:lstStyle>
            <a:lvl1pPr algn="l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49790BF-BC16-A99C-7279-8E113BE3AF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86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 – VMware Explore - Stay Connected">
    <p:bg>
      <p:bgPr>
        <a:gradFill>
          <a:gsLst>
            <a:gs pos="13000">
              <a:srgbClr val="0036A4"/>
            </a:gs>
            <a:gs pos="0">
              <a:srgbClr val="005BF8"/>
            </a:gs>
            <a:gs pos="39000">
              <a:srgbClr val="001559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9108" y="2100082"/>
            <a:ext cx="5937816" cy="1229360"/>
          </a:xfrm>
        </p:spPr>
        <p:txBody>
          <a:bodyPr wrap="square" anchor="b"/>
          <a:lstStyle>
            <a:lvl1pPr algn="l">
              <a:defRPr sz="36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Text</a:t>
            </a:r>
          </a:p>
        </p:txBody>
      </p:sp>
      <p:sp>
        <p:nvSpPr>
          <p:cNvPr id="128" name="Subtitle">
            <a:extLst>
              <a:ext uri="{FF2B5EF4-FFF2-40B4-BE49-F238E27FC236}">
                <a16:creationId xmlns:a16="http://schemas.microsoft.com/office/drawing/2014/main" id="{6EBAFA4D-7B92-4E38-8320-94F3BCA2E41C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602966" y="3429000"/>
            <a:ext cx="5937816" cy="70088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Text</a:t>
            </a:r>
          </a:p>
        </p:txBody>
      </p:sp>
      <p:sp>
        <p:nvSpPr>
          <p:cNvPr id="14" name="page number">
            <a:extLst>
              <a:ext uri="{FF2B5EF4-FFF2-40B4-BE49-F238E27FC236}">
                <a16:creationId xmlns:a16="http://schemas.microsoft.com/office/drawing/2014/main" id="{20A83C12-6BEB-4E4C-9FB0-AA1FB4C661B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03896D6-28A5-851C-E9C2-96D1118460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94" y="608194"/>
            <a:ext cx="2797916" cy="36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46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nt Chec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29BE03A-21B0-4196-A033-4E90957BA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z="2800">
                <a:solidFill>
                  <a:schemeClr val="bg1"/>
                </a:solidFill>
              </a:rPr>
              <a:t>Metropolis Font Check</a:t>
            </a:r>
          </a:p>
        </p:txBody>
      </p:sp>
      <p:sp>
        <p:nvSpPr>
          <p:cNvPr id="51" name="Subtitle 2">
            <a:extLst>
              <a:ext uri="{FF2B5EF4-FFF2-40B4-BE49-F238E27FC236}">
                <a16:creationId xmlns:a16="http://schemas.microsoft.com/office/drawing/2014/main" id="{CB049186-CC25-4BD3-8410-4DE62ED4B08B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38105"/>
            <a:ext cx="10962687" cy="247743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Is the Metropolis font installed on my computer?</a:t>
            </a:r>
          </a:p>
        </p:txBody>
      </p:sp>
      <p:sp>
        <p:nvSpPr>
          <p:cNvPr id="43" name="Rectangle 42" descr="Do the fonts in the words below match on your screen?">
            <a:extLst>
              <a:ext uri="{FF2B5EF4-FFF2-40B4-BE49-F238E27FC236}">
                <a16:creationId xmlns:a16="http://schemas.microsoft.com/office/drawing/2014/main" id="{51A92F24-FC82-4FA9-9362-801284731CC8}"/>
              </a:ext>
            </a:extLst>
          </p:cNvPr>
          <p:cNvSpPr/>
          <p:nvPr userDrawn="1"/>
        </p:nvSpPr>
        <p:spPr bwMode="gray">
          <a:xfrm>
            <a:off x="623364" y="1613035"/>
            <a:ext cx="2884608" cy="2477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100">
                <a:solidFill>
                  <a:schemeClr val="accent5"/>
                </a:solidFill>
              </a:rPr>
              <a:t>Do the fonts in the words below match?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59E37DB-3217-4772-AE8E-E9673A1399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23364" y="1860778"/>
            <a:ext cx="10150654" cy="0"/>
          </a:xfrm>
          <a:prstGeom prst="line">
            <a:avLst/>
          </a:prstGeom>
          <a:ln w="25400">
            <a:solidFill>
              <a:schemeClr val="bg1"/>
            </a:solidFill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0DFE264-D676-EA48-BBA7-F4F0331FA26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155" y="2219739"/>
            <a:ext cx="3088310" cy="557972"/>
          </a:xfrm>
          <a:prstGeom prst="rect">
            <a:avLst/>
          </a:prstGeom>
        </p:spPr>
      </p:pic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DDDC76C1-EE98-469A-A6AD-21148374D6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8114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BB7D6E-2488-A644-A910-415B17221FB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030912" y="2242892"/>
            <a:ext cx="4743106" cy="538407"/>
          </a:xfrm>
          <a:prstGeom prst="rect">
            <a:avLst/>
          </a:prstGeom>
        </p:spPr>
      </p:pic>
      <p:sp>
        <p:nvSpPr>
          <p:cNvPr id="63" name="Text Placeholder 43">
            <a:extLst>
              <a:ext uri="{FF2B5EF4-FFF2-40B4-BE49-F238E27FC236}">
                <a16:creationId xmlns:a16="http://schemas.microsoft.com/office/drawing/2014/main" id="{6C28CB3F-7257-499E-B2F6-B9B1B38D820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83683" y="2908233"/>
            <a:ext cx="5354637" cy="895350"/>
          </a:xfrm>
        </p:spPr>
        <p:txBody>
          <a:bodyPr/>
          <a:lstStyle>
            <a:lvl1pPr>
              <a:defRPr sz="4900">
                <a:solidFill>
                  <a:schemeClr val="bg1"/>
                </a:solidFill>
                <a:latin typeface="+mj-lt"/>
              </a:defRPr>
            </a:lvl1pPr>
            <a:lvl2pPr>
              <a:defRPr sz="3600">
                <a:solidFill>
                  <a:schemeClr val="bg1"/>
                </a:solidFill>
              </a:defRPr>
            </a:lvl2pPr>
            <a:lvl3pPr>
              <a:defRPr sz="32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Metropolis Light</a:t>
            </a:r>
          </a:p>
        </p:txBody>
      </p:sp>
    </p:spTree>
    <p:extLst>
      <p:ext uri="{BB962C8B-B14F-4D97-AF65-F5344CB8AC3E}">
        <p14:creationId xmlns:p14="http://schemas.microsoft.com/office/powerpoint/2010/main" val="1425995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E3F1AF9-33AA-4D9C-AD7D-10112C93FA27}"/>
              </a:ext>
            </a:extLst>
          </p:cNvPr>
          <p:cNvGrpSpPr/>
          <p:nvPr userDrawn="1"/>
        </p:nvGrpSpPr>
        <p:grpSpPr>
          <a:xfrm>
            <a:off x="-254" y="0"/>
            <a:ext cx="12189079" cy="6858000"/>
            <a:chOff x="-254" y="0"/>
            <a:chExt cx="12189079" cy="6858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B9E9588-3727-5FEC-0E33-428A0E0E52CF}"/>
                </a:ext>
              </a:extLst>
            </p:cNvPr>
            <p:cNvGrpSpPr/>
            <p:nvPr/>
          </p:nvGrpSpPr>
          <p:grpSpPr>
            <a:xfrm>
              <a:off x="-254" y="0"/>
              <a:ext cx="12189079" cy="6858000"/>
              <a:chOff x="-127" y="-4574"/>
              <a:chExt cx="12189079" cy="685800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EA45D55F-33A1-B5EE-1294-7193C9E52129}"/>
                  </a:ext>
                </a:extLst>
              </p:cNvPr>
              <p:cNvGrpSpPr/>
              <p:nvPr/>
            </p:nvGrpSpPr>
            <p:grpSpPr>
              <a:xfrm>
                <a:off x="0" y="-4574"/>
                <a:ext cx="12188952" cy="6858000"/>
                <a:chOff x="12729307" y="-4574"/>
                <a:chExt cx="12188952" cy="6858000"/>
              </a:xfrm>
            </p:grpSpPr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3192C1B0-FD05-3D6D-AA43-13BE9A509223}"/>
                    </a:ext>
                  </a:extLst>
                </p:cNvPr>
                <p:cNvCxnSpPr/>
                <p:nvPr/>
              </p:nvCxnSpPr>
              <p:spPr>
                <a:xfrm>
                  <a:off x="12729307" y="1367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D5467DCD-D2A3-D388-63FB-FCC706CFEA27}"/>
                    </a:ext>
                  </a:extLst>
                </p:cNvPr>
                <p:cNvCxnSpPr/>
                <p:nvPr/>
              </p:nvCxnSpPr>
              <p:spPr>
                <a:xfrm>
                  <a:off x="12729307" y="1709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C21E73B3-785B-A7C1-3348-2BF03381F215}"/>
                    </a:ext>
                  </a:extLst>
                </p:cNvPr>
                <p:cNvCxnSpPr/>
                <p:nvPr/>
              </p:nvCxnSpPr>
              <p:spPr>
                <a:xfrm>
                  <a:off x="12729307" y="1024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0EE193C1-B893-AEE6-14EF-1DD3C58EC6B0}"/>
                    </a:ext>
                  </a:extLst>
                </p:cNvPr>
                <p:cNvCxnSpPr/>
                <p:nvPr/>
              </p:nvCxnSpPr>
              <p:spPr>
                <a:xfrm>
                  <a:off x="12729307" y="681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0A2F4852-BFDA-EE13-72F3-9580A2660556}"/>
                    </a:ext>
                  </a:extLst>
                </p:cNvPr>
                <p:cNvCxnSpPr/>
                <p:nvPr/>
              </p:nvCxnSpPr>
              <p:spPr>
                <a:xfrm>
                  <a:off x="12729307" y="338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>
                  <a:extLst>
                    <a:ext uri="{FF2B5EF4-FFF2-40B4-BE49-F238E27FC236}">
                      <a16:creationId xmlns:a16="http://schemas.microsoft.com/office/drawing/2014/main" id="{C3283319-C06D-CFDB-FED4-74A1C9A60351}"/>
                    </a:ext>
                  </a:extLst>
                </p:cNvPr>
                <p:cNvCxnSpPr/>
                <p:nvPr/>
              </p:nvCxnSpPr>
              <p:spPr>
                <a:xfrm>
                  <a:off x="12729307" y="-4574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>
                  <a:extLst>
                    <a:ext uri="{FF2B5EF4-FFF2-40B4-BE49-F238E27FC236}">
                      <a16:creationId xmlns:a16="http://schemas.microsoft.com/office/drawing/2014/main" id="{99B3126F-B86D-ED04-D117-60D7D34A32CF}"/>
                    </a:ext>
                  </a:extLst>
                </p:cNvPr>
                <p:cNvCxnSpPr/>
                <p:nvPr/>
              </p:nvCxnSpPr>
              <p:spPr>
                <a:xfrm>
                  <a:off x="12729307" y="3081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D8869636-2E07-B2DA-3050-E604FE342BF0}"/>
                    </a:ext>
                  </a:extLst>
                </p:cNvPr>
                <p:cNvCxnSpPr/>
                <p:nvPr/>
              </p:nvCxnSpPr>
              <p:spPr>
                <a:xfrm>
                  <a:off x="12729307" y="3424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0907CAB0-7042-DDEA-DC67-077A1FD4A566}"/>
                    </a:ext>
                  </a:extLst>
                </p:cNvPr>
                <p:cNvCxnSpPr/>
                <p:nvPr/>
              </p:nvCxnSpPr>
              <p:spPr>
                <a:xfrm>
                  <a:off x="12729307" y="2738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D5EEE1C-9158-1156-549F-250123325F39}"/>
                    </a:ext>
                  </a:extLst>
                </p:cNvPr>
                <p:cNvCxnSpPr/>
                <p:nvPr/>
              </p:nvCxnSpPr>
              <p:spPr>
                <a:xfrm>
                  <a:off x="12729307" y="2395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C2C6BC63-BCAE-A996-9198-F0D6E94A504D}"/>
                    </a:ext>
                  </a:extLst>
                </p:cNvPr>
                <p:cNvCxnSpPr/>
                <p:nvPr/>
              </p:nvCxnSpPr>
              <p:spPr>
                <a:xfrm>
                  <a:off x="12729307" y="2052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>
                  <a:extLst>
                    <a:ext uri="{FF2B5EF4-FFF2-40B4-BE49-F238E27FC236}">
                      <a16:creationId xmlns:a16="http://schemas.microsoft.com/office/drawing/2014/main" id="{F77B4204-7F88-9298-8C63-F45632F814EB}"/>
                    </a:ext>
                  </a:extLst>
                </p:cNvPr>
                <p:cNvCxnSpPr/>
                <p:nvPr/>
              </p:nvCxnSpPr>
              <p:spPr>
                <a:xfrm>
                  <a:off x="12729307" y="47960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A974B396-8BFB-565A-1D45-AC5051F383B4}"/>
                    </a:ext>
                  </a:extLst>
                </p:cNvPr>
                <p:cNvCxnSpPr/>
                <p:nvPr/>
              </p:nvCxnSpPr>
              <p:spPr>
                <a:xfrm>
                  <a:off x="12729307" y="51389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Straight Connector 135">
                  <a:extLst>
                    <a:ext uri="{FF2B5EF4-FFF2-40B4-BE49-F238E27FC236}">
                      <a16:creationId xmlns:a16="http://schemas.microsoft.com/office/drawing/2014/main" id="{D72C41DE-4BA5-7EB5-C94F-6E3CB42B2850}"/>
                    </a:ext>
                  </a:extLst>
                </p:cNvPr>
                <p:cNvCxnSpPr/>
                <p:nvPr/>
              </p:nvCxnSpPr>
              <p:spPr>
                <a:xfrm>
                  <a:off x="12729307" y="44531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" name="Straight Connector 136">
                  <a:extLst>
                    <a:ext uri="{FF2B5EF4-FFF2-40B4-BE49-F238E27FC236}">
                      <a16:creationId xmlns:a16="http://schemas.microsoft.com/office/drawing/2014/main" id="{FFC8EBD5-04C9-A033-8F51-2D39E6444E65}"/>
                    </a:ext>
                  </a:extLst>
                </p:cNvPr>
                <p:cNvCxnSpPr/>
                <p:nvPr/>
              </p:nvCxnSpPr>
              <p:spPr>
                <a:xfrm>
                  <a:off x="12729307" y="41102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Connector 137">
                  <a:extLst>
                    <a:ext uri="{FF2B5EF4-FFF2-40B4-BE49-F238E27FC236}">
                      <a16:creationId xmlns:a16="http://schemas.microsoft.com/office/drawing/2014/main" id="{ACC7EB17-9FA7-08C5-ABB2-B679916A18F3}"/>
                    </a:ext>
                  </a:extLst>
                </p:cNvPr>
                <p:cNvCxnSpPr/>
                <p:nvPr/>
              </p:nvCxnSpPr>
              <p:spPr>
                <a:xfrm>
                  <a:off x="12729307" y="37673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44815470-E934-C198-88CA-285C1310AED2}"/>
                    </a:ext>
                  </a:extLst>
                </p:cNvPr>
                <p:cNvCxnSpPr/>
                <p:nvPr/>
              </p:nvCxnSpPr>
              <p:spPr>
                <a:xfrm>
                  <a:off x="12729307" y="65105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4DBA312E-6798-4EB2-D795-5226364BED39}"/>
                    </a:ext>
                  </a:extLst>
                </p:cNvPr>
                <p:cNvCxnSpPr/>
                <p:nvPr/>
              </p:nvCxnSpPr>
              <p:spPr>
                <a:xfrm>
                  <a:off x="12729307" y="68534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F5432DE7-E633-79FC-531D-765EC96E3943}"/>
                    </a:ext>
                  </a:extLst>
                </p:cNvPr>
                <p:cNvCxnSpPr/>
                <p:nvPr/>
              </p:nvCxnSpPr>
              <p:spPr>
                <a:xfrm>
                  <a:off x="12729307" y="58247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E9C35EB4-830D-60C7-6F97-879535329C9D}"/>
                    </a:ext>
                  </a:extLst>
                </p:cNvPr>
                <p:cNvCxnSpPr/>
                <p:nvPr/>
              </p:nvCxnSpPr>
              <p:spPr>
                <a:xfrm>
                  <a:off x="12729307" y="54818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5411CFF2-50B1-461A-4790-B8E4C6844ECD}"/>
                    </a:ext>
                  </a:extLst>
                </p:cNvPr>
                <p:cNvCxnSpPr/>
                <p:nvPr/>
              </p:nvCxnSpPr>
              <p:spPr>
                <a:xfrm>
                  <a:off x="12729307" y="6167626"/>
                  <a:ext cx="12188952" cy="0"/>
                </a:xfrm>
                <a:prstGeom prst="line">
                  <a:avLst/>
                </a:prstGeom>
                <a:ln w="3175" cap="rnd">
                  <a:solidFill>
                    <a:schemeClr val="accent3"/>
                  </a:solidFill>
                  <a:prstDash val="solid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CF8F1D-FCA1-0E52-9B86-1986AB299A31}"/>
                  </a:ext>
                </a:extLst>
              </p:cNvPr>
              <p:cNvGrpSpPr/>
              <p:nvPr/>
            </p:nvGrpSpPr>
            <p:grpSpPr>
              <a:xfrm>
                <a:off x="-127" y="109726"/>
                <a:ext cx="12188952" cy="6629400"/>
                <a:chOff x="12729307" y="109726"/>
                <a:chExt cx="12188952" cy="6629400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91AC671C-8C44-ED3A-442F-0949F3FA0C57}"/>
                    </a:ext>
                  </a:extLst>
                </p:cNvPr>
                <p:cNvCxnSpPr/>
                <p:nvPr/>
              </p:nvCxnSpPr>
              <p:spPr>
                <a:xfrm>
                  <a:off x="12729307" y="1481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03D5D6A-D10A-C74D-79C1-E8A312E5EE61}"/>
                    </a:ext>
                  </a:extLst>
                </p:cNvPr>
                <p:cNvCxnSpPr/>
                <p:nvPr/>
              </p:nvCxnSpPr>
              <p:spPr>
                <a:xfrm>
                  <a:off x="12729307" y="1824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51359B3D-DCBD-16BC-6029-C5EA88B3D789}"/>
                    </a:ext>
                  </a:extLst>
                </p:cNvPr>
                <p:cNvCxnSpPr/>
                <p:nvPr/>
              </p:nvCxnSpPr>
              <p:spPr>
                <a:xfrm>
                  <a:off x="12729307" y="1138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8937785-E909-3105-F0B5-E7C4C4EAC941}"/>
                    </a:ext>
                  </a:extLst>
                </p:cNvPr>
                <p:cNvCxnSpPr/>
                <p:nvPr/>
              </p:nvCxnSpPr>
              <p:spPr>
                <a:xfrm>
                  <a:off x="12729307" y="795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B7879331-C242-32A5-1E51-418EDAFA2749}"/>
                    </a:ext>
                  </a:extLst>
                </p:cNvPr>
                <p:cNvCxnSpPr/>
                <p:nvPr/>
              </p:nvCxnSpPr>
              <p:spPr>
                <a:xfrm>
                  <a:off x="12729307" y="452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8CA0CDC5-2CD6-F14E-BF54-183DBDF3D2D3}"/>
                    </a:ext>
                  </a:extLst>
                </p:cNvPr>
                <p:cNvCxnSpPr/>
                <p:nvPr/>
              </p:nvCxnSpPr>
              <p:spPr>
                <a:xfrm>
                  <a:off x="12729307" y="109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07E65876-4463-ECB9-6702-FE110244B147}"/>
                    </a:ext>
                  </a:extLst>
                </p:cNvPr>
                <p:cNvCxnSpPr/>
                <p:nvPr/>
              </p:nvCxnSpPr>
              <p:spPr>
                <a:xfrm>
                  <a:off x="12729307" y="3195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A7AEEDEC-4442-2CD9-D599-2219515EB07F}"/>
                    </a:ext>
                  </a:extLst>
                </p:cNvPr>
                <p:cNvCxnSpPr/>
                <p:nvPr/>
              </p:nvCxnSpPr>
              <p:spPr>
                <a:xfrm>
                  <a:off x="12729307" y="3538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D9A09E6-D152-739C-FD9F-757021BE146B}"/>
                    </a:ext>
                  </a:extLst>
                </p:cNvPr>
                <p:cNvCxnSpPr/>
                <p:nvPr/>
              </p:nvCxnSpPr>
              <p:spPr>
                <a:xfrm>
                  <a:off x="12729307" y="2852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792C899A-2850-506F-4B05-F6C5EFF44A42}"/>
                    </a:ext>
                  </a:extLst>
                </p:cNvPr>
                <p:cNvCxnSpPr/>
                <p:nvPr/>
              </p:nvCxnSpPr>
              <p:spPr>
                <a:xfrm>
                  <a:off x="12729307" y="2510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FD8BA1B-ACD1-5A26-E922-44AD4C805774}"/>
                    </a:ext>
                  </a:extLst>
                </p:cNvPr>
                <p:cNvCxnSpPr/>
                <p:nvPr/>
              </p:nvCxnSpPr>
              <p:spPr>
                <a:xfrm>
                  <a:off x="12729307" y="2167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6913F5C-9E71-718D-1887-E8B8FBA65578}"/>
                    </a:ext>
                  </a:extLst>
                </p:cNvPr>
                <p:cNvCxnSpPr/>
                <p:nvPr/>
              </p:nvCxnSpPr>
              <p:spPr>
                <a:xfrm>
                  <a:off x="12729307" y="4910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8610FB90-0404-EECC-CADC-1D23384B6E36}"/>
                    </a:ext>
                  </a:extLst>
                </p:cNvPr>
                <p:cNvCxnSpPr/>
                <p:nvPr/>
              </p:nvCxnSpPr>
              <p:spPr>
                <a:xfrm>
                  <a:off x="12729307" y="5253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F0867295-30A8-E543-CEFA-7DEDB440211B}"/>
                    </a:ext>
                  </a:extLst>
                </p:cNvPr>
                <p:cNvCxnSpPr/>
                <p:nvPr/>
              </p:nvCxnSpPr>
              <p:spPr>
                <a:xfrm>
                  <a:off x="12729307" y="4567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8CF25900-C2E7-FFDE-43F2-AEBF8B4825CF}"/>
                    </a:ext>
                  </a:extLst>
                </p:cNvPr>
                <p:cNvCxnSpPr/>
                <p:nvPr/>
              </p:nvCxnSpPr>
              <p:spPr>
                <a:xfrm>
                  <a:off x="12729307" y="4224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AAF60FE0-25BD-A7C8-8FED-7419FBABC89B}"/>
                    </a:ext>
                  </a:extLst>
                </p:cNvPr>
                <p:cNvCxnSpPr/>
                <p:nvPr/>
              </p:nvCxnSpPr>
              <p:spPr>
                <a:xfrm>
                  <a:off x="12729307" y="3881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6DD427AF-BA05-A3A5-6DE0-0A2BAF2EAAE5}"/>
                    </a:ext>
                  </a:extLst>
                </p:cNvPr>
                <p:cNvCxnSpPr/>
                <p:nvPr/>
              </p:nvCxnSpPr>
              <p:spPr>
                <a:xfrm>
                  <a:off x="12729307" y="6624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48D53ACE-1B51-A4E0-A937-360651F05172}"/>
                    </a:ext>
                  </a:extLst>
                </p:cNvPr>
                <p:cNvCxnSpPr/>
                <p:nvPr/>
              </p:nvCxnSpPr>
              <p:spPr>
                <a:xfrm>
                  <a:off x="12729307" y="6281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42A0918D-3B99-B4B3-8DC3-768CC277BE09}"/>
                    </a:ext>
                  </a:extLst>
                </p:cNvPr>
                <p:cNvCxnSpPr/>
                <p:nvPr/>
              </p:nvCxnSpPr>
              <p:spPr>
                <a:xfrm>
                  <a:off x="12729307" y="5939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C11F1C04-FA6C-3473-D07D-D70139CE0C45}"/>
                    </a:ext>
                  </a:extLst>
                </p:cNvPr>
                <p:cNvCxnSpPr/>
                <p:nvPr/>
              </p:nvCxnSpPr>
              <p:spPr>
                <a:xfrm>
                  <a:off x="12729307" y="5596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E297A40-E650-A585-9C5E-AEF614ED8BFC}"/>
                    </a:ext>
                  </a:extLst>
                </p:cNvPr>
                <p:cNvCxnSpPr/>
                <p:nvPr/>
              </p:nvCxnSpPr>
              <p:spPr>
                <a:xfrm>
                  <a:off x="12729307" y="1595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BB7C48DA-FC2C-4B03-AAFA-EBCF9791F089}"/>
                    </a:ext>
                  </a:extLst>
                </p:cNvPr>
                <p:cNvCxnSpPr/>
                <p:nvPr/>
              </p:nvCxnSpPr>
              <p:spPr>
                <a:xfrm>
                  <a:off x="12729307" y="1938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2A136D5-0112-4640-5CC7-E25FA93E821F}"/>
                    </a:ext>
                  </a:extLst>
                </p:cNvPr>
                <p:cNvCxnSpPr/>
                <p:nvPr/>
              </p:nvCxnSpPr>
              <p:spPr>
                <a:xfrm>
                  <a:off x="12729307" y="1252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A8F2D6F-CE12-C271-6596-3477C8B819C4}"/>
                    </a:ext>
                  </a:extLst>
                </p:cNvPr>
                <p:cNvCxnSpPr/>
                <p:nvPr/>
              </p:nvCxnSpPr>
              <p:spPr>
                <a:xfrm>
                  <a:off x="12729307" y="909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D2FE073-8D55-4E6A-7767-EF9463B0B6EF}"/>
                    </a:ext>
                  </a:extLst>
                </p:cNvPr>
                <p:cNvCxnSpPr/>
                <p:nvPr/>
              </p:nvCxnSpPr>
              <p:spPr>
                <a:xfrm>
                  <a:off x="12729307" y="566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383FB654-C6AC-222C-83D7-6E5572C8652E}"/>
                    </a:ext>
                  </a:extLst>
                </p:cNvPr>
                <p:cNvCxnSpPr/>
                <p:nvPr/>
              </p:nvCxnSpPr>
              <p:spPr>
                <a:xfrm>
                  <a:off x="12729307" y="224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2DDF4D91-B1E4-A43A-D610-CCA673034A1B}"/>
                    </a:ext>
                  </a:extLst>
                </p:cNvPr>
                <p:cNvCxnSpPr/>
                <p:nvPr/>
              </p:nvCxnSpPr>
              <p:spPr>
                <a:xfrm>
                  <a:off x="12729307" y="3310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EE896E85-9A43-78EF-39F5-60F4506CECBD}"/>
                    </a:ext>
                  </a:extLst>
                </p:cNvPr>
                <p:cNvCxnSpPr/>
                <p:nvPr/>
              </p:nvCxnSpPr>
              <p:spPr>
                <a:xfrm>
                  <a:off x="12729307" y="36530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5213030-AAF1-E183-7201-F5AC945C322E}"/>
                    </a:ext>
                  </a:extLst>
                </p:cNvPr>
                <p:cNvCxnSpPr/>
                <p:nvPr/>
              </p:nvCxnSpPr>
              <p:spPr>
                <a:xfrm>
                  <a:off x="12729307" y="2967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9999AE57-2AB9-02F1-D24C-1149707E0AA2}"/>
                    </a:ext>
                  </a:extLst>
                </p:cNvPr>
                <p:cNvCxnSpPr/>
                <p:nvPr/>
              </p:nvCxnSpPr>
              <p:spPr>
                <a:xfrm>
                  <a:off x="12729307" y="2624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3EFF047E-B10D-DBF6-91EB-78DAB5AD1C3F}"/>
                    </a:ext>
                  </a:extLst>
                </p:cNvPr>
                <p:cNvCxnSpPr/>
                <p:nvPr/>
              </p:nvCxnSpPr>
              <p:spPr>
                <a:xfrm>
                  <a:off x="12729307" y="2281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B3BFFC60-ADA4-309C-CD72-ADAEFFBB8F61}"/>
                    </a:ext>
                  </a:extLst>
                </p:cNvPr>
                <p:cNvCxnSpPr/>
                <p:nvPr/>
              </p:nvCxnSpPr>
              <p:spPr>
                <a:xfrm>
                  <a:off x="12729307" y="50246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5B3CD360-61CD-3930-33DD-1864239EFEAA}"/>
                    </a:ext>
                  </a:extLst>
                </p:cNvPr>
                <p:cNvCxnSpPr/>
                <p:nvPr/>
              </p:nvCxnSpPr>
              <p:spPr>
                <a:xfrm>
                  <a:off x="12729307" y="53675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98A18FA4-995F-3AB5-A504-B4C31A52A354}"/>
                    </a:ext>
                  </a:extLst>
                </p:cNvPr>
                <p:cNvCxnSpPr/>
                <p:nvPr/>
              </p:nvCxnSpPr>
              <p:spPr>
                <a:xfrm>
                  <a:off x="12729307" y="46817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8240A8DE-4FAB-D642-D39D-5FF7895DC253}"/>
                    </a:ext>
                  </a:extLst>
                </p:cNvPr>
                <p:cNvCxnSpPr/>
                <p:nvPr/>
              </p:nvCxnSpPr>
              <p:spPr>
                <a:xfrm>
                  <a:off x="12729307" y="43388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Connector 117">
                  <a:extLst>
                    <a:ext uri="{FF2B5EF4-FFF2-40B4-BE49-F238E27FC236}">
                      <a16:creationId xmlns:a16="http://schemas.microsoft.com/office/drawing/2014/main" id="{7098FBC0-6135-95DC-3AA3-CB7AF67FF941}"/>
                    </a:ext>
                  </a:extLst>
                </p:cNvPr>
                <p:cNvCxnSpPr/>
                <p:nvPr/>
              </p:nvCxnSpPr>
              <p:spPr>
                <a:xfrm>
                  <a:off x="12729307" y="39959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Connector 118">
                  <a:extLst>
                    <a:ext uri="{FF2B5EF4-FFF2-40B4-BE49-F238E27FC236}">
                      <a16:creationId xmlns:a16="http://schemas.microsoft.com/office/drawing/2014/main" id="{84A25620-C85C-DE7D-82F6-814DA7AF8BDA}"/>
                    </a:ext>
                  </a:extLst>
                </p:cNvPr>
                <p:cNvCxnSpPr/>
                <p:nvPr/>
              </p:nvCxnSpPr>
              <p:spPr>
                <a:xfrm>
                  <a:off x="12729307" y="67391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Connector 119">
                  <a:extLst>
                    <a:ext uri="{FF2B5EF4-FFF2-40B4-BE49-F238E27FC236}">
                      <a16:creationId xmlns:a16="http://schemas.microsoft.com/office/drawing/2014/main" id="{02035E19-26B0-92DE-26EA-6D3F4D3A8960}"/>
                    </a:ext>
                  </a:extLst>
                </p:cNvPr>
                <p:cNvCxnSpPr/>
                <p:nvPr/>
              </p:nvCxnSpPr>
              <p:spPr>
                <a:xfrm>
                  <a:off x="12729307" y="63962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11746D02-19E5-873B-674D-8643E6406263}"/>
                    </a:ext>
                  </a:extLst>
                </p:cNvPr>
                <p:cNvCxnSpPr/>
                <p:nvPr/>
              </p:nvCxnSpPr>
              <p:spPr>
                <a:xfrm>
                  <a:off x="12729307" y="60533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9E313C31-3CD9-DDCC-E0AB-23F45589D51C}"/>
                    </a:ext>
                  </a:extLst>
                </p:cNvPr>
                <p:cNvCxnSpPr/>
                <p:nvPr/>
              </p:nvCxnSpPr>
              <p:spPr>
                <a:xfrm>
                  <a:off x="12729307" y="5710426"/>
                  <a:ext cx="12188952" cy="0"/>
                </a:xfrm>
                <a:prstGeom prst="line">
                  <a:avLst/>
                </a:prstGeom>
                <a:ln w="635" cap="rnd">
                  <a:solidFill>
                    <a:schemeClr val="accent3"/>
                  </a:solidFill>
                  <a:prstDash val="sysDash"/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A8A3896-A022-3D93-0F47-AD6B0035D343}"/>
                </a:ext>
              </a:extLst>
            </p:cNvPr>
            <p:cNvGrpSpPr/>
            <p:nvPr/>
          </p:nvGrpSpPr>
          <p:grpSpPr>
            <a:xfrm>
              <a:off x="970985" y="0"/>
              <a:ext cx="10247475" cy="6858000"/>
              <a:chOff x="971112" y="0"/>
              <a:chExt cx="10247475" cy="6858000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29B664C-BD4B-DE6A-F674-ACF9BFD47104}"/>
                  </a:ext>
                </a:extLst>
              </p:cNvPr>
              <p:cNvCxnSpPr/>
              <p:nvPr/>
            </p:nvCxnSpPr>
            <p:spPr bwMode="gray">
              <a:xfrm flipH="1">
                <a:off x="97111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575E895-5811-2568-4785-119CC7D7A6D6}"/>
                  </a:ext>
                </a:extLst>
              </p:cNvPr>
              <p:cNvCxnSpPr/>
              <p:nvPr/>
            </p:nvCxnSpPr>
            <p:spPr bwMode="gray">
              <a:xfrm flipH="1">
                <a:off x="1902579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2B3A1103-CA7C-9008-202F-0640D1BA73D9}"/>
                  </a:ext>
                </a:extLst>
              </p:cNvPr>
              <p:cNvCxnSpPr/>
              <p:nvPr/>
            </p:nvCxnSpPr>
            <p:spPr bwMode="gray">
              <a:xfrm flipH="1">
                <a:off x="28340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61134332-D055-85AE-9F68-EB3F0E270BBC}"/>
                  </a:ext>
                </a:extLst>
              </p:cNvPr>
              <p:cNvCxnSpPr/>
              <p:nvPr/>
            </p:nvCxnSpPr>
            <p:spPr bwMode="gray">
              <a:xfrm flipH="1">
                <a:off x="3765513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417EF196-6654-8040-E97B-195A2B6F9A59}"/>
                  </a:ext>
                </a:extLst>
              </p:cNvPr>
              <p:cNvCxnSpPr/>
              <p:nvPr/>
            </p:nvCxnSpPr>
            <p:spPr bwMode="gray">
              <a:xfrm flipH="1">
                <a:off x="4696980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21FE0FE-450A-7869-8FFE-2CCD2D4F5640}"/>
                  </a:ext>
                </a:extLst>
              </p:cNvPr>
              <p:cNvCxnSpPr/>
              <p:nvPr/>
            </p:nvCxnSpPr>
            <p:spPr bwMode="gray">
              <a:xfrm flipH="1">
                <a:off x="5628447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CBBA072-6392-A63A-2079-1440F6233CDE}"/>
                  </a:ext>
                </a:extLst>
              </p:cNvPr>
              <p:cNvCxnSpPr/>
              <p:nvPr/>
            </p:nvCxnSpPr>
            <p:spPr bwMode="gray">
              <a:xfrm flipH="1">
                <a:off x="6559914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B6AC709-7DD1-627F-206E-E5CDC1B16AB8}"/>
                  </a:ext>
                </a:extLst>
              </p:cNvPr>
              <p:cNvCxnSpPr/>
              <p:nvPr/>
            </p:nvCxnSpPr>
            <p:spPr bwMode="gray">
              <a:xfrm flipH="1">
                <a:off x="7491381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58EE753-D5AB-2B74-D273-3BB5B1BCC23C}"/>
                  </a:ext>
                </a:extLst>
              </p:cNvPr>
              <p:cNvCxnSpPr/>
              <p:nvPr/>
            </p:nvCxnSpPr>
            <p:spPr bwMode="gray">
              <a:xfrm flipH="1">
                <a:off x="8422848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07AA1CD-0FB2-00F0-D116-149A35EB92D3}"/>
                  </a:ext>
                </a:extLst>
              </p:cNvPr>
              <p:cNvCxnSpPr/>
              <p:nvPr/>
            </p:nvCxnSpPr>
            <p:spPr bwMode="gray">
              <a:xfrm flipH="1">
                <a:off x="9354315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A67DBB3-63DE-EE8D-D442-02A28B4376CB}"/>
                  </a:ext>
                </a:extLst>
              </p:cNvPr>
              <p:cNvCxnSpPr/>
              <p:nvPr/>
            </p:nvCxnSpPr>
            <p:spPr bwMode="gray">
              <a:xfrm flipH="1">
                <a:off x="10285782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56EF32D-9505-333A-5521-F10447964281}"/>
                  </a:ext>
                </a:extLst>
              </p:cNvPr>
              <p:cNvCxnSpPr/>
              <p:nvPr/>
            </p:nvCxnSpPr>
            <p:spPr bwMode="gray">
              <a:xfrm flipH="1">
                <a:off x="11217246" y="0"/>
                <a:ext cx="1341" cy="6858000"/>
              </a:xfrm>
              <a:prstGeom prst="line">
                <a:avLst/>
              </a:prstGeom>
              <a:ln w="6350">
                <a:solidFill>
                  <a:schemeClr val="accent2"/>
                </a:solidFill>
                <a:miter lim="800000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30BF885F-D3CC-745A-984D-D7F6966AA713}"/>
                </a:ext>
              </a:extLst>
            </p:cNvPr>
            <p:cNvGrpSpPr/>
            <p:nvPr userDrawn="1"/>
          </p:nvGrpSpPr>
          <p:grpSpPr>
            <a:xfrm>
              <a:off x="608758" y="448731"/>
              <a:ext cx="10971928" cy="5722842"/>
              <a:chOff x="608885" y="1604366"/>
              <a:chExt cx="10971928" cy="4567208"/>
            </a:xfrm>
            <a:solidFill>
              <a:schemeClr val="accent2">
                <a:lumMod val="20000"/>
                <a:lumOff val="80000"/>
                <a:alpha val="20000"/>
              </a:schemeClr>
            </a:solidFill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0931424C-1645-8E9B-FA77-0A941399FCE6}"/>
                  </a:ext>
                </a:extLst>
              </p:cNvPr>
              <p:cNvSpPr/>
              <p:nvPr/>
            </p:nvSpPr>
            <p:spPr>
              <a:xfrm>
                <a:off x="60888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A9233359-F46C-9B5F-11AE-D01F64447A2A}"/>
                  </a:ext>
                </a:extLst>
              </p:cNvPr>
              <p:cNvSpPr/>
              <p:nvPr/>
            </p:nvSpPr>
            <p:spPr>
              <a:xfrm>
                <a:off x="1540352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2A1B892E-96E7-7899-F1B3-0AADC1E264B4}"/>
                  </a:ext>
                </a:extLst>
              </p:cNvPr>
              <p:cNvSpPr/>
              <p:nvPr/>
            </p:nvSpPr>
            <p:spPr>
              <a:xfrm>
                <a:off x="24718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725B52BB-4AE6-2B60-DA7E-11AEF18FD71A}"/>
                  </a:ext>
                </a:extLst>
              </p:cNvPr>
              <p:cNvSpPr/>
              <p:nvPr/>
            </p:nvSpPr>
            <p:spPr>
              <a:xfrm>
                <a:off x="3403286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ED872CF2-3533-710C-78F5-54FC7545EE57}"/>
                  </a:ext>
                </a:extLst>
              </p:cNvPr>
              <p:cNvSpPr/>
              <p:nvPr/>
            </p:nvSpPr>
            <p:spPr>
              <a:xfrm>
                <a:off x="4334753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0B7B9AE-CCF1-DDB8-EB57-A58B812A608C}"/>
                  </a:ext>
                </a:extLst>
              </p:cNvPr>
              <p:cNvSpPr/>
              <p:nvPr/>
            </p:nvSpPr>
            <p:spPr>
              <a:xfrm>
                <a:off x="5266220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1F47EEE-6F27-05C9-4503-E9BE3CE8C4BA}"/>
                  </a:ext>
                </a:extLst>
              </p:cNvPr>
              <p:cNvSpPr/>
              <p:nvPr/>
            </p:nvSpPr>
            <p:spPr>
              <a:xfrm>
                <a:off x="6197687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9161A4C4-ED20-3A1B-3E4C-D4DF9018B3C8}"/>
                  </a:ext>
                </a:extLst>
              </p:cNvPr>
              <p:cNvSpPr/>
              <p:nvPr/>
            </p:nvSpPr>
            <p:spPr>
              <a:xfrm>
                <a:off x="7129154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33871AC7-13F5-B68C-3B2A-C09DD68247A7}"/>
                  </a:ext>
                </a:extLst>
              </p:cNvPr>
              <p:cNvSpPr/>
              <p:nvPr/>
            </p:nvSpPr>
            <p:spPr>
              <a:xfrm>
                <a:off x="8060621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6B7EE8E7-E42C-8EA1-EE83-2D2D64D2EB56}"/>
                  </a:ext>
                </a:extLst>
              </p:cNvPr>
              <p:cNvSpPr/>
              <p:nvPr/>
            </p:nvSpPr>
            <p:spPr>
              <a:xfrm>
                <a:off x="8992088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C630D5FC-716C-9869-203A-9144CB1A1D5C}"/>
                  </a:ext>
                </a:extLst>
              </p:cNvPr>
              <p:cNvSpPr/>
              <p:nvPr/>
            </p:nvSpPr>
            <p:spPr>
              <a:xfrm>
                <a:off x="9923555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7804B598-8060-0986-AD2D-17A4815EA02D}"/>
                  </a:ext>
                </a:extLst>
              </p:cNvPr>
              <p:cNvSpPr/>
              <p:nvPr/>
            </p:nvSpPr>
            <p:spPr>
              <a:xfrm>
                <a:off x="10855019" y="1604366"/>
                <a:ext cx="725794" cy="4567208"/>
              </a:xfrm>
              <a:prstGeom prst="rect">
                <a:avLst/>
              </a:prstGeom>
              <a:grpFill/>
              <a:ln w="25400">
                <a:noFill/>
                <a:miter lim="800000"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spcAft>
                    <a:spcPts val="600"/>
                  </a:spcAft>
                </a:pPr>
                <a:endParaRPr lang="en-US" sz="120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of Templa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446863-BC96-B418-1052-C44A7E35FC2E}"/>
              </a:ext>
            </a:extLst>
          </p:cNvPr>
          <p:cNvSpPr txBox="1"/>
          <p:nvPr userDrawn="1"/>
        </p:nvSpPr>
        <p:spPr>
          <a:xfrm>
            <a:off x="606392" y="721895"/>
            <a:ext cx="10876547" cy="48800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DO NOT USE </a:t>
            </a:r>
          </a:p>
          <a:p>
            <a:pPr algn="ctr">
              <a:lnSpc>
                <a:spcPct val="90000"/>
              </a:lnSpc>
            </a:pPr>
            <a:endParaRPr lang="en-US" sz="5400" spc="300">
              <a:solidFill>
                <a:schemeClr val="tx2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sz="5400" spc="300">
                <a:solidFill>
                  <a:schemeClr val="tx2"/>
                </a:solidFill>
              </a:rPr>
              <a:t>ALL LAYOUTS PAST THIS ARE NOT PART OF THIS TEMPLATE</a:t>
            </a:r>
          </a:p>
        </p:txBody>
      </p:sp>
    </p:spTree>
    <p:extLst>
      <p:ext uri="{BB962C8B-B14F-4D97-AF65-F5344CB8AC3E}">
        <p14:creationId xmlns:p14="http://schemas.microsoft.com/office/powerpoint/2010/main" val="261054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lick to edit text">
            <a:extLst>
              <a:ext uri="{FF2B5EF4-FFF2-40B4-BE49-F238E27FC236}">
                <a16:creationId xmlns:a16="http://schemas.microsoft.com/office/drawing/2014/main" id="{B29EB907-51A5-4D60-B03A-85DECB7627F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94013" y="1359907"/>
            <a:ext cx="7315200" cy="4322783"/>
          </a:xfrm>
        </p:spPr>
        <p:txBody>
          <a:bodyPr anchor="t"/>
          <a:lstStyle>
            <a:lvl1pPr marL="0" indent="0">
              <a:spcBef>
                <a:spcPts val="1800"/>
              </a:spcBef>
              <a:buClr>
                <a:schemeClr val="accent2"/>
              </a:buClr>
              <a:buFont typeface="Open Sans" panose="020B0606030504020204" pitchFamily="34" charset="0"/>
              <a:buChar char="​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Bef>
                <a:spcPts val="600"/>
              </a:spcBef>
              <a:buFont typeface="Open Sans" panose="020B0606030504020204" pitchFamily="34" charset="0"/>
              <a:buNone/>
              <a:defRPr/>
            </a:lvl2pPr>
            <a:lvl3pPr marL="285750" indent="-285750">
              <a:buFont typeface="Open Sans" panose="020B0606030504020204" pitchFamily="34" charset="0"/>
              <a:buNone/>
              <a:defRPr sz="1800"/>
            </a:lvl3pPr>
            <a:lvl4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4pPr>
            <a:lvl5pPr marL="285750" indent="-285750">
              <a:buFont typeface="Open Sans" panose="020B0606030504020204" pitchFamily="34" charset="0"/>
              <a:buChar char="​"/>
              <a:tabLst/>
              <a:defRPr sz="1800">
                <a:solidFill>
                  <a:schemeClr val="tx2"/>
                </a:solidFill>
              </a:defRPr>
            </a:lvl5pPr>
            <a:lvl6pPr marL="285750" indent="-28575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6pPr>
            <a:lvl7pPr marL="0" indent="0">
              <a:buFont typeface="Open Sans" panose="020B0606030504020204" pitchFamily="34" charset="0"/>
              <a:buNone/>
              <a:defRPr sz="1800">
                <a:solidFill>
                  <a:schemeClr val="tx2"/>
                </a:solidFill>
              </a:defRPr>
            </a:lvl7pPr>
            <a:lvl8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8pPr>
            <a:lvl9pPr marL="342900" indent="0">
              <a:buFont typeface="Open Sans" panose="020B0606030504020204" pitchFamily="34" charset="0"/>
              <a:buChar char="​"/>
              <a:defRPr sz="18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Text goes here</a:t>
            </a:r>
          </a:p>
          <a:p>
            <a:pPr lvl="0"/>
            <a:r>
              <a:rPr lang="en-US"/>
              <a:t>And it goes here </a:t>
            </a:r>
          </a:p>
          <a:p>
            <a:pPr lvl="0"/>
            <a:r>
              <a:rPr lang="en-US"/>
              <a:t>Third item here</a:t>
            </a:r>
          </a:p>
        </p:txBody>
      </p:sp>
      <p:sp>
        <p:nvSpPr>
          <p:cNvPr id="730" name="page number">
            <a:extLst>
              <a:ext uri="{FF2B5EF4-FFF2-40B4-BE49-F238E27FC236}">
                <a16:creationId xmlns:a16="http://schemas.microsoft.com/office/drawing/2014/main" id="{AB8D1A6B-3CE6-468D-804E-6300F8B6DC81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AB009F-8C77-4345-BB40-5C6D1F329C80}"/>
              </a:ext>
            </a:extLst>
          </p:cNvPr>
          <p:cNvSpPr txBox="1"/>
          <p:nvPr userDrawn="1"/>
        </p:nvSpPr>
        <p:spPr>
          <a:xfrm>
            <a:off x="610289" y="1257625"/>
            <a:ext cx="1939871" cy="443198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>
                <a:solidFill>
                  <a:schemeClr val="accent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738897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– Pl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608D3F09-D706-3940-8906-CE0F09AC4BB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912" y="1600200"/>
            <a:ext cx="5462158" cy="3200400"/>
          </a:xfrm>
        </p:spPr>
        <p:txBody>
          <a:bodyPr anchor="b"/>
          <a:lstStyle>
            <a:lvl1pPr marL="169863" indent="-169863">
              <a:buClrTx/>
              <a:buSzPct val="100000"/>
              <a:buFont typeface="Metropolis" panose="00000500000000000000" pitchFamily="2" charset="0"/>
              <a:buChar char="“"/>
              <a:defRPr sz="2800">
                <a:solidFill>
                  <a:schemeClr val="accent2"/>
                </a:solidFill>
              </a:defRPr>
            </a:lvl1pPr>
            <a:lvl2pPr marL="457200" indent="-184150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2pPr>
            <a:lvl3pPr marL="744538" indent="-16986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3pPr>
            <a:lvl4pPr marL="969963" indent="-166688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4pPr>
            <a:lvl5pPr marL="1143000" indent="-138113">
              <a:buClrTx/>
              <a:buFont typeface="Metropolis" panose="00000500000000000000" pitchFamily="2" charset="0"/>
              <a:buChar char="“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Quote text on left, purple parallelograms on the right.”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C1E51E88-6733-7942-B20E-2C56F8B2E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2648" y="5065776"/>
            <a:ext cx="4581144" cy="274320"/>
          </a:xfrm>
        </p:spPr>
        <p:txBody>
          <a:bodyPr/>
          <a:lstStyle>
            <a:lvl1pPr marL="285750" indent="-2857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</a:pPr>
            <a:r>
              <a:rPr lang="en-US" dirty="0"/>
              <a:t>Source Name</a:t>
            </a:r>
          </a:p>
        </p:txBody>
      </p:sp>
      <p:sp>
        <p:nvSpPr>
          <p:cNvPr id="11" name="Picture Placeholder 11" descr="logo placeholder: click to insert logo or delete box if not needed">
            <a:extLst>
              <a:ext uri="{FF2B5EF4-FFF2-40B4-BE49-F238E27FC236}">
                <a16:creationId xmlns:a16="http://schemas.microsoft.com/office/drawing/2014/main" id="{953CF3A7-833E-B042-A405-AB46430C4476}"/>
              </a:ext>
            </a:extLst>
          </p:cNvPr>
          <p:cNvSpPr>
            <a:spLocks noGrp="1"/>
          </p:cNvSpPr>
          <p:nvPr>
            <p:ph type="pic" sz="quarter" idx="4294967295" hasCustomPrompt="1"/>
          </p:nvPr>
        </p:nvSpPr>
        <p:spPr>
          <a:xfrm>
            <a:off x="8925484" y="4619335"/>
            <a:ext cx="2740025" cy="1371600"/>
          </a:xfrm>
        </p:spPr>
        <p:txBody>
          <a:bodyPr/>
          <a:lstStyle/>
          <a:p>
            <a:r>
              <a:rPr lang="en-US"/>
              <a:t>Click to insert logo or delete box if not needed</a:t>
            </a:r>
          </a:p>
        </p:txBody>
      </p:sp>
      <p:sp>
        <p:nvSpPr>
          <p:cNvPr id="17" name="page number">
            <a:extLst>
              <a:ext uri="{FF2B5EF4-FFF2-40B4-BE49-F238E27FC236}">
                <a16:creationId xmlns:a16="http://schemas.microsoft.com/office/drawing/2014/main" id="{D03B3F1E-BEE4-0C40-B954-F58A7FCE9AE3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26FCB2-D41D-297F-D2DB-F4D4D124848E}"/>
              </a:ext>
            </a:extLst>
          </p:cNvPr>
          <p:cNvSpPr txBox="1"/>
          <p:nvPr userDrawn="1"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6CAA017A-2E13-A386-F00A-F152D1294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51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EF1-7A6F-4CAE-80CD-2BC8A8107F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Add One Line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28211D2-9BBA-4EB9-8867-E2CC72E9E0D1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page number">
            <a:extLst>
              <a:ext uri="{FF2B5EF4-FFF2-40B4-BE49-F238E27FC236}">
                <a16:creationId xmlns:a16="http://schemas.microsoft.com/office/drawing/2014/main" id="{F2584149-C6DB-AE45-B715-90B7DF169DD6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21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24E83-0498-4D8B-94A0-3FF7CDD8F1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Single 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16D2F66-BB7F-4F0E-A224-A105F87676EF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8794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034FA3F-D529-4D8B-B6EC-A8341FCAF67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16505" y="1600201"/>
            <a:ext cx="10972800" cy="4572000"/>
          </a:xfrm>
        </p:spPr>
        <p:txBody>
          <a:bodyPr/>
          <a:lstStyle>
            <a:lvl1pPr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buClr>
                <a:schemeClr val="bg2">
                  <a:lumMod val="25000"/>
                </a:schemeClr>
              </a:buClr>
              <a:defRPr>
                <a:solidFill>
                  <a:schemeClr val="tx1"/>
                </a:solidFill>
              </a:defRPr>
            </a:lvl5pPr>
            <a:lvl6pPr>
              <a:buClr>
                <a:schemeClr val="bg2">
                  <a:lumMod val="25000"/>
                </a:schemeClr>
              </a:buClr>
              <a:defRPr>
                <a:solidFill>
                  <a:schemeClr val="bg2">
                    <a:lumMod val="25000"/>
                  </a:schemeClr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5B5FDB-839C-A941-B264-01387F31F00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22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 Click to Add One Line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F420A-ED2C-4AD1-A28B-EB26178557D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08013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D860A49-A98C-4F0E-AB34-4E13B89D5EB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321287" y="1600200"/>
            <a:ext cx="5313783" cy="4572000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 lang="en-US" sz="1200" dirty="0">
                <a:solidFill>
                  <a:schemeClr val="tx1"/>
                </a:solidFill>
              </a:defRPr>
            </a:lvl6pPr>
            <a:lvl7pPr>
              <a:defRPr lang="en-US" sz="1200" dirty="0">
                <a:solidFill>
                  <a:schemeClr val="tx1"/>
                </a:solidFill>
              </a:defRPr>
            </a:lvl7pPr>
            <a:lvl8pPr>
              <a:defRPr lang="en-US" sz="1200" dirty="0">
                <a:solidFill>
                  <a:schemeClr val="tx1"/>
                </a:solidFill>
              </a:defRPr>
            </a:lvl8pPr>
            <a:lvl9pPr>
              <a:defRPr lang="en-US" sz="1200" dirty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306FFEC8-099C-484D-841A-7FCB225B1895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ontent Placeholder 17">
            <a:extLst>
              <a:ext uri="{FF2B5EF4-FFF2-40B4-BE49-F238E27FC236}">
                <a16:creationId xmlns:a16="http://schemas.microsoft.com/office/drawing/2014/main" id="{A0456ED3-FDC5-4E29-B939-E35EA08477CA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solidFill>
            <a:srgbClr val="F4F8FA"/>
          </a:solidFill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Graphic on Left, Text on Right - Click to Edit</a:t>
            </a:r>
          </a:p>
        </p:txBody>
      </p:sp>
      <p:sp>
        <p:nvSpPr>
          <p:cNvPr id="7" name="page number">
            <a:extLst>
              <a:ext uri="{FF2B5EF4-FFF2-40B4-BE49-F238E27FC236}">
                <a16:creationId xmlns:a16="http://schemas.microsoft.com/office/drawing/2014/main" id="{1727F760-24DE-9A42-B7E9-356D8DC2BDAE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CC3C30A-44C0-E837-19B2-6A2DFD1C7D7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noFill/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1013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Content Balanced Color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00E4C6-16B5-49A9-898A-3B53C5AB06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Two-content Layout: Text on Left, Graphic on Right - Click to Edit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38535540-CB20-4CD5-9F73-DB64F5A49CD3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592866" y="811830"/>
            <a:ext cx="10962687" cy="247743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age number">
            <a:extLst>
              <a:ext uri="{FF2B5EF4-FFF2-40B4-BE49-F238E27FC236}">
                <a16:creationId xmlns:a16="http://schemas.microsoft.com/office/drawing/2014/main" id="{4FD1F5D3-21E9-5341-B48A-48F1E4CF33AB}"/>
              </a:ext>
            </a:extLst>
          </p:cNvPr>
          <p:cNvSpPr txBox="1"/>
          <p:nvPr userDrawn="1"/>
        </p:nvSpPr>
        <p:spPr>
          <a:xfrm>
            <a:off x="11490941" y="6464808"/>
            <a:ext cx="437990" cy="182880"/>
          </a:xfrm>
          <a:prstGeom prst="rect">
            <a:avLst/>
          </a:prstGeom>
          <a:noFill/>
        </p:spPr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>
              <a:lnSpc>
                <a:spcPct val="90000"/>
              </a:lnSpc>
              <a:defRPr sz="800">
                <a:solidFill>
                  <a:schemeClr val="tx2"/>
                </a:solidFill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 algn="r"/>
            <a:fld id="{7A51DB15-7364-4F0B-A3A0-1309F8830053}" type="slidenum">
              <a:rPr lang="en-US" smtClean="0"/>
              <a:pPr lvl="0" algn="r"/>
              <a:t>‹#›</a:t>
            </a:fld>
            <a:endParaRPr lang="en-US"/>
          </a:p>
        </p:txBody>
      </p:sp>
      <p:sp>
        <p:nvSpPr>
          <p:cNvPr id="2" name="Content Placeholder 17">
            <a:extLst>
              <a:ext uri="{FF2B5EF4-FFF2-40B4-BE49-F238E27FC236}">
                <a16:creationId xmlns:a16="http://schemas.microsoft.com/office/drawing/2014/main" id="{D7F87D5F-EABF-6E97-FCBB-22D4040C1B63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 bwMode="ltGray">
          <a:xfrm>
            <a:off x="6323381" y="1600201"/>
            <a:ext cx="5865445" cy="4572000"/>
          </a:xfrm>
          <a:noFill/>
        </p:spPr>
        <p:txBody>
          <a:bodyPr vert="horz" lIns="45720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Content Placeholder 17">
            <a:extLst>
              <a:ext uri="{FF2B5EF4-FFF2-40B4-BE49-F238E27FC236}">
                <a16:creationId xmlns:a16="http://schemas.microsoft.com/office/drawing/2014/main" id="{CA8AC63D-F94C-D60E-8AB3-9211BDCC455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ltGray">
          <a:xfrm>
            <a:off x="0" y="1600201"/>
            <a:ext cx="5893593" cy="4572000"/>
          </a:xfrm>
          <a:solidFill>
            <a:srgbClr val="F4F8FA"/>
          </a:solidFill>
        </p:spPr>
        <p:txBody>
          <a:bodyPr vert="horz" lIns="594360" tIns="457200" rIns="457200" bIns="457200" rtlCol="0">
            <a:noAutofit/>
          </a:bodyPr>
          <a:lstStyle>
            <a:lvl1pPr>
              <a:defRPr lang="en-US" sz="1800" dirty="0">
                <a:solidFill>
                  <a:schemeClr val="tx1"/>
                </a:solidFill>
              </a:defRPr>
            </a:lvl1pPr>
            <a:lvl2pPr>
              <a:defRPr lang="en-US" sz="1600" dirty="0">
                <a:solidFill>
                  <a:schemeClr val="tx1"/>
                </a:solidFill>
              </a:defRPr>
            </a:lvl2pPr>
            <a:lvl3pPr>
              <a:defRPr lang="en-US" sz="1400" dirty="0">
                <a:solidFill>
                  <a:schemeClr val="tx1"/>
                </a:solidFill>
              </a:defRPr>
            </a:lvl3pPr>
            <a:lvl4pPr>
              <a:defRPr lang="en-US" sz="1200" dirty="0">
                <a:solidFill>
                  <a:schemeClr val="tx1"/>
                </a:solidFill>
              </a:defRPr>
            </a:lvl4pPr>
            <a:lvl5pPr>
              <a:defRPr lang="en-US" sz="1200" dirty="0"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 lvl="0">
              <a:spcBef>
                <a:spcPts val="1200"/>
              </a:spcBef>
            </a:pPr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</p:spTree>
    <p:extLst>
      <p:ext uri="{BB962C8B-B14F-4D97-AF65-F5344CB8AC3E}">
        <p14:creationId xmlns:p14="http://schemas.microsoft.com/office/powerpoint/2010/main" val="30368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ick to edit title"/>
          <p:cNvSpPr>
            <a:spLocks noGrp="1"/>
          </p:cNvSpPr>
          <p:nvPr>
            <p:ph type="title"/>
          </p:nvPr>
        </p:nvSpPr>
        <p:spPr>
          <a:xfrm>
            <a:off x="579809" y="412751"/>
            <a:ext cx="11001004" cy="38100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/>
          <a:p>
            <a:r>
              <a:rPr lang="en-US"/>
              <a:t>Click to edit Master default content style</a:t>
            </a:r>
          </a:p>
        </p:txBody>
      </p:sp>
      <p:sp>
        <p:nvSpPr>
          <p:cNvPr id="3" name="Click to edit content box"/>
          <p:cNvSpPr>
            <a:spLocks noGrp="1"/>
          </p:cNvSpPr>
          <p:nvPr>
            <p:ph type="body" idx="1"/>
          </p:nvPr>
        </p:nvSpPr>
        <p:spPr>
          <a:xfrm>
            <a:off x="609441" y="1600203"/>
            <a:ext cx="10969943" cy="458046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C16E6-5A1F-46F7-8642-A7F025A5BD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73520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86C86-F823-4766-9B10-773EDC51C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735203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295A3-96FB-4E80-91AF-4225D266C57B}" type="slidenum">
              <a:rPr lang="en-US" smtClean="0"/>
              <a:t>‹#›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85138C-BA05-506A-37F6-E09D7B567181}"/>
              </a:ext>
            </a:extLst>
          </p:cNvPr>
          <p:cNvSpPr txBox="1"/>
          <p:nvPr/>
        </p:nvSpPr>
        <p:spPr>
          <a:xfrm>
            <a:off x="2109401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rgbClr val="000000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44F6323-6F3D-CE97-EED0-CB4332C66776}"/>
              </a:ext>
            </a:extLst>
          </p:cNvPr>
          <p:cNvPicPr>
            <a:picLocks noChangeAspect="1"/>
          </p:cNvPicPr>
          <p:nvPr userDrawn="1"/>
        </p:nvPicPr>
        <p:blipFill>
          <a:blip r:embed="rId28">
            <a:extLst>
              <a:ext uri="{96DAC541-7B7A-43D3-8B79-37D633B846F1}">
                <asvg:svgBlip xmlns=""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88494" y="6412684"/>
            <a:ext cx="1380310" cy="18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3" r:id="rId1"/>
    <p:sldLayoutId id="2147484112" r:id="rId2"/>
    <p:sldLayoutId id="2147483941" r:id="rId3"/>
    <p:sldLayoutId id="2147483949" r:id="rId4"/>
    <p:sldLayoutId id="2147483957" r:id="rId5"/>
    <p:sldLayoutId id="2147483956" r:id="rId6"/>
    <p:sldLayoutId id="2147483958" r:id="rId7"/>
    <p:sldLayoutId id="2147483959" r:id="rId8"/>
    <p:sldLayoutId id="2147484085" r:id="rId9"/>
    <p:sldLayoutId id="2147483960" r:id="rId10"/>
    <p:sldLayoutId id="2147483963" r:id="rId11"/>
    <p:sldLayoutId id="2147483961" r:id="rId12"/>
    <p:sldLayoutId id="2147483962" r:id="rId13"/>
    <p:sldLayoutId id="2147483964" r:id="rId14"/>
    <p:sldLayoutId id="2147483965" r:id="rId15"/>
    <p:sldLayoutId id="2147483966" r:id="rId16"/>
    <p:sldLayoutId id="2147484010" r:id="rId17"/>
    <p:sldLayoutId id="2147484011" r:id="rId18"/>
    <p:sldLayoutId id="2147484012" r:id="rId19"/>
    <p:sldLayoutId id="2147483979" r:id="rId20"/>
    <p:sldLayoutId id="2147484108" r:id="rId21"/>
    <p:sldLayoutId id="2147484109" r:id="rId22"/>
    <p:sldLayoutId id="2147484110" r:id="rId23"/>
    <p:sldLayoutId id="2147483983" r:id="rId24"/>
    <p:sldLayoutId id="2147483984" r:id="rId25"/>
    <p:sldLayoutId id="2147484101" r:id="rId2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tx1">
            <a:lumMod val="60000"/>
            <a:lumOff val="40000"/>
          </a:schemeClr>
        </a:buClr>
        <a:buSzPct val="90000"/>
        <a:buFont typeface="Arial" panose="020B0604020202020204" pitchFamily="34" charset="0"/>
        <a:buChar char="​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41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44538" indent="-1698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9963" indent="-166688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3811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Camphor Std" panose="020B0504030404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58888" indent="-111125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795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5098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22438" indent="-1206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bg2">
            <a:lumMod val="25000"/>
          </a:schemeClr>
        </a:buClr>
        <a:buSzPct val="90000"/>
        <a:buFont typeface="System Font Regular"/>
        <a:buChar char="-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  <p15:guide id="3" orient="horz" pos="1872">
          <p15:clr>
            <a:srgbClr val="F26B43"/>
          </p15:clr>
        </p15:guide>
        <p15:guide id="4" orient="horz" pos="1584">
          <p15:clr>
            <a:srgbClr val="F26B43"/>
          </p15:clr>
        </p15:guide>
        <p15:guide id="5" orient="horz" pos="1296">
          <p15:clr>
            <a:srgbClr val="F26B43"/>
          </p15:clr>
        </p15:guide>
        <p15:guide id="6" orient="horz" pos="1008">
          <p15:clr>
            <a:srgbClr val="F26B43"/>
          </p15:clr>
        </p15:guide>
        <p15:guide id="7" orient="horz" pos="720">
          <p15:clr>
            <a:srgbClr val="F26B43"/>
          </p15:clr>
        </p15:guide>
        <p15:guide id="8" orient="horz" pos="576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>
          <p15:clr>
            <a:srgbClr val="F26B43"/>
          </p15:clr>
        </p15:guide>
        <p15:guide id="11" orient="horz" pos="2448">
          <p15:clr>
            <a:srgbClr val="F26B43"/>
          </p15:clr>
        </p15:guide>
        <p15:guide id="12" orient="horz" pos="2736">
          <p15:clr>
            <a:srgbClr val="F26B43"/>
          </p15:clr>
        </p15:guide>
        <p15:guide id="13" orient="horz" pos="3024">
          <p15:clr>
            <a:srgbClr val="F26B43"/>
          </p15:clr>
        </p15:guide>
        <p15:guide id="14" orient="horz" pos="3312">
          <p15:clr>
            <a:srgbClr val="F26B43"/>
          </p15:clr>
        </p15:guide>
        <p15:guide id="15" orient="horz" pos="3600">
          <p15:clr>
            <a:srgbClr val="F26B43"/>
          </p15:clr>
        </p15:guide>
        <p15:guide id="16" orient="horz" pos="3888">
          <p15:clr>
            <a:srgbClr val="F26B43"/>
          </p15:clr>
        </p15:guide>
        <p15:guide id="17" orient="horz" pos="4032">
          <p15:clr>
            <a:srgbClr val="F26B43"/>
          </p15:clr>
        </p15:guide>
        <p15:guide id="18" pos="3551">
          <p15:clr>
            <a:srgbClr val="F26B43"/>
          </p15:clr>
        </p15:guide>
        <p15:guide id="19" pos="3263">
          <p15:clr>
            <a:srgbClr val="F26B43"/>
          </p15:clr>
        </p15:guide>
        <p15:guide id="20" pos="2975">
          <p15:clr>
            <a:srgbClr val="F26B43"/>
          </p15:clr>
        </p15:guide>
        <p15:guide id="21" pos="2687">
          <p15:clr>
            <a:srgbClr val="F26B43"/>
          </p15:clr>
        </p15:guide>
        <p15:guide id="22" pos="2399">
          <p15:clr>
            <a:srgbClr val="F26B43"/>
          </p15:clr>
        </p15:guide>
        <p15:guide id="23" pos="2111">
          <p15:clr>
            <a:srgbClr val="F26B43"/>
          </p15:clr>
        </p15:guide>
        <p15:guide id="24" pos="1823">
          <p15:clr>
            <a:srgbClr val="F26B43"/>
          </p15:clr>
        </p15:guide>
        <p15:guide id="25" pos="1535">
          <p15:clr>
            <a:srgbClr val="F26B43"/>
          </p15:clr>
        </p15:guide>
        <p15:guide id="26" pos="1247">
          <p15:clr>
            <a:srgbClr val="F26B43"/>
          </p15:clr>
        </p15:guide>
        <p15:guide id="27" pos="959">
          <p15:clr>
            <a:srgbClr val="F26B43"/>
          </p15:clr>
        </p15:guide>
        <p15:guide id="28" pos="671">
          <p15:clr>
            <a:srgbClr val="F26B43"/>
          </p15:clr>
        </p15:guide>
        <p15:guide id="29" pos="383">
          <p15:clr>
            <a:srgbClr val="F26B43"/>
          </p15:clr>
        </p15:guide>
        <p15:guide id="30" pos="4127">
          <p15:clr>
            <a:srgbClr val="F26B43"/>
          </p15:clr>
        </p15:guide>
        <p15:guide id="31" pos="4415">
          <p15:clr>
            <a:srgbClr val="F26B43"/>
          </p15:clr>
        </p15:guide>
        <p15:guide id="32" pos="4703">
          <p15:clr>
            <a:srgbClr val="F26B43"/>
          </p15:clr>
        </p15:guide>
        <p15:guide id="33" pos="4991">
          <p15:clr>
            <a:srgbClr val="F26B43"/>
          </p15:clr>
        </p15:guide>
        <p15:guide id="34" pos="5279">
          <p15:clr>
            <a:srgbClr val="F26B43"/>
          </p15:clr>
        </p15:guide>
        <p15:guide id="35" pos="5567">
          <p15:clr>
            <a:srgbClr val="F26B43"/>
          </p15:clr>
        </p15:guide>
        <p15:guide id="36" pos="5855">
          <p15:clr>
            <a:srgbClr val="F26B43"/>
          </p15:clr>
        </p15:guide>
        <p15:guide id="37" pos="6143">
          <p15:clr>
            <a:srgbClr val="F26B43"/>
          </p15:clr>
        </p15:guide>
        <p15:guide id="38" pos="6431">
          <p15:clr>
            <a:srgbClr val="F26B43"/>
          </p15:clr>
        </p15:guide>
        <p15:guide id="39" pos="6719">
          <p15:clr>
            <a:srgbClr val="F26B43"/>
          </p15:clr>
        </p15:guide>
        <p15:guide id="40" pos="7007">
          <p15:clr>
            <a:srgbClr val="F26B43"/>
          </p15:clr>
        </p15:guide>
        <p15:guide id="41" pos="7295">
          <p15:clr>
            <a:srgbClr val="F26B43"/>
          </p15:clr>
        </p15:guide>
        <p15:guide id="42" pos="7678">
          <p15:clr>
            <a:srgbClr val="F26B43"/>
          </p15:clr>
        </p15:guide>
        <p15:guide id="43" orient="horz" pos="4320">
          <p15:clr>
            <a:srgbClr val="F26B43"/>
          </p15:clr>
        </p15:guide>
        <p15:guide id="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22FB045-4DAE-A1C8-DF9F-B4AA0ED41E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Justin Sider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02107BA-34B4-85E7-3812-729A10DEF8A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Chief PowerShell Officer – Belay Technologies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4890F4D-2A2A-476E-87B3-B4740C3D18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#</a:t>
            </a:r>
            <a:r>
              <a:rPr lang="en-US" dirty="0" smtClean="0"/>
              <a:t>CODE1744LV</a:t>
            </a:r>
            <a:endParaRPr lang="en-US" dirty="0"/>
          </a:p>
        </p:txBody>
      </p:sp>
      <p:sp>
        <p:nvSpPr>
          <p:cNvPr id="8" name="Title 4" title="Title">
            <a:extLst>
              <a:ext uri="{FF2B5EF4-FFF2-40B4-BE49-F238E27FC236}">
                <a16:creationId xmlns:a16="http://schemas.microsoft.com/office/drawing/2014/main" id="{6AF36ABC-9C30-E49E-A919-AC10E0F9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 smtClean="0"/>
              <a:t>PowerCLI</a:t>
            </a:r>
            <a:r>
              <a:rPr lang="en-US" sz="4000" dirty="0" smtClean="0"/>
              <a:t> 201</a:t>
            </a:r>
            <a:endParaRPr lang="en-US" dirty="0"/>
          </a:p>
        </p:txBody>
      </p:sp>
      <p:sp>
        <p:nvSpPr>
          <p:cNvPr id="9" name="Subtitle 5" title="Subtitle">
            <a:extLst>
              <a:ext uri="{FF2B5EF4-FFF2-40B4-BE49-F238E27FC236}">
                <a16:creationId xmlns:a16="http://schemas.microsoft.com/office/drawing/2014/main" id="{5C458ECF-94C9-BC18-C2C8-2A294DE58AE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88494" y="4446003"/>
            <a:ext cx="5505917" cy="416403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From the Shell to Writing Scripts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F074FE7-E33A-7CFF-F7B5-3B08607D666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CODE1744LV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8E8234-B800-C09A-FE76-981EEA56F954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</p:spTree>
    <p:extLst>
      <p:ext uri="{BB962C8B-B14F-4D97-AF65-F5344CB8AC3E}">
        <p14:creationId xmlns:p14="http://schemas.microsoft.com/office/powerpoint/2010/main" val="3129537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Best thing since sliced bread!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Great tool for new developers! – Yes that means you!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776" y="2329876"/>
            <a:ext cx="5593737" cy="3745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18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API Explorer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Explore the REST endpoints of multiple vSphere API’s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05" y="1989993"/>
            <a:ext cx="6760241" cy="40936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3680" y="412751"/>
            <a:ext cx="4306307" cy="240078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7812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Code Capture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Perform UI actions</a:t>
            </a:r>
          </a:p>
          <a:p>
            <a:pPr lvl="1"/>
            <a:r>
              <a:rPr lang="en-US" dirty="0" smtClean="0"/>
              <a:t>Spits out “code”</a:t>
            </a:r>
          </a:p>
          <a:p>
            <a:pPr lvl="1"/>
            <a:r>
              <a:rPr lang="en-US" dirty="0" smtClean="0"/>
              <a:t>Multiple language options!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187" y="603251"/>
            <a:ext cx="4904505" cy="556895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43" y="3387726"/>
            <a:ext cx="2514951" cy="194337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4674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VMware Developer Center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Rest vs. Soap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88" y="2022231"/>
            <a:ext cx="4813974" cy="31871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52" y="1862861"/>
            <a:ext cx="4216892" cy="334650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94083" y="3131850"/>
            <a:ext cx="1521069" cy="9678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5400" dirty="0">
                <a:solidFill>
                  <a:schemeClr val="tx2"/>
                </a:solidFill>
              </a:rPr>
              <a:t>v</a:t>
            </a:r>
            <a:r>
              <a:rPr lang="en-US" sz="5400" dirty="0" smtClean="0">
                <a:solidFill>
                  <a:schemeClr val="tx2"/>
                </a:solidFill>
              </a:rPr>
              <a:t>s.</a:t>
            </a:r>
          </a:p>
        </p:txBody>
      </p:sp>
    </p:spTree>
    <p:extLst>
      <p:ext uri="{BB962C8B-B14F-4D97-AF65-F5344CB8AC3E}">
        <p14:creationId xmlns:p14="http://schemas.microsoft.com/office/powerpoint/2010/main" val="4247551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PowerShell vs. C# vs. .</a:t>
            </a:r>
            <a:r>
              <a:rPr lang="en-US" dirty="0" smtClean="0"/>
              <a:t>NET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Generally speaking…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61746" y="3156439"/>
            <a:ext cx="8645400" cy="17496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.NET (dot net)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Framework and Libraries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661746" y="1257300"/>
            <a:ext cx="4378569" cy="1899139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PowerShell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Scripting language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Non-Compiled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8577" y="1257299"/>
            <a:ext cx="4378569" cy="189913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C#</a:t>
            </a:r>
          </a:p>
          <a:p>
            <a:pPr algn="ctr">
              <a:spcAft>
                <a:spcPts val="600"/>
              </a:spcAft>
            </a:pPr>
            <a:r>
              <a:rPr lang="en-US" sz="1200" dirty="0" smtClean="0">
                <a:solidFill>
                  <a:schemeClr val="bg1"/>
                </a:solidFill>
              </a:rPr>
              <a:t>Programming Language</a:t>
            </a:r>
            <a:br>
              <a:rPr lang="en-US" sz="1200" dirty="0" smtClean="0">
                <a:solidFill>
                  <a:schemeClr val="bg1"/>
                </a:solidFill>
              </a:rPr>
            </a:br>
            <a:r>
              <a:rPr lang="en-US" sz="1200" dirty="0" smtClean="0">
                <a:solidFill>
                  <a:schemeClr val="bg1"/>
                </a:solidFill>
              </a:rPr>
              <a:t>Compiled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7807" y="5055577"/>
            <a:ext cx="3860031" cy="108029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But there is more to the story … </a:t>
            </a:r>
          </a:p>
          <a:p>
            <a:pPr algn="l">
              <a:lnSpc>
                <a:spcPct val="130000"/>
              </a:lnSpc>
            </a:pPr>
            <a:r>
              <a:rPr lang="en-US" dirty="0" smtClean="0">
                <a:solidFill>
                  <a:schemeClr val="tx2"/>
                </a:solidFill>
              </a:rPr>
              <a:t>Check out the </a:t>
            </a:r>
            <a:r>
              <a:rPr lang="en-US" dirty="0" err="1" smtClean="0">
                <a:solidFill>
                  <a:schemeClr val="tx2"/>
                </a:solidFill>
              </a:rPr>
              <a:t>PowerCLI</a:t>
            </a:r>
            <a:r>
              <a:rPr lang="en-US" dirty="0" smtClean="0">
                <a:solidFill>
                  <a:schemeClr val="tx2"/>
                </a:solidFill>
              </a:rPr>
              <a:t> 301 session!</a:t>
            </a:r>
          </a:p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Wednesday or Thursday</a:t>
            </a:r>
          </a:p>
        </p:txBody>
      </p:sp>
    </p:spTree>
    <p:extLst>
      <p:ext uri="{BB962C8B-B14F-4D97-AF65-F5344CB8AC3E}">
        <p14:creationId xmlns:p14="http://schemas.microsoft.com/office/powerpoint/2010/main" val="146201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Developer Center Output to useable PowerShell/</a:t>
            </a:r>
            <a:r>
              <a:rPr lang="en-US" dirty="0" err="1"/>
              <a:t>PowerCLI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This should be easy…. Thank a </a:t>
            </a:r>
            <a:r>
              <a:rPr lang="en-US" dirty="0" err="1" smtClean="0"/>
              <a:t>PowerCLI</a:t>
            </a:r>
            <a:r>
              <a:rPr lang="en-US" dirty="0" smtClean="0"/>
              <a:t> developer today!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903" y="2586379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7699" y="2557800"/>
            <a:ext cx="2267266" cy="5048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7592971" y="2129945"/>
            <a:ext cx="705321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Reality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53497" y="2095431"/>
            <a:ext cx="1205458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Expectation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2623" y="3715984"/>
            <a:ext cx="4290218" cy="25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11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Developer Center Output to useable PowerShell/</a:t>
            </a:r>
            <a:r>
              <a:rPr lang="en-US" dirty="0" err="1"/>
              <a:t>PowerCLI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Get-View FTW!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041" y="2760828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245" y="935701"/>
            <a:ext cx="6021522" cy="5640034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5" idx="3"/>
          </p:cNvCxnSpPr>
          <p:nvPr/>
        </p:nvCxnSpPr>
        <p:spPr bwMode="gray">
          <a:xfrm>
            <a:off x="4038414" y="2998986"/>
            <a:ext cx="1834848" cy="3252345"/>
          </a:xfrm>
          <a:prstGeom prst="straightConnector1">
            <a:avLst/>
          </a:prstGeom>
          <a:ln w="25400">
            <a:solidFill>
              <a:srgbClr val="FF0000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55077" y="4695092"/>
            <a:ext cx="3629199" cy="72019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MoRef</a:t>
            </a:r>
            <a:r>
              <a:rPr lang="en-US" sz="1800" dirty="0" smtClean="0">
                <a:solidFill>
                  <a:schemeClr val="tx2"/>
                </a:solidFill>
              </a:rPr>
              <a:t> – Manage Object Reference</a:t>
            </a:r>
          </a:p>
          <a:p>
            <a:pPr algn="l">
              <a:lnSpc>
                <a:spcPct val="130000"/>
              </a:lnSpc>
            </a:pPr>
            <a:r>
              <a:rPr lang="en-US" dirty="0" smtClean="0">
                <a:solidFill>
                  <a:schemeClr val="tx2"/>
                </a:solidFill>
              </a:rPr>
              <a:t>Learn to love it!</a:t>
            </a:r>
            <a:endParaRPr lang="en-US" sz="1800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13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Managed Object Browser (the MOB)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Careful talking about this in Vegas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Https://&lt;vcenter&gt;/mob 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867" y="811830"/>
            <a:ext cx="4943158" cy="57828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34" y="3368895"/>
            <a:ext cx="3210373" cy="476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extBox 8"/>
          <p:cNvSpPr txBox="1"/>
          <p:nvPr/>
        </p:nvSpPr>
        <p:spPr>
          <a:xfrm>
            <a:off x="1728502" y="2912461"/>
            <a:ext cx="705321" cy="32265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smtClean="0">
                <a:solidFill>
                  <a:schemeClr val="tx2"/>
                </a:solidFill>
              </a:rPr>
              <a:t>Reality</a:t>
            </a:r>
          </a:p>
        </p:txBody>
      </p:sp>
      <p:cxnSp>
        <p:nvCxnSpPr>
          <p:cNvPr id="11" name="Straight Arrow Connector 10"/>
          <p:cNvCxnSpPr>
            <a:stCxn id="8" idx="3"/>
          </p:cNvCxnSpPr>
          <p:nvPr/>
        </p:nvCxnSpPr>
        <p:spPr bwMode="gray">
          <a:xfrm flipV="1">
            <a:off x="4275807" y="2206869"/>
            <a:ext cx="4613216" cy="1400184"/>
          </a:xfrm>
          <a:prstGeom prst="straightConnector1">
            <a:avLst/>
          </a:prstGeom>
          <a:ln w="25400">
            <a:solidFill>
              <a:schemeClr val="tx1"/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1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What methods are available?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Get-Member –</a:t>
            </a:r>
            <a:r>
              <a:rPr lang="en-US" dirty="0" err="1" smtClean="0"/>
              <a:t>InputObject</a:t>
            </a:r>
            <a:r>
              <a:rPr lang="en-US" dirty="0" smtClean="0"/>
              <a:t> (</a:t>
            </a:r>
            <a:r>
              <a:rPr lang="en-US" dirty="0"/>
              <a:t>Get-VM “DC0_H0_VM0”) | Where-Object {$_.</a:t>
            </a:r>
            <a:r>
              <a:rPr lang="en-US" dirty="0" err="1"/>
              <a:t>MemberType</a:t>
            </a:r>
            <a:r>
              <a:rPr lang="en-US" dirty="0"/>
              <a:t> -like "Method"}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61" y="2240370"/>
            <a:ext cx="10463645" cy="26536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50831" y="5254553"/>
            <a:ext cx="5681042" cy="3600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1800" dirty="0" err="1" smtClean="0">
                <a:solidFill>
                  <a:schemeClr val="tx2"/>
                </a:solidFill>
              </a:rPr>
              <a:t>Uhhhhhh</a:t>
            </a:r>
            <a:r>
              <a:rPr lang="en-US" sz="1800" dirty="0" smtClean="0">
                <a:solidFill>
                  <a:schemeClr val="tx2"/>
                </a:solidFill>
              </a:rPr>
              <a:t>……..   Where is the </a:t>
            </a:r>
            <a:r>
              <a:rPr lang="en-US" sz="1800" dirty="0" err="1" smtClean="0">
                <a:solidFill>
                  <a:schemeClr val="tx2"/>
                </a:solidFill>
              </a:rPr>
              <a:t>ShutdownGuest</a:t>
            </a:r>
            <a:r>
              <a:rPr lang="en-US" sz="1800" dirty="0" smtClean="0">
                <a:solidFill>
                  <a:schemeClr val="tx2"/>
                </a:solidFill>
              </a:rPr>
              <a:t> Method?</a:t>
            </a:r>
          </a:p>
        </p:txBody>
      </p:sp>
    </p:spTree>
    <p:extLst>
      <p:ext uri="{BB962C8B-B14F-4D97-AF65-F5344CB8AC3E}">
        <p14:creationId xmlns:p14="http://schemas.microsoft.com/office/powerpoint/2010/main" val="104452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Get-Member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Good thing this is a 200 level session!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Get-Member –</a:t>
            </a:r>
            <a:r>
              <a:rPr lang="en-US" dirty="0" err="1" smtClean="0"/>
              <a:t>InputObject</a:t>
            </a:r>
            <a:r>
              <a:rPr lang="en-US" dirty="0" smtClean="0"/>
              <a:t> (</a:t>
            </a:r>
            <a:r>
              <a:rPr lang="en-US" dirty="0"/>
              <a:t>Get-VM “DC0_H0_VM0” </a:t>
            </a:r>
            <a:r>
              <a:rPr lang="en-US" dirty="0" smtClean="0"/>
              <a:t>| Get-view) </a:t>
            </a:r>
            <a:r>
              <a:rPr lang="en-US" dirty="0"/>
              <a:t>| Where-Object </a:t>
            </a:r>
            <a:r>
              <a:rPr lang="en-US" dirty="0" smtClean="0"/>
              <a:t>{($_.</a:t>
            </a:r>
            <a:r>
              <a:rPr lang="en-US" dirty="0" err="1"/>
              <a:t>MemberType</a:t>
            </a:r>
            <a:r>
              <a:rPr lang="en-US" dirty="0"/>
              <a:t> -like "</a:t>
            </a:r>
            <a:r>
              <a:rPr lang="en-US" dirty="0" smtClean="0"/>
              <a:t>Method“) –and ($_.name –</a:t>
            </a:r>
            <a:r>
              <a:rPr lang="en-US" smtClean="0"/>
              <a:t>like </a:t>
            </a:r>
            <a:r>
              <a:rPr lang="en-US" smtClean="0"/>
              <a:t>‘s*’)}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44" y="2532185"/>
            <a:ext cx="10318843" cy="332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67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766" y="3964052"/>
            <a:ext cx="5933158" cy="1229360"/>
          </a:xfrm>
        </p:spPr>
        <p:txBody>
          <a:bodyPr/>
          <a:lstStyle/>
          <a:p>
            <a:r>
              <a:rPr lang="en-US" sz="4000" dirty="0" smtClean="0">
                <a:solidFill>
                  <a:schemeClr val="bg1"/>
                </a:solidFill>
              </a:rPr>
              <a:t>Justin Sider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A032B-EB3B-30B3-4A0C-F7F8E9F7E1F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4443717" y="1306530"/>
            <a:ext cx="7292934" cy="4185139"/>
          </a:xfrm>
        </p:spPr>
        <p:txBody>
          <a:bodyPr/>
          <a:lstStyle/>
          <a:p>
            <a:r>
              <a:rPr lang="en-US" sz="1800" dirty="0" smtClean="0"/>
              <a:t>Blog</a:t>
            </a:r>
          </a:p>
          <a:p>
            <a:r>
              <a:rPr lang="en-US" sz="1800" dirty="0" smtClean="0"/>
              <a:t>	https://invoke-automation.blog</a:t>
            </a:r>
          </a:p>
          <a:p>
            <a:r>
              <a:rPr lang="en-US" sz="1800" dirty="0" smtClean="0"/>
              <a:t>GitHub</a:t>
            </a:r>
          </a:p>
          <a:p>
            <a:r>
              <a:rPr lang="en-US" sz="1800" dirty="0" smtClean="0"/>
              <a:t>	https://github.com/jpsider</a:t>
            </a:r>
          </a:p>
          <a:p>
            <a:r>
              <a:rPr lang="en-US" sz="1800" dirty="0" smtClean="0"/>
              <a:t>Twitter(X)/Slack</a:t>
            </a:r>
          </a:p>
          <a:p>
            <a:r>
              <a:rPr lang="en-US" sz="1800" dirty="0" smtClean="0"/>
              <a:t>	Jpsider</a:t>
            </a:r>
          </a:p>
          <a:p>
            <a:r>
              <a:rPr lang="en-US" sz="1800" dirty="0" smtClean="0"/>
              <a:t>VMware Community</a:t>
            </a:r>
          </a:p>
          <a:p>
            <a:r>
              <a:rPr lang="en-US" sz="1800" dirty="0" smtClean="0"/>
              <a:t>	</a:t>
            </a:r>
            <a:r>
              <a:rPr lang="en-US" sz="1800" dirty="0" err="1" smtClean="0"/>
              <a:t>vExpert</a:t>
            </a:r>
            <a:r>
              <a:rPr lang="en-US" sz="1800" dirty="0" smtClean="0"/>
              <a:t>, VMUG leader, {Code} Coach, VMUG BOD</a:t>
            </a:r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E80DEF-AAB8-394B-CDEF-171E89BE9920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94" y="1270822"/>
            <a:ext cx="3016352" cy="241308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4BA032B-EB3B-30B3-4A0C-F7F8E9F7E1F2}"/>
              </a:ext>
            </a:extLst>
          </p:cNvPr>
          <p:cNvSpPr txBox="1">
            <a:spLocks/>
          </p:cNvSpPr>
          <p:nvPr/>
        </p:nvSpPr>
        <p:spPr>
          <a:xfrm>
            <a:off x="746166" y="5491669"/>
            <a:ext cx="7292934" cy="7008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None/>
              <a:defRPr sz="24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None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Chief Information Officer – Belay Technologies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628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Get-Help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Use this feature!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153" y="2353043"/>
            <a:ext cx="9987019" cy="26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8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Links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Need more information – or related commands?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315" y="1332527"/>
            <a:ext cx="8660294" cy="477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0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Environment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Lets go Live!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628" y="5132731"/>
            <a:ext cx="1419423" cy="116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20040" y="1573241"/>
            <a:ext cx="10561320" cy="3116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0" y="3694205"/>
            <a:ext cx="3508610" cy="852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6500" y="2112784"/>
            <a:ext cx="3513015" cy="154492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103" y="2336124"/>
            <a:ext cx="1141403" cy="109824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H="1" flipV="1">
            <a:off x="388620" y="4743161"/>
            <a:ext cx="3146008" cy="12268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954051" y="4743161"/>
            <a:ext cx="5820629" cy="115062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815" y="2021732"/>
            <a:ext cx="4124901" cy="195289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V="1">
            <a:off x="2891194" y="3051521"/>
            <a:ext cx="3390900" cy="418475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2747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Developer Documentation:</a:t>
            </a:r>
          </a:p>
          <a:p>
            <a:pPr marL="800100" lvl="1" indent="-342900"/>
            <a:r>
              <a:rPr lang="en-US" dirty="0" smtClean="0"/>
              <a:t>https</a:t>
            </a:r>
            <a:r>
              <a:rPr lang="en-US" dirty="0"/>
              <a:t>://developer.broadcom.com/</a:t>
            </a:r>
            <a:endParaRPr lang="en-US" dirty="0" smtClean="0"/>
          </a:p>
          <a:p>
            <a:pPr marL="342900" indent="-342900"/>
            <a:r>
              <a:rPr lang="en-US" dirty="0" smtClean="0"/>
              <a:t>VMware Forums</a:t>
            </a:r>
          </a:p>
          <a:p>
            <a:pPr marL="800100" lvl="1" indent="-342900"/>
            <a:r>
              <a:rPr lang="en-US" dirty="0" smtClean="0"/>
              <a:t>https</a:t>
            </a:r>
            <a:r>
              <a:rPr lang="en-US" dirty="0"/>
              <a:t>://community.broadcom.com/home</a:t>
            </a:r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57" y="473904"/>
            <a:ext cx="3392631" cy="317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9955" y="3559488"/>
            <a:ext cx="2103634" cy="4301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dirty="0">
                <a:latin typeface="+mj-lt"/>
              </a:rPr>
              <a:t>Slides &amp; Code</a:t>
            </a:r>
          </a:p>
        </p:txBody>
      </p:sp>
    </p:spTree>
    <p:extLst>
      <p:ext uri="{BB962C8B-B14F-4D97-AF65-F5344CB8AC3E}">
        <p14:creationId xmlns:p14="http://schemas.microsoft.com/office/powerpoint/2010/main" val="471172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PowerCLI</a:t>
            </a:r>
            <a:r>
              <a:rPr lang="en-US" dirty="0" smtClean="0"/>
              <a:t> Lyrics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Thanks to Justin Brant &amp;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992367" y="1182950"/>
            <a:ext cx="3329581" cy="4995907"/>
          </a:xfrm>
        </p:spPr>
        <p:txBody>
          <a:bodyPr/>
          <a:lstStyle/>
          <a:p>
            <a:r>
              <a:rPr lang="en-US" sz="1000" dirty="0"/>
              <a:t>*(Verse 1)*  </a:t>
            </a:r>
          </a:p>
          <a:p>
            <a:r>
              <a:rPr lang="en-US" sz="1000" dirty="0" err="1"/>
              <a:t>Yo</a:t>
            </a:r>
            <a:r>
              <a:rPr lang="en-US" sz="1000" dirty="0"/>
              <a:t>, I'm in the datacenter, making moves with precision,  </a:t>
            </a:r>
          </a:p>
          <a:p>
            <a:r>
              <a:rPr lang="en-US" sz="1000" dirty="0"/>
              <a:t>Got the </a:t>
            </a:r>
            <a:r>
              <a:rPr lang="en-US" sz="1000" dirty="0" err="1"/>
              <a:t>PowerCLI</a:t>
            </a:r>
            <a:r>
              <a:rPr lang="en-US" sz="1000" dirty="0"/>
              <a:t>, scripting's my decision,  </a:t>
            </a:r>
          </a:p>
          <a:p>
            <a:r>
              <a:rPr lang="en-US" sz="1000" dirty="0"/>
              <a:t>VMware on lock, no manual intervention,  </a:t>
            </a:r>
          </a:p>
          <a:p>
            <a:r>
              <a:rPr lang="en-US" sz="1000" dirty="0"/>
              <a:t>Automate the tasks, that’s my daily mission.  </a:t>
            </a:r>
          </a:p>
          <a:p>
            <a:r>
              <a:rPr lang="en-US" sz="1000" b="1" dirty="0"/>
              <a:t>From snapshots to clones, I’m the virtual magician,  </a:t>
            </a:r>
          </a:p>
          <a:p>
            <a:r>
              <a:rPr lang="en-US" sz="1000" dirty="0"/>
              <a:t>Deploying those VMs like I’m on a fast mission,  </a:t>
            </a:r>
          </a:p>
          <a:p>
            <a:r>
              <a:rPr lang="en-US" sz="1000" dirty="0"/>
              <a:t>Handling workloads, no need for supervision,  </a:t>
            </a:r>
          </a:p>
          <a:p>
            <a:r>
              <a:rPr lang="en-US" sz="1000" b="1" dirty="0"/>
              <a:t>My scripts so clean, they need no revision.</a:t>
            </a:r>
          </a:p>
          <a:p>
            <a:r>
              <a:rPr lang="en-US" sz="1000" dirty="0"/>
              <a:t> </a:t>
            </a:r>
          </a:p>
          <a:p>
            <a:r>
              <a:rPr lang="en-US" sz="1000" dirty="0"/>
              <a:t>*(Chorus)*  </a:t>
            </a:r>
          </a:p>
          <a:p>
            <a:r>
              <a:rPr lang="en-US" sz="1000" dirty="0" err="1"/>
              <a:t>PowerCLI</a:t>
            </a:r>
            <a:r>
              <a:rPr lang="en-US" sz="1000" dirty="0"/>
              <a:t>, yeah, I’m in control,  </a:t>
            </a:r>
          </a:p>
          <a:p>
            <a:r>
              <a:rPr lang="en-US" sz="1000" b="1" dirty="0"/>
              <a:t>Automating everything, that’s how I roll.  </a:t>
            </a:r>
          </a:p>
          <a:p>
            <a:r>
              <a:rPr lang="en-US" sz="1000" dirty="0"/>
              <a:t>No more clicking through, I’ve got the goal,  </a:t>
            </a:r>
          </a:p>
          <a:p>
            <a:r>
              <a:rPr lang="en-US" sz="1000" b="1" dirty="0"/>
              <a:t>Scripts on fire, yeah, watch them unfold.</a:t>
            </a:r>
          </a:p>
          <a:p>
            <a:r>
              <a:rPr lang="en-US" sz="1000" dirty="0"/>
              <a:t> 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838337" y="1220682"/>
            <a:ext cx="2769827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000" dirty="0" smtClean="0"/>
              <a:t>*(Verse 2)*  </a:t>
            </a:r>
          </a:p>
          <a:p>
            <a:r>
              <a:rPr lang="en-US" sz="1000" dirty="0" smtClean="0"/>
              <a:t>I set up the network, configure every switch,  </a:t>
            </a:r>
          </a:p>
          <a:p>
            <a:r>
              <a:rPr lang="en-US" sz="1000" dirty="0" smtClean="0"/>
              <a:t>In the vSphere world, I’m the one who’s rich,  </a:t>
            </a:r>
          </a:p>
          <a:p>
            <a:r>
              <a:rPr lang="en-US" sz="1000" dirty="0" err="1" smtClean="0"/>
              <a:t>Datastores</a:t>
            </a:r>
            <a:r>
              <a:rPr lang="en-US" sz="1000" dirty="0" smtClean="0"/>
              <a:t> connected, never miss a hitch,  </a:t>
            </a:r>
          </a:p>
          <a:p>
            <a:r>
              <a:rPr lang="en-US" sz="1000" b="1" dirty="0" smtClean="0"/>
              <a:t>With </a:t>
            </a:r>
            <a:r>
              <a:rPr lang="en-US" sz="1000" b="1" dirty="0" err="1" smtClean="0"/>
              <a:t>PowerCLI</a:t>
            </a:r>
            <a:r>
              <a:rPr lang="en-US" sz="1000" b="1" dirty="0" smtClean="0"/>
              <a:t>, I’m the one they can’t ditch.</a:t>
            </a:r>
            <a:r>
              <a:rPr lang="en-US" sz="1000" dirty="0" smtClean="0"/>
              <a:t>  </a:t>
            </a:r>
          </a:p>
          <a:p>
            <a:r>
              <a:rPr lang="en-US" sz="1000" dirty="0" smtClean="0"/>
              <a:t>Managing clusters, balancing the load,  </a:t>
            </a:r>
          </a:p>
          <a:p>
            <a:r>
              <a:rPr lang="en-US" sz="1000" b="1" dirty="0" smtClean="0"/>
              <a:t>Disaster recovery? I’m writing that code.</a:t>
            </a:r>
            <a:r>
              <a:rPr lang="en-US" sz="1000" dirty="0" smtClean="0"/>
              <a:t>  </a:t>
            </a:r>
          </a:p>
          <a:p>
            <a:r>
              <a:rPr lang="en-US" sz="1000" dirty="0" smtClean="0"/>
              <a:t>Snapshots on schedule, backups in mode,  </a:t>
            </a:r>
          </a:p>
          <a:p>
            <a:r>
              <a:rPr lang="en-US" sz="1000" dirty="0" smtClean="0"/>
              <a:t>In the world of scripts, I’m the one that’s road.</a:t>
            </a:r>
          </a:p>
          <a:p>
            <a:r>
              <a:rPr lang="en-US" sz="1000" dirty="0" smtClean="0"/>
              <a:t> </a:t>
            </a:r>
          </a:p>
          <a:p>
            <a:r>
              <a:rPr lang="en-US" sz="1000" dirty="0" smtClean="0"/>
              <a:t>*(Chorus)*  </a:t>
            </a:r>
          </a:p>
          <a:p>
            <a:r>
              <a:rPr lang="en-US" sz="1000" dirty="0" err="1" smtClean="0"/>
              <a:t>PowerCLI</a:t>
            </a:r>
            <a:r>
              <a:rPr lang="en-US" sz="1000" dirty="0" smtClean="0"/>
              <a:t>, yeah, I’m in control,  </a:t>
            </a:r>
          </a:p>
          <a:p>
            <a:r>
              <a:rPr lang="en-US" sz="1000" dirty="0" smtClean="0"/>
              <a:t>Automating everything, that’s how I roll.  </a:t>
            </a:r>
          </a:p>
          <a:p>
            <a:r>
              <a:rPr lang="en-US" sz="1000" dirty="0" smtClean="0"/>
              <a:t>No more clicking through, I’ve got the goal,  </a:t>
            </a:r>
          </a:p>
          <a:p>
            <a:r>
              <a:rPr lang="en-US" sz="1000" dirty="0" smtClean="0"/>
              <a:t>Scripts on fire, yeah, watch them unfold.</a:t>
            </a:r>
          </a:p>
          <a:p>
            <a:r>
              <a:rPr lang="en-US" sz="1000" dirty="0" smtClean="0"/>
              <a:t> </a:t>
            </a:r>
            <a:endParaRPr lang="en-US" sz="1000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8124553" y="1182950"/>
            <a:ext cx="3611726" cy="510243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58888" indent="-1111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7953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098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Arial" panose="020B0604020202020204" pitchFamily="34" charset="0"/>
              <a:buChar char="•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2438" indent="-1206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bg2">
                  <a:lumMod val="25000"/>
                </a:schemeClr>
              </a:buClr>
              <a:buSzPct val="90000"/>
              <a:buFont typeface="System Font Regular"/>
              <a:buChar char="-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 smtClean="0"/>
              <a:t> *(Bridge)*  </a:t>
            </a:r>
          </a:p>
          <a:p>
            <a:r>
              <a:rPr lang="en-US" sz="1000" dirty="0" smtClean="0"/>
              <a:t>From </a:t>
            </a:r>
            <a:r>
              <a:rPr lang="en-US" sz="1000" dirty="0" err="1" smtClean="0"/>
              <a:t>vMotions</a:t>
            </a:r>
            <a:r>
              <a:rPr lang="en-US" sz="1000" dirty="0" smtClean="0"/>
              <a:t> to HA, I’ve got it in my hand,  </a:t>
            </a:r>
          </a:p>
          <a:p>
            <a:r>
              <a:rPr lang="en-US" sz="1000" dirty="0" smtClean="0"/>
              <a:t>Scaling up the infra, making every stand.  </a:t>
            </a:r>
          </a:p>
          <a:p>
            <a:r>
              <a:rPr lang="en-US" sz="1000" b="1" dirty="0" smtClean="0"/>
              <a:t>Command after command, in the terminal I land,  </a:t>
            </a:r>
          </a:p>
          <a:p>
            <a:r>
              <a:rPr lang="en-US" sz="1000" b="1" dirty="0" err="1" smtClean="0"/>
              <a:t>PowerCLI’s</a:t>
            </a:r>
            <a:r>
              <a:rPr lang="en-US" sz="1000" b="1" dirty="0" smtClean="0"/>
              <a:t> my weapon, and I’m in demand.</a:t>
            </a:r>
          </a:p>
          <a:p>
            <a:r>
              <a:rPr lang="en-US" sz="1000" dirty="0" smtClean="0"/>
              <a:t> </a:t>
            </a:r>
          </a:p>
          <a:p>
            <a:r>
              <a:rPr lang="en-US" sz="1000" dirty="0" smtClean="0"/>
              <a:t>*(Chorus)*  </a:t>
            </a:r>
          </a:p>
          <a:p>
            <a:r>
              <a:rPr lang="en-US" sz="1000" dirty="0" err="1" smtClean="0"/>
              <a:t>PowerCLI</a:t>
            </a:r>
            <a:r>
              <a:rPr lang="en-US" sz="1000" dirty="0" smtClean="0"/>
              <a:t>, yeah, I’m in control,  </a:t>
            </a:r>
          </a:p>
          <a:p>
            <a:r>
              <a:rPr lang="en-US" sz="1000" dirty="0" smtClean="0"/>
              <a:t>Automating everything, that’s how I roll.  </a:t>
            </a:r>
          </a:p>
          <a:p>
            <a:r>
              <a:rPr lang="en-US" sz="1000" dirty="0" smtClean="0"/>
              <a:t>No more clicking through, I’ve got the goal,  </a:t>
            </a:r>
          </a:p>
          <a:p>
            <a:r>
              <a:rPr lang="en-US" sz="1000" dirty="0" smtClean="0"/>
              <a:t>Scripts on fire, yeah, watch them unfold.</a:t>
            </a:r>
          </a:p>
          <a:p>
            <a:r>
              <a:rPr lang="en-US" sz="1000" dirty="0" smtClean="0"/>
              <a:t> </a:t>
            </a:r>
          </a:p>
          <a:p>
            <a:r>
              <a:rPr lang="en-US" sz="1000" dirty="0" smtClean="0"/>
              <a:t>*(Outro)*  </a:t>
            </a:r>
          </a:p>
          <a:p>
            <a:r>
              <a:rPr lang="en-US" sz="1000" dirty="0" smtClean="0"/>
              <a:t>So when you see me in the datacenter, know I’ve got the keys,  </a:t>
            </a:r>
          </a:p>
          <a:p>
            <a:r>
              <a:rPr lang="en-US" sz="1000" dirty="0" smtClean="0"/>
              <a:t>Running those commands, making life a breeze.  </a:t>
            </a:r>
          </a:p>
          <a:p>
            <a:r>
              <a:rPr lang="en-US" sz="1000" dirty="0" smtClean="0"/>
              <a:t>With </a:t>
            </a:r>
            <a:r>
              <a:rPr lang="en-US" sz="1000" dirty="0" err="1" smtClean="0"/>
              <a:t>PowerCLI</a:t>
            </a:r>
            <a:r>
              <a:rPr lang="en-US" sz="1000" dirty="0" smtClean="0"/>
              <a:t>, I’m doing it with ease,  </a:t>
            </a:r>
          </a:p>
          <a:p>
            <a:r>
              <a:rPr lang="en-US" sz="1000" b="1" dirty="0" smtClean="0"/>
              <a:t>In the world of IT, I’m the king of these trees</a:t>
            </a:r>
            <a:r>
              <a:rPr lang="en-US" sz="1000" dirty="0" smtClean="0"/>
              <a:t>.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547289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89D28-96EC-2EFE-AC89-524B0B69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Please take 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your survey.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B6EE2-A795-0B32-903A-22365F29631E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580292" y="3429000"/>
            <a:ext cx="10108424" cy="1600200"/>
          </a:xfrm>
        </p:spPr>
        <p:txBody>
          <a:bodyPr/>
          <a:lstStyle/>
          <a:p>
            <a:r>
              <a:rPr lang="en-US" dirty="0" smtClean="0"/>
              <a:t>Thank you!</a:t>
            </a:r>
          </a:p>
          <a:p>
            <a:endParaRPr lang="en-US" sz="2000" dirty="0"/>
          </a:p>
          <a:p>
            <a:pPr algn="r"/>
            <a:r>
              <a:rPr lang="en-US" sz="3200" dirty="0" err="1" smtClean="0"/>
              <a:t>PowerCLI</a:t>
            </a:r>
            <a:r>
              <a:rPr lang="en-US" sz="3200" dirty="0" smtClean="0"/>
              <a:t> 301 …</a:t>
            </a:r>
          </a:p>
          <a:p>
            <a:pPr algn="r"/>
            <a:r>
              <a:rPr lang="en-US" sz="3200" dirty="0" smtClean="0"/>
              <a:t>3pm Today</a:t>
            </a:r>
          </a:p>
          <a:p>
            <a:pPr algn="r"/>
            <a:r>
              <a:rPr lang="en-US" sz="3200" dirty="0" smtClean="0"/>
              <a:t>9:30 Tomorrow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6680E-15AF-2278-3275-B47338D845B6}"/>
              </a:ext>
            </a:extLst>
          </p:cNvPr>
          <p:cNvSpPr txBox="1"/>
          <p:nvPr/>
        </p:nvSpPr>
        <p:spPr>
          <a:xfrm>
            <a:off x="588494" y="6395860"/>
            <a:ext cx="385522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Broadcom Proprietary and Confidential. Copyright © 2024 Broadcom.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spc="0" baseline="0" dirty="0">
                <a:ln/>
                <a:solidFill>
                  <a:schemeClr val="bg1"/>
                </a:solidFill>
                <a:latin typeface="Metropolis-Regular"/>
                <a:sym typeface="Metropolis-Regular"/>
                <a:rtl val="0"/>
              </a:rPr>
              <a:t>All Rights Reserved. The term “Broadcom” refers to Broadcom Inc. and/or its subsidiaries.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57" y="473904"/>
            <a:ext cx="3392631" cy="317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20571" y="1375581"/>
            <a:ext cx="2103634" cy="4801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Slides &amp; Code</a:t>
            </a:r>
          </a:p>
        </p:txBody>
      </p:sp>
      <p:sp>
        <p:nvSpPr>
          <p:cNvPr id="7" name="Bent-Up Arrow 6"/>
          <p:cNvSpPr/>
          <p:nvPr/>
        </p:nvSpPr>
        <p:spPr>
          <a:xfrm rot="5400000">
            <a:off x="5763747" y="1609287"/>
            <a:ext cx="957836" cy="1704112"/>
          </a:xfrm>
          <a:prstGeom prst="bentUpArrow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endParaRPr lang="en-US" sz="120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07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Takeaways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Review the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Understand the Developer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 UI Actions to </a:t>
            </a:r>
            <a:r>
              <a:rPr lang="en-US" dirty="0" err="1" smtClean="0"/>
              <a:t>PowerCLI</a:t>
            </a:r>
            <a:r>
              <a:rPr lang="en-US" dirty="0" smtClean="0"/>
              <a:t> code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457" y="473904"/>
            <a:ext cx="3392631" cy="31768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589955" y="3559488"/>
            <a:ext cx="2103634" cy="4301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sz="2400" dirty="0">
                <a:latin typeface="+mj-lt"/>
              </a:rPr>
              <a:t>Slides &amp; Code</a:t>
            </a:r>
          </a:p>
        </p:txBody>
      </p:sp>
    </p:spTree>
    <p:extLst>
      <p:ext uri="{BB962C8B-B14F-4D97-AF65-F5344CB8AC3E}">
        <p14:creationId xmlns:p14="http://schemas.microsoft.com/office/powerpoint/2010/main" val="366266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Basics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What is a Script?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VMware Developer Center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PowerShell vs. C# vs. </a:t>
            </a:r>
            <a:r>
              <a:rPr lang="en-US" dirty="0" err="1" smtClean="0"/>
              <a:t>.Net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Converting Developer Center Output to Useable PowerShell/</a:t>
            </a:r>
            <a:r>
              <a:rPr lang="en-US" dirty="0" err="1" smtClean="0"/>
              <a:t>PowerCLI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Get-Member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Get-Help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Related </a:t>
            </a:r>
            <a:r>
              <a:rPr lang="en-US" dirty="0" smtClean="0"/>
              <a:t>Links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Resources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369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101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Verb-Noun (Functions)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 smtClean="0"/>
              <a:t>Examples:</a:t>
            </a:r>
          </a:p>
          <a:p>
            <a:pPr marL="800100" lvl="1" indent="-342900"/>
            <a:r>
              <a:rPr lang="en-US" dirty="0" smtClean="0"/>
              <a:t>Get-Process</a:t>
            </a:r>
          </a:p>
          <a:p>
            <a:pPr marL="800100" lvl="1" indent="-342900"/>
            <a:r>
              <a:rPr lang="en-US" dirty="0" smtClean="0"/>
              <a:t>Write-Output</a:t>
            </a:r>
          </a:p>
          <a:p>
            <a:pPr marL="800100" lvl="1" indent="-342900"/>
            <a:r>
              <a:rPr lang="en-US" dirty="0" smtClean="0"/>
              <a:t>Get-VM</a:t>
            </a:r>
          </a:p>
          <a:p>
            <a:pPr marL="800100" lvl="1" indent="-342900"/>
            <a:r>
              <a:rPr lang="en-US" dirty="0" smtClean="0"/>
              <a:t>Restart-</a:t>
            </a:r>
            <a:r>
              <a:rPr lang="en-US" dirty="0" err="1" smtClean="0"/>
              <a:t>GuestOS</a:t>
            </a:r>
            <a:endParaRPr lang="en-US" dirty="0" smtClean="0"/>
          </a:p>
          <a:p>
            <a:pPr marL="342900" indent="-342900"/>
            <a:r>
              <a:rPr lang="en-US" dirty="0" smtClean="0"/>
              <a:t>Approved Verbs:</a:t>
            </a:r>
          </a:p>
          <a:p>
            <a:pPr marL="800100" lvl="1" indent="-342900"/>
            <a:r>
              <a:rPr lang="en-US" dirty="0" smtClean="0"/>
              <a:t>Get-Verb</a:t>
            </a:r>
          </a:p>
          <a:p>
            <a:pPr marL="342900" indent="-342900"/>
            <a:endParaRPr lang="en-US" dirty="0" smtClean="0"/>
          </a:p>
          <a:p>
            <a:pPr marL="342900" indent="-34290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677" y="2300427"/>
            <a:ext cx="5198356" cy="235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509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102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WTF – What the function?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Functions &amp; Parameters</a:t>
            </a:r>
          </a:p>
          <a:p>
            <a:r>
              <a:rPr lang="en-US" dirty="0" smtClean="0"/>
              <a:t>&lt;Function Name&gt; + &lt;Parameter Name&gt; + &lt;Parameter Value&gt;</a:t>
            </a:r>
          </a:p>
          <a:p>
            <a:pPr lvl="1"/>
            <a:r>
              <a:rPr lang="en-US" dirty="0" smtClean="0"/>
              <a:t>Get-Process –Name “</a:t>
            </a:r>
            <a:r>
              <a:rPr lang="en-US" dirty="0" err="1" smtClean="0"/>
              <a:t>Powershell</a:t>
            </a:r>
            <a:r>
              <a:rPr lang="en-US" dirty="0" smtClean="0"/>
              <a:t>”</a:t>
            </a:r>
          </a:p>
          <a:p>
            <a:r>
              <a:rPr lang="en-US" dirty="0"/>
              <a:t>&lt;Function Name&gt; + &lt;Parameter Name&gt; + &lt;Parameter Value&gt;</a:t>
            </a:r>
          </a:p>
          <a:p>
            <a:pPr lvl="1"/>
            <a:r>
              <a:rPr lang="en-US" dirty="0" smtClean="0"/>
              <a:t>Update-</a:t>
            </a:r>
            <a:r>
              <a:rPr lang="en-US" dirty="0" err="1" smtClean="0"/>
              <a:t>ConsoleTitle</a:t>
            </a:r>
            <a:r>
              <a:rPr lang="en-US" dirty="0" smtClean="0"/>
              <a:t> –Title “Fancy New Title”</a:t>
            </a:r>
          </a:p>
          <a:p>
            <a:endParaRPr lang="en-US" dirty="0"/>
          </a:p>
          <a:p>
            <a:r>
              <a:rPr lang="en-US" dirty="0" smtClean="0"/>
              <a:t>If a Parameter is required, PowerShell will ask you for it!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85" y="4628626"/>
            <a:ext cx="6588040" cy="154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922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PowerShell 150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Get to know your Objects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Objects</a:t>
            </a:r>
          </a:p>
          <a:p>
            <a:pPr lvl="1"/>
            <a:r>
              <a:rPr lang="en-US" dirty="0" smtClean="0"/>
              <a:t>A collection of Data that represents an Item.</a:t>
            </a:r>
          </a:p>
          <a:p>
            <a:pPr lvl="1"/>
            <a:r>
              <a:rPr lang="en-US" dirty="0" smtClean="0"/>
              <a:t>In PowerShell and Object is made up of 3 types of Data</a:t>
            </a:r>
          </a:p>
          <a:p>
            <a:pPr lvl="2"/>
            <a:r>
              <a:rPr lang="en-US" dirty="0" smtClean="0"/>
              <a:t>Object Type</a:t>
            </a:r>
          </a:p>
          <a:p>
            <a:pPr lvl="3"/>
            <a:r>
              <a:rPr lang="en-US" dirty="0" smtClean="0"/>
              <a:t>What am I?</a:t>
            </a:r>
          </a:p>
          <a:p>
            <a:pPr lvl="2"/>
            <a:r>
              <a:rPr lang="en-US" dirty="0" smtClean="0"/>
              <a:t>Methods</a:t>
            </a:r>
          </a:p>
          <a:p>
            <a:pPr lvl="3"/>
            <a:r>
              <a:rPr lang="en-US" dirty="0" smtClean="0"/>
              <a:t>What can you do to me?</a:t>
            </a:r>
          </a:p>
          <a:p>
            <a:pPr lvl="2"/>
            <a:r>
              <a:rPr lang="en-US" dirty="0" smtClean="0"/>
              <a:t>Properties</a:t>
            </a:r>
          </a:p>
          <a:p>
            <a:pPr lvl="3"/>
            <a:r>
              <a:rPr lang="en-US" dirty="0" smtClean="0"/>
              <a:t>What are the things that describe me?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288" y="2242037"/>
            <a:ext cx="4859784" cy="272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42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PowerCLI</a:t>
            </a:r>
            <a:r>
              <a:rPr lang="en-US" dirty="0" smtClean="0"/>
              <a:t> 101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r>
              <a:rPr lang="en-US" dirty="0" smtClean="0"/>
              <a:t>The star of the show!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 smtClean="0"/>
              <a:t>Getting Started with </a:t>
            </a:r>
            <a:r>
              <a:rPr lang="en-US" dirty="0" err="1" smtClean="0"/>
              <a:t>PowerCLI</a:t>
            </a:r>
            <a:endParaRPr lang="en-US" dirty="0" smtClean="0"/>
          </a:p>
          <a:p>
            <a:pPr lvl="1"/>
            <a:r>
              <a:rPr lang="en-US" dirty="0" smtClean="0"/>
              <a:t>Install the </a:t>
            </a:r>
            <a:r>
              <a:rPr lang="en-US" dirty="0" err="1" smtClean="0"/>
              <a:t>PowerCLI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/>
              <a:t>Open </a:t>
            </a:r>
            <a:r>
              <a:rPr lang="en-US" dirty="0" err="1" smtClean="0"/>
              <a:t>Powershell</a:t>
            </a:r>
            <a:endParaRPr lang="en-US" dirty="0" smtClean="0"/>
          </a:p>
          <a:p>
            <a:pPr lvl="2"/>
            <a:r>
              <a:rPr lang="en-US" dirty="0" smtClean="0"/>
              <a:t>Install-Module </a:t>
            </a:r>
            <a:r>
              <a:rPr lang="en-US" dirty="0" err="1" smtClean="0"/>
              <a:t>Vmware.PowerCLI</a:t>
            </a:r>
            <a:endParaRPr lang="en-US" dirty="0" smtClean="0"/>
          </a:p>
          <a:p>
            <a:pPr lvl="3"/>
            <a:r>
              <a:rPr lang="en-US" dirty="0" smtClean="0"/>
              <a:t>Wait a little while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Connect to a </a:t>
            </a:r>
            <a:r>
              <a:rPr lang="en-US" dirty="0" err="1" smtClean="0">
                <a:sym typeface="Wingdings" panose="05000000000000000000" pitchFamily="2" charset="2"/>
              </a:rPr>
              <a:t>vCenter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Connect-</a:t>
            </a:r>
            <a:r>
              <a:rPr lang="en-US" dirty="0" err="1" smtClean="0">
                <a:sym typeface="Wingdings" panose="05000000000000000000" pitchFamily="2" charset="2"/>
              </a:rPr>
              <a:t>VIServer</a:t>
            </a:r>
            <a:r>
              <a:rPr lang="en-US" dirty="0" smtClean="0">
                <a:sym typeface="Wingdings" panose="05000000000000000000" pitchFamily="2" charset="2"/>
              </a:rPr>
              <a:t> –name </a:t>
            </a:r>
            <a:r>
              <a:rPr lang="en-US" dirty="0" err="1" smtClean="0">
                <a:sym typeface="Wingdings" panose="05000000000000000000" pitchFamily="2" charset="2"/>
              </a:rPr>
              <a:t>myvcenter</a:t>
            </a:r>
            <a:r>
              <a:rPr lang="en-US" dirty="0" smtClean="0">
                <a:sym typeface="Wingdings" panose="05000000000000000000" pitchFamily="2" charset="2"/>
              </a:rPr>
              <a:t> –Username “administrator” –Password “VMware1!”</a:t>
            </a: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$</a:t>
            </a:r>
            <a:r>
              <a:rPr lang="en-US" dirty="0" err="1" smtClean="0">
                <a:sym typeface="Wingdings" panose="05000000000000000000" pitchFamily="2" charset="2"/>
              </a:rPr>
              <a:t>Global:DefaultVIServer</a:t>
            </a:r>
            <a:endParaRPr lang="en-US" dirty="0" smtClean="0">
              <a:sym typeface="Wingdings" panose="05000000000000000000" pitchFamily="2" charset="2"/>
            </a:endParaRPr>
          </a:p>
          <a:p>
            <a:pPr lvl="3"/>
            <a:r>
              <a:rPr lang="en-US" dirty="0" smtClean="0">
                <a:sym typeface="Wingdings" panose="05000000000000000000" pitchFamily="2" charset="2"/>
              </a:rPr>
              <a:t>Disconnect-</a:t>
            </a:r>
            <a:r>
              <a:rPr lang="en-US" dirty="0" err="1" smtClean="0">
                <a:sym typeface="Wingdings" panose="05000000000000000000" pitchFamily="2" charset="2"/>
              </a:rPr>
              <a:t>VIServer</a:t>
            </a:r>
            <a:r>
              <a:rPr lang="en-US" dirty="0" smtClean="0">
                <a:sym typeface="Wingdings" panose="05000000000000000000" pitchFamily="2" charset="2"/>
              </a:rPr>
              <a:t> –Force –Confirm:$false</a:t>
            </a:r>
          </a:p>
          <a:p>
            <a:pPr lvl="3"/>
            <a:endParaRPr lang="en-US" dirty="0" smtClean="0">
              <a:sym typeface="Wingdings" panose="05000000000000000000" pitchFamily="2" charset="2"/>
            </a:endParaRP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675" y="1225647"/>
            <a:ext cx="5457220" cy="2341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06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FDAE6-550E-E975-BD01-08906590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Script?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BEB278-6650-3A11-7DCD-A90016572E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8013" y="1345224"/>
            <a:ext cx="10972800" cy="4572000"/>
          </a:xfrm>
        </p:spPr>
        <p:txBody>
          <a:bodyPr/>
          <a:lstStyle/>
          <a:p>
            <a:pPr marL="342900" indent="-342900"/>
            <a:r>
              <a:rPr lang="en-US" dirty="0" smtClean="0"/>
              <a:t>A script is a plain text file with one or more PowerShell Commands.</a:t>
            </a:r>
          </a:p>
          <a:p>
            <a:pPr marL="342900" indent="-342900"/>
            <a:r>
              <a:rPr lang="en-US" dirty="0" smtClean="0"/>
              <a:t>PowerShell scripts have a .ps1 file extension</a:t>
            </a:r>
          </a:p>
          <a:p>
            <a:pPr marL="342900" indent="-342900"/>
            <a:r>
              <a:rPr lang="en-US" dirty="0" smtClean="0"/>
              <a:t>Yes, You can pass in Parameters!</a:t>
            </a:r>
          </a:p>
          <a:p>
            <a:pPr marL="342900" indent="-342900"/>
            <a:r>
              <a:rPr lang="en-US" b="1" dirty="0" smtClean="0"/>
              <a:t>Not today</a:t>
            </a:r>
            <a:r>
              <a:rPr lang="en-US" dirty="0" smtClean="0"/>
              <a:t>! - but you should do some research!</a:t>
            </a:r>
          </a:p>
          <a:p>
            <a:pPr marL="800100" lvl="1" indent="-342900"/>
            <a:r>
              <a:rPr lang="en-US" dirty="0" smtClean="0"/>
              <a:t>Execution Policy</a:t>
            </a:r>
          </a:p>
          <a:p>
            <a:pPr marL="800100" lvl="1" indent="-342900"/>
            <a:r>
              <a:rPr lang="en-US" dirty="0" smtClean="0"/>
              <a:t>Comment based help</a:t>
            </a:r>
          </a:p>
          <a:p>
            <a:pPr marL="800100" lvl="1" indent="-342900"/>
            <a:r>
              <a:rPr lang="en-US" dirty="0" smtClean="0"/>
              <a:t>Running Scripts against Remote Computers</a:t>
            </a:r>
          </a:p>
          <a:p>
            <a:pPr marL="800100" lvl="1" indent="-342900"/>
            <a:r>
              <a:rPr lang="en-US" dirty="0" smtClean="0"/>
              <a:t>Exit codes</a:t>
            </a:r>
          </a:p>
          <a:p>
            <a:pPr marL="800100" lvl="1" indent="-342900"/>
            <a:r>
              <a:rPr lang="en-US" dirty="0" smtClean="0"/>
              <a:t>Scope</a:t>
            </a:r>
          </a:p>
          <a:p>
            <a:pPr marL="800100" lvl="1" indent="-342900"/>
            <a:r>
              <a:rPr lang="en-US" dirty="0" smtClean="0"/>
              <a:t>Dot Sourcing</a:t>
            </a:r>
          </a:p>
          <a:p>
            <a:pPr marL="800100" lvl="1" indent="-342900"/>
            <a:r>
              <a:rPr lang="en-US" dirty="0" smtClean="0"/>
              <a:t>And more!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VMware_white_16x9_2024">
  <a:themeElements>
    <a:clrScheme name="VMware by Broadcom color palette 2024">
      <a:dk1>
        <a:srgbClr val="000000"/>
      </a:dk1>
      <a:lt1>
        <a:srgbClr val="FFFFFF"/>
      </a:lt1>
      <a:dk2>
        <a:srgbClr val="1B1E34"/>
      </a:dk2>
      <a:lt2>
        <a:srgbClr val="FFFFFF"/>
      </a:lt2>
      <a:accent1>
        <a:srgbClr val="007A86"/>
      </a:accent1>
      <a:accent2>
        <a:srgbClr val="005B84"/>
      </a:accent2>
      <a:accent3>
        <a:srgbClr val="0193C2"/>
      </a:accent3>
      <a:accent4>
        <a:srgbClr val="61A00A"/>
      </a:accent4>
      <a:accent5>
        <a:srgbClr val="6C4B8F"/>
      </a:accent5>
      <a:accent6>
        <a:srgbClr val="EDB516"/>
      </a:accent6>
      <a:hlink>
        <a:srgbClr val="005B84"/>
      </a:hlink>
      <a:folHlink>
        <a:srgbClr val="005A83"/>
      </a:folHlink>
    </a:clrScheme>
    <a:fontScheme name="Custom 19">
      <a:majorFont>
        <a:latin typeface="Metropolis Light"/>
        <a:ea typeface=""/>
        <a:cs typeface=""/>
      </a:majorFont>
      <a:minorFont>
        <a:latin typeface="Metropoli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600"/>
          </a:spcAft>
          <a:defRPr sz="1200" smtClean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gray">
        <a:ln w="25400">
          <a:solidFill>
            <a:schemeClr val="tx1"/>
          </a:solidFill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130000"/>
          </a:lnSpc>
          <a:defRPr sz="1800" dirty="0" err="1" smtClean="0">
            <a:solidFill>
              <a:schemeClr val="tx2"/>
            </a:solidFill>
          </a:defRPr>
        </a:defPPr>
      </a:lstStyle>
    </a:txDef>
  </a:objectDefaults>
  <a:extraClrSchemeLst/>
  <a:custClrLst>
    <a:custClr name="Yellow">
      <a:srgbClr val="D58B3F"/>
    </a:custClr>
    <a:custClr name="Red">
      <a:srgbClr val="B72835"/>
    </a:custClr>
    <a:custClr name="Light Grey">
      <a:srgbClr val="E8E8EA"/>
    </a:custClr>
    <a:custClr name="Dark Grey">
      <a:srgbClr val="53565A"/>
    </a:custClr>
  </a:custClrLst>
  <a:extLst>
    <a:ext uri="{05A4C25C-085E-4340-85A3-A5531E510DB2}">
      <thm15:themeFamily xmlns:thm15="http://schemas.microsoft.com/office/thememl/2012/main" name="bc_vmw_ppt_template_light_2024_102" id="{A3CB27AF-CCFA-2D46-B916-B5FAFABCA370}" vid="{D2966B04-5821-5547-B957-B73EC9B0ABDA}"/>
    </a:ext>
  </a:extLst>
</a:theme>
</file>

<file path=ppt/theme/theme2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Mware">
      <a:dk1>
        <a:srgbClr val="717074"/>
      </a:dk1>
      <a:lt1>
        <a:sysClr val="window" lastClr="FFFFFF"/>
      </a:lt1>
      <a:dk2>
        <a:srgbClr val="000000"/>
      </a:dk2>
      <a:lt2>
        <a:srgbClr val="C6C6C8"/>
      </a:lt2>
      <a:accent1>
        <a:srgbClr val="0095D3"/>
      </a:accent1>
      <a:accent2>
        <a:srgbClr val="89CBDF"/>
      </a:accent2>
      <a:accent3>
        <a:srgbClr val="006990"/>
      </a:accent3>
      <a:accent4>
        <a:srgbClr val="6DB33F"/>
      </a:accent4>
      <a:accent5>
        <a:srgbClr val="C2CD23"/>
      </a:accent5>
      <a:accent6>
        <a:srgbClr val="387C2C"/>
      </a:accent6>
      <a:hlink>
        <a:srgbClr val="0095D3"/>
      </a:hlink>
      <a:folHlink>
        <a:srgbClr val="89CBD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3F91C0C4ECEE479555FEA4A4EB2B48" ma:contentTypeVersion="15" ma:contentTypeDescription="Create a new document." ma:contentTypeScope="" ma:versionID="c6a87b1e4bc033b72f454e04dac54d88">
  <xsd:schema xmlns:xsd="http://www.w3.org/2001/XMLSchema" xmlns:xs="http://www.w3.org/2001/XMLSchema" xmlns:p="http://schemas.microsoft.com/office/2006/metadata/properties" xmlns:ns2="34d4d772-b3f2-47fc-9a2d-2126f9957ae8" xmlns:ns3="d345b56e-75a0-4ca8-9b4b-110cb999efd5" targetNamespace="http://schemas.microsoft.com/office/2006/metadata/properties" ma:root="true" ma:fieldsID="6eb14a52ad1190b1f78ecaeae027f828" ns2:_="" ns3:_="">
    <xsd:import namespace="34d4d772-b3f2-47fc-9a2d-2126f9957ae8"/>
    <xsd:import namespace="d345b56e-75a0-4ca8-9b4b-110cb999ef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d4d772-b3f2-47fc-9a2d-2126f9957a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2db59af-f8a6-47a7-a7a2-8d3f5d7884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45b56e-75a0-4ca8-9b4b-110cb999ef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3e60bf06-978e-4056-b583-56563198eef8}" ma:internalName="TaxCatchAll" ma:showField="CatchAllData" ma:web="d345b56e-75a0-4ca8-9b4b-110cb999ef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4d4d772-b3f2-47fc-9a2d-2126f9957ae8">
      <Terms xmlns="http://schemas.microsoft.com/office/infopath/2007/PartnerControls"/>
    </lcf76f155ced4ddcb4097134ff3c332f>
    <TaxCatchAll xmlns="d345b56e-75a0-4ca8-9b4b-110cb999efd5" xsi:nil="true"/>
    <SharedWithUsers xmlns="d345b56e-75a0-4ca8-9b4b-110cb999efd5">
      <UserInfo>
        <DisplayName>Juanly Cabrera</DisplayName>
        <AccountId>17</AccountId>
        <AccountType/>
      </UserInfo>
      <UserInfo>
        <DisplayName>Andre Fernandes</DisplayName>
        <AccountId>20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BAD99180-4DF7-4231-B572-5E5D5B192D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FF4D8F-9B19-4DA8-8A71-562BBA95DC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d4d772-b3f2-47fc-9a2d-2126f9957ae8"/>
    <ds:schemaRef ds:uri="d345b56e-75a0-4ca8-9b4b-110cb999ef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634573-F7D8-4ECC-B5FF-91D1E5D2E650}">
  <ds:schemaRefs>
    <ds:schemaRef ds:uri="34d4d772-b3f2-47fc-9a2d-2126f9957ae8"/>
    <ds:schemaRef ds:uri="d345b56e-75a0-4ca8-9b4b-110cb999efd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715</Words>
  <Application>Microsoft Office PowerPoint</Application>
  <PresentationFormat>Custom</PresentationFormat>
  <Paragraphs>207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Camphor Std</vt:lpstr>
      <vt:lpstr>Metropolis</vt:lpstr>
      <vt:lpstr>Metropolis Light</vt:lpstr>
      <vt:lpstr>Metropolis-Regular</vt:lpstr>
      <vt:lpstr>Open Sans</vt:lpstr>
      <vt:lpstr>System Font Regular</vt:lpstr>
      <vt:lpstr>Verdana</vt:lpstr>
      <vt:lpstr>Wingdings</vt:lpstr>
      <vt:lpstr>VMware_white_16x9_2024</vt:lpstr>
      <vt:lpstr>PowerCLI 201</vt:lpstr>
      <vt:lpstr>Justin Sider</vt:lpstr>
      <vt:lpstr>Takeaways</vt:lpstr>
      <vt:lpstr>Agenda</vt:lpstr>
      <vt:lpstr>PowerShell 101</vt:lpstr>
      <vt:lpstr>PowerShell 102</vt:lpstr>
      <vt:lpstr>PowerShell 150</vt:lpstr>
      <vt:lpstr>PowerCLI 101</vt:lpstr>
      <vt:lpstr>What is a Script?</vt:lpstr>
      <vt:lpstr>VMware Developer Center</vt:lpstr>
      <vt:lpstr>VMware Developer Center</vt:lpstr>
      <vt:lpstr>VMware Developer Center</vt:lpstr>
      <vt:lpstr>VMware Developer Center</vt:lpstr>
      <vt:lpstr>PowerShell vs. C# vs. .NET</vt:lpstr>
      <vt:lpstr>Converting Developer Center Output to useable PowerShell/PowerCLI</vt:lpstr>
      <vt:lpstr>Converting Developer Center Output to useable PowerShell/PowerCLI</vt:lpstr>
      <vt:lpstr>Managed Object Browser (the MOB)</vt:lpstr>
      <vt:lpstr>Get-Member</vt:lpstr>
      <vt:lpstr>Get-Member</vt:lpstr>
      <vt:lpstr>Get-Help</vt:lpstr>
      <vt:lpstr>Related Links</vt:lpstr>
      <vt:lpstr>Demo Environment</vt:lpstr>
      <vt:lpstr>Resources</vt:lpstr>
      <vt:lpstr>PowerCLI Lyrics</vt:lpstr>
      <vt:lpstr>Please take  your survey.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Sally Gardner</dc:creator>
  <cp:lastModifiedBy>justin sider</cp:lastModifiedBy>
  <cp:revision>96</cp:revision>
  <dcterms:created xsi:type="dcterms:W3CDTF">2020-09-22T16:30:21Z</dcterms:created>
  <dcterms:modified xsi:type="dcterms:W3CDTF">2024-08-28T16:25:16Z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0x0101008B3F91C0C4ECEE479555FEA4A4EB2B48</vt:lpwstr>
  </property>
  <property fmtid="{D5CDD505-2E9C-101B-9397-08002B2CF9AE}" pid="3" name="MediaServiceImageTags">
    <vt:lpwstr/>
  </property>
</Properties>
</file>