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0" r:id="rId5"/>
    <p:sldId id="272" r:id="rId6"/>
    <p:sldId id="259" r:id="rId7"/>
    <p:sldId id="261" r:id="rId8"/>
    <p:sldId id="266" r:id="rId9"/>
    <p:sldId id="264" r:id="rId10"/>
    <p:sldId id="273" r:id="rId11"/>
    <p:sldId id="267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3" y="802298"/>
            <a:ext cx="8699580" cy="254143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Create a Secure RESTful API Gateway for PowerShell Scripts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36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180" y="1904549"/>
            <a:ext cx="2860362" cy="903637"/>
          </a:xfrm>
        </p:spPr>
        <p:txBody>
          <a:bodyPr/>
          <a:lstStyle/>
          <a:p>
            <a:r>
              <a:rPr lang="en-US" dirty="0" smtClean="0"/>
              <a:t>Monitoring Service</a:t>
            </a:r>
          </a:p>
          <a:p>
            <a:pPr lvl="1"/>
            <a:r>
              <a:rPr lang="en-US" dirty="0" smtClean="0"/>
              <a:t>Container based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152550" y="2256639"/>
            <a:ext cx="7768206" cy="3682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Compose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0803" y="2919369"/>
            <a:ext cx="1828800" cy="140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2897" y="2919369"/>
            <a:ext cx="1526796" cy="1350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4920071" y="4098022"/>
            <a:ext cx="1967290" cy="177189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38827" y="2608977"/>
            <a:ext cx="2021746" cy="897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96338" y="2399251"/>
            <a:ext cx="1879133" cy="151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Running Script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496338" y="4389815"/>
            <a:ext cx="1879133" cy="1518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 Running Script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43457" y="4468958"/>
            <a:ext cx="1828800" cy="1400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</a:t>
            </a:r>
          </a:p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6"/>
            <a:endCxn id="5" idx="1"/>
          </p:cNvCxnSpPr>
          <p:nvPr/>
        </p:nvCxnSpPr>
        <p:spPr>
          <a:xfrm>
            <a:off x="1669693" y="3594683"/>
            <a:ext cx="461110" cy="25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11" idx="3"/>
          </p:cNvCxnSpPr>
          <p:nvPr/>
        </p:nvCxnSpPr>
        <p:spPr>
          <a:xfrm flipH="1">
            <a:off x="3972257" y="4983971"/>
            <a:ext cx="947814" cy="1854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1"/>
            <a:endCxn id="8" idx="3"/>
          </p:cNvCxnSpPr>
          <p:nvPr/>
        </p:nvCxnSpPr>
        <p:spPr>
          <a:xfrm rot="16200000" flipV="1">
            <a:off x="7438856" y="2279506"/>
            <a:ext cx="1554393" cy="311095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10800000">
            <a:off x="6660574" y="3057789"/>
            <a:ext cx="2835765" cy="10066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3"/>
          </p:cNvCxnSpPr>
          <p:nvPr/>
        </p:nvCxnSpPr>
        <p:spPr>
          <a:xfrm flipV="1">
            <a:off x="3959603" y="3070371"/>
            <a:ext cx="654342" cy="54947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8" idx="2"/>
            <a:endCxn id="7" idx="0"/>
          </p:cNvCxnSpPr>
          <p:nvPr/>
        </p:nvCxnSpPr>
        <p:spPr>
          <a:xfrm rot="16200000" flipH="1">
            <a:off x="5480997" y="3675302"/>
            <a:ext cx="591423" cy="25401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9" idx="1"/>
            <a:endCxn id="5" idx="0"/>
          </p:cNvCxnSpPr>
          <p:nvPr/>
        </p:nvCxnSpPr>
        <p:spPr>
          <a:xfrm rot="16200000" flipH="1" flipV="1">
            <a:off x="6259491" y="-592671"/>
            <a:ext cx="297752" cy="6726328"/>
          </a:xfrm>
          <a:prstGeom prst="curvedConnector3">
            <a:avLst>
              <a:gd name="adj1" fmla="val -69751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endCxn id="5" idx="3"/>
          </p:cNvCxnSpPr>
          <p:nvPr/>
        </p:nvCxnSpPr>
        <p:spPr>
          <a:xfrm rot="10800000">
            <a:off x="3959603" y="3619851"/>
            <a:ext cx="5536734" cy="1549589"/>
          </a:xfrm>
          <a:prstGeom prst="curved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7" idx="1"/>
          </p:cNvCxnSpPr>
          <p:nvPr/>
        </p:nvCxnSpPr>
        <p:spPr>
          <a:xfrm>
            <a:off x="3959603" y="3619850"/>
            <a:ext cx="960468" cy="136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https://github.com/jpsider/Invoke-Automation/tree/master/Powershell/PowerShellConference2022</a:t>
            </a:r>
          </a:p>
        </p:txBody>
      </p:sp>
    </p:spTree>
    <p:extLst>
      <p:ext uri="{BB962C8B-B14F-4D97-AF65-F5344CB8AC3E}">
        <p14:creationId xmlns:p14="http://schemas.microsoft.com/office/powerpoint/2010/main" val="19247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Been in the IT field for 18+ years</a:t>
            </a:r>
          </a:p>
          <a:p>
            <a:r>
              <a:rPr lang="en-US" dirty="0" smtClean="0"/>
              <a:t>Working with PowerShell for 12-13 years</a:t>
            </a:r>
          </a:p>
          <a:p>
            <a:r>
              <a:rPr lang="en-US" dirty="0" smtClean="0"/>
              <a:t>Grew up through the </a:t>
            </a:r>
            <a:r>
              <a:rPr lang="en-US" dirty="0" err="1" smtClean="0"/>
              <a:t>PowerCLI</a:t>
            </a:r>
            <a:r>
              <a:rPr lang="en-US" dirty="0" smtClean="0"/>
              <a:t> community</a:t>
            </a:r>
          </a:p>
          <a:p>
            <a:r>
              <a:rPr lang="en-US" dirty="0" smtClean="0"/>
              <a:t>Fun facts:</a:t>
            </a:r>
          </a:p>
          <a:p>
            <a:pPr lvl="1"/>
            <a:r>
              <a:rPr lang="en-US" dirty="0" smtClean="0"/>
              <a:t>I’m </a:t>
            </a:r>
            <a:r>
              <a:rPr lang="en-US" dirty="0" smtClean="0"/>
              <a:t>a Certified Soccer Coach and Referee.</a:t>
            </a:r>
          </a:p>
          <a:p>
            <a:pPr lvl="1"/>
            <a:r>
              <a:rPr lang="en-US" dirty="0" smtClean="0"/>
              <a:t>I’m </a:t>
            </a:r>
            <a:r>
              <a:rPr lang="en-US" dirty="0" smtClean="0"/>
              <a:t>about </a:t>
            </a:r>
            <a:r>
              <a:rPr lang="en-US" dirty="0" smtClean="0"/>
              <a:t>to move to San Antonio, my very first move ever.</a:t>
            </a:r>
          </a:p>
          <a:p>
            <a:pPr lvl="1"/>
            <a:r>
              <a:rPr lang="en-US" dirty="0" smtClean="0"/>
              <a:t>I love to golf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I’ve never used the ISE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173" y="2015732"/>
            <a:ext cx="1713681" cy="1654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2419" y="4148273"/>
            <a:ext cx="297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Justin Sider </a:t>
            </a:r>
          </a:p>
          <a:p>
            <a:r>
              <a:rPr lang="en-US" dirty="0"/>
              <a:t>@jpsider</a:t>
            </a:r>
          </a:p>
          <a:p>
            <a:r>
              <a:rPr lang="en-US" dirty="0"/>
              <a:t>CIO - Belay Technologies Inc.</a:t>
            </a:r>
          </a:p>
          <a:p>
            <a:r>
              <a:rPr lang="en-US" dirty="0"/>
              <a:t>Invoke-</a:t>
            </a:r>
            <a:r>
              <a:rPr lang="en-US" dirty="0" err="1"/>
              <a:t>Automation.blog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3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  <a:p>
            <a:r>
              <a:rPr lang="en-US" dirty="0" err="1" smtClean="0"/>
              <a:t>RestPS</a:t>
            </a:r>
            <a:r>
              <a:rPr lang="en-US" dirty="0" smtClean="0"/>
              <a:t> - Overview</a:t>
            </a:r>
          </a:p>
          <a:p>
            <a:r>
              <a:rPr lang="en-US" dirty="0" smtClean="0"/>
              <a:t>Step-by-Step </a:t>
            </a:r>
          </a:p>
          <a:p>
            <a:r>
              <a:rPr lang="en-US" dirty="0" smtClean="0"/>
              <a:t>The End (again)</a:t>
            </a:r>
          </a:p>
          <a:p>
            <a:r>
              <a:rPr lang="en-US" dirty="0" smtClean="0"/>
              <a:t>Example A</a:t>
            </a:r>
          </a:p>
          <a:p>
            <a:r>
              <a:rPr lang="en-US" dirty="0" smtClean="0"/>
              <a:t>Example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4788816" y="2234153"/>
            <a:ext cx="1366887" cy="295058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6881567" y="2875175"/>
            <a:ext cx="1687398" cy="190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2818614" y="2875175"/>
            <a:ext cx="1480009" cy="14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3641" y="4779390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 HTTPS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763" y="2130458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8074" y="3386281"/>
            <a:ext cx="21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 Determined</a:t>
            </a:r>
          </a:p>
          <a:p>
            <a:r>
              <a:rPr lang="en-US" dirty="0" smtClean="0"/>
              <a:t>Script Executed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6726" y="4779390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dirty="0" smtClean="0"/>
              <a:t>Open Source</a:t>
            </a:r>
          </a:p>
          <a:p>
            <a:pPr lvl="2"/>
            <a:r>
              <a:rPr lang="en-US" dirty="0" smtClean="0"/>
              <a:t>Contributions are welcome!</a:t>
            </a:r>
          </a:p>
          <a:p>
            <a:pPr lvl="1"/>
            <a:r>
              <a:rPr lang="en-US" dirty="0" smtClean="0"/>
              <a:t>Wraps the Dot Net Frameworks HTTP Listener</a:t>
            </a:r>
          </a:p>
          <a:p>
            <a:pPr lvl="1"/>
            <a:r>
              <a:rPr lang="en-US" dirty="0" smtClean="0"/>
              <a:t>Routes (Scripts) defined in a JSON file</a:t>
            </a:r>
          </a:p>
          <a:p>
            <a:pPr lvl="1"/>
            <a:r>
              <a:rPr lang="en-US" dirty="0" smtClean="0"/>
              <a:t>Yes! It works on Linux.</a:t>
            </a:r>
          </a:p>
          <a:p>
            <a:endParaRPr lang="en-US" dirty="0" smtClean="0"/>
          </a:p>
          <a:p>
            <a:r>
              <a:rPr lang="en-US" dirty="0" smtClean="0"/>
              <a:t>The Bad</a:t>
            </a:r>
          </a:p>
          <a:p>
            <a:pPr lvl="1"/>
            <a:r>
              <a:rPr lang="en-US" dirty="0" smtClean="0"/>
              <a:t>Single threaded</a:t>
            </a:r>
          </a:p>
          <a:p>
            <a:pPr lvl="1"/>
            <a:r>
              <a:rPr lang="en-US" dirty="0" smtClean="0"/>
              <a:t>Cannot support Dynamic </a:t>
            </a:r>
            <a:r>
              <a:rPr lang="en-US" dirty="0" smtClean="0"/>
              <a:t>URL’s (https://someurl.io/myroute/&lt;var&gt;/someverb)</a:t>
            </a:r>
            <a:endParaRPr lang="en-US" dirty="0" smtClean="0"/>
          </a:p>
          <a:p>
            <a:pPr lvl="1"/>
            <a:r>
              <a:rPr lang="en-US" dirty="0" smtClean="0"/>
              <a:t>Logging </a:t>
            </a:r>
            <a:r>
              <a:rPr lang="en-US" dirty="0" err="1" smtClean="0"/>
              <a:t>kinda</a:t>
            </a:r>
            <a:r>
              <a:rPr lang="en-US" dirty="0" smtClean="0"/>
              <a:t> sucks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Start </a:t>
            </a:r>
            <a:r>
              <a:rPr lang="en-US" dirty="0" err="1" smtClean="0"/>
              <a:t>RestPS</a:t>
            </a:r>
            <a:endParaRPr lang="en-US" dirty="0" smtClean="0"/>
          </a:p>
          <a:p>
            <a:pPr lvl="1"/>
            <a:r>
              <a:rPr lang="en-US" dirty="0" smtClean="0"/>
              <a:t>Initiate a Non-HTTPS request</a:t>
            </a:r>
          </a:p>
          <a:p>
            <a:pPr lvl="1"/>
            <a:r>
              <a:rPr lang="en-US" dirty="0" smtClean="0"/>
              <a:t>Review some certificate stuff</a:t>
            </a:r>
          </a:p>
          <a:p>
            <a:pPr lvl="1"/>
            <a:r>
              <a:rPr lang="en-US" dirty="0" smtClean="0"/>
              <a:t>Review the error</a:t>
            </a:r>
          </a:p>
          <a:p>
            <a:pPr lvl="1"/>
            <a:r>
              <a:rPr lang="en-US" dirty="0" smtClean="0"/>
              <a:t>Initiate an HTTPS request</a:t>
            </a:r>
          </a:p>
          <a:p>
            <a:pPr lvl="1"/>
            <a:r>
              <a:rPr lang="en-US" dirty="0" smtClean="0"/>
              <a:t>Enjoy the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84182" y="1996579"/>
            <a:ext cx="9670671" cy="386732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Laptop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13358" y="2449585"/>
            <a:ext cx="2223082" cy="132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Console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48444" y="2449585"/>
            <a:ext cx="2223082" cy="1325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Console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6686027" y="4404220"/>
            <a:ext cx="2004968" cy="104862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RestPSRoutes.json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9051722" y="4404220"/>
            <a:ext cx="1845578" cy="114929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</a:t>
            </a:r>
          </a:p>
          <a:p>
            <a:pPr algn="ctr"/>
            <a:r>
              <a:rPr lang="en-US" dirty="0" smtClean="0"/>
              <a:t>Scripts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4244829" y="2482928"/>
            <a:ext cx="4110606" cy="637777"/>
          </a:xfrm>
          <a:custGeom>
            <a:avLst/>
            <a:gdLst>
              <a:gd name="connsiteX0" fmla="*/ 0 w 4110606"/>
              <a:gd name="connsiteY0" fmla="*/ 32671 h 49449"/>
              <a:gd name="connsiteX1" fmla="*/ 4110606 w 4110606"/>
              <a:gd name="connsiteY1" fmla="*/ 49449 h 4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10606" h="49449">
                <a:moveTo>
                  <a:pt x="0" y="32671"/>
                </a:moveTo>
                <a:cubicBezTo>
                  <a:pt x="1807128" y="1911"/>
                  <a:pt x="3614257" y="-28848"/>
                  <a:pt x="4110606" y="49449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7" idx="2"/>
            <a:endCxn id="8" idx="0"/>
          </p:cNvCxnSpPr>
          <p:nvPr/>
        </p:nvCxnSpPr>
        <p:spPr>
          <a:xfrm rot="5400000">
            <a:off x="8259661" y="3203896"/>
            <a:ext cx="629174" cy="1771474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endCxn id="9" idx="0"/>
          </p:cNvCxnSpPr>
          <p:nvPr/>
        </p:nvCxnSpPr>
        <p:spPr>
          <a:xfrm>
            <a:off x="9442580" y="3775046"/>
            <a:ext cx="658900" cy="629174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 rot="10649562">
            <a:off x="4244829" y="3082420"/>
            <a:ext cx="4110606" cy="637777"/>
          </a:xfrm>
          <a:custGeom>
            <a:avLst/>
            <a:gdLst>
              <a:gd name="connsiteX0" fmla="*/ 0 w 4110606"/>
              <a:gd name="connsiteY0" fmla="*/ 32671 h 49449"/>
              <a:gd name="connsiteX1" fmla="*/ 4110606 w 4110606"/>
              <a:gd name="connsiteY1" fmla="*/ 49449 h 4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10606" h="49449">
                <a:moveTo>
                  <a:pt x="0" y="32671"/>
                </a:moveTo>
                <a:cubicBezTo>
                  <a:pt x="1807128" y="1911"/>
                  <a:pt x="3614257" y="-28848"/>
                  <a:pt x="4110606" y="49449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47861" y="2295331"/>
            <a:ext cx="2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6541" y="3770141"/>
            <a:ext cx="2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46258" y="3809805"/>
            <a:ext cx="2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24196" y="3316239"/>
            <a:ext cx="2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(again)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lowchart: Direct Access Storage 3"/>
          <p:cNvSpPr/>
          <p:nvPr/>
        </p:nvSpPr>
        <p:spPr>
          <a:xfrm>
            <a:off x="4788816" y="2234153"/>
            <a:ext cx="1366887" cy="2950589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rved Left Arrow 4"/>
          <p:cNvSpPr/>
          <p:nvPr/>
        </p:nvSpPr>
        <p:spPr>
          <a:xfrm>
            <a:off x="6881567" y="2875175"/>
            <a:ext cx="1687398" cy="190421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>
            <a:off x="2818614" y="2875175"/>
            <a:ext cx="1480009" cy="14611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3641" y="4779390"/>
            <a:ext cx="260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Incoming HTTPS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8763" y="2130458"/>
            <a:ext cx="1970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Authorization</a:t>
            </a:r>
          </a:p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48074" y="3386281"/>
            <a:ext cx="2196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 Determined</a:t>
            </a:r>
          </a:p>
          <a:p>
            <a:r>
              <a:rPr lang="en-US" dirty="0" smtClean="0"/>
              <a:t>Script Executed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96726" y="4779390"/>
            <a:ext cx="1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928804"/>
          </a:xfrm>
        </p:spPr>
        <p:txBody>
          <a:bodyPr/>
          <a:lstStyle/>
          <a:p>
            <a:r>
              <a:rPr lang="en-US" dirty="0" err="1" smtClean="0"/>
              <a:t>vCenter</a:t>
            </a:r>
            <a:r>
              <a:rPr lang="en-US" dirty="0" smtClean="0"/>
              <a:t> Gateway</a:t>
            </a:r>
          </a:p>
          <a:p>
            <a:pPr lvl="1"/>
            <a:r>
              <a:rPr lang="en-US" dirty="0" smtClean="0"/>
              <a:t>Windows based Solution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6302" y="2944537"/>
            <a:ext cx="7331978" cy="3003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Server (Windows Server)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4557" y="3892492"/>
            <a:ext cx="1476462" cy="1208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Diamond 7"/>
          <p:cNvSpPr/>
          <p:nvPr/>
        </p:nvSpPr>
        <p:spPr>
          <a:xfrm>
            <a:off x="7052062" y="3107914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8082</a:t>
            </a:r>
            <a:endParaRPr lang="en-US" dirty="0"/>
          </a:p>
        </p:txBody>
      </p:sp>
      <p:sp>
        <p:nvSpPr>
          <p:cNvPr id="11" name="Diamond 10"/>
          <p:cNvSpPr/>
          <p:nvPr/>
        </p:nvSpPr>
        <p:spPr>
          <a:xfrm>
            <a:off x="7052062" y="4617548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8085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6"/>
            <a:endCxn id="6" idx="1"/>
          </p:cNvCxnSpPr>
          <p:nvPr/>
        </p:nvCxnSpPr>
        <p:spPr>
          <a:xfrm flipV="1">
            <a:off x="1661019" y="3687346"/>
            <a:ext cx="1018976" cy="80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1"/>
          </p:cNvCxnSpPr>
          <p:nvPr/>
        </p:nvCxnSpPr>
        <p:spPr>
          <a:xfrm flipV="1">
            <a:off x="1661019" y="3687346"/>
            <a:ext cx="3219131" cy="809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1"/>
          </p:cNvCxnSpPr>
          <p:nvPr/>
        </p:nvCxnSpPr>
        <p:spPr>
          <a:xfrm flipV="1">
            <a:off x="1661019" y="3688744"/>
            <a:ext cx="5391043" cy="807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4880150" y="3106516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8081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2679995" y="3106516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8080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5" idx="6"/>
            <a:endCxn id="11" idx="1"/>
          </p:cNvCxnSpPr>
          <p:nvPr/>
        </p:nvCxnSpPr>
        <p:spPr>
          <a:xfrm>
            <a:off x="1661019" y="4496499"/>
            <a:ext cx="5391043" cy="701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6"/>
            <a:endCxn id="10" idx="1"/>
          </p:cNvCxnSpPr>
          <p:nvPr/>
        </p:nvCxnSpPr>
        <p:spPr>
          <a:xfrm>
            <a:off x="1661019" y="4496499"/>
            <a:ext cx="3219131" cy="700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1661019" y="4496499"/>
            <a:ext cx="2495440" cy="71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2679995" y="4616150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8083</a:t>
            </a:r>
            <a:endParaRPr lang="en-US" dirty="0"/>
          </a:p>
        </p:txBody>
      </p:sp>
      <p:sp>
        <p:nvSpPr>
          <p:cNvPr id="10" name="Diamond 9"/>
          <p:cNvSpPr/>
          <p:nvPr/>
        </p:nvSpPr>
        <p:spPr>
          <a:xfrm>
            <a:off x="4880150" y="4616150"/>
            <a:ext cx="1984281" cy="11616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RestPS</a:t>
            </a:r>
            <a:endParaRPr lang="en-US" dirty="0" smtClean="0"/>
          </a:p>
          <a:p>
            <a:pPr algn="ctr"/>
            <a:r>
              <a:rPr lang="en-US" dirty="0" smtClean="0"/>
              <a:t>8084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0011973" y="2944537"/>
            <a:ext cx="1921079" cy="101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vCenter02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0011973" y="4846739"/>
            <a:ext cx="1921079" cy="1012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vCenter05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8" idx="3"/>
            <a:endCxn id="29" idx="1"/>
          </p:cNvCxnSpPr>
          <p:nvPr/>
        </p:nvCxnSpPr>
        <p:spPr>
          <a:xfrm flipV="1">
            <a:off x="9036343" y="3450776"/>
            <a:ext cx="975630" cy="237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30" idx="1"/>
          </p:cNvCxnSpPr>
          <p:nvPr/>
        </p:nvCxnSpPr>
        <p:spPr>
          <a:xfrm>
            <a:off x="9036343" y="5198378"/>
            <a:ext cx="975630" cy="154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5765</TotalTime>
  <Words>255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Create a Secure RESTful API Gateway for PowerShell Scripts</vt:lpstr>
      <vt:lpstr>About</vt:lpstr>
      <vt:lpstr>Agenda</vt:lpstr>
      <vt:lpstr>The end </vt:lpstr>
      <vt:lpstr>RestPS</vt:lpstr>
      <vt:lpstr>Step-by-Step</vt:lpstr>
      <vt:lpstr>Demo time</vt:lpstr>
      <vt:lpstr>The end (again) </vt:lpstr>
      <vt:lpstr>Example A</vt:lpstr>
      <vt:lpstr>Example B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jpsider</cp:lastModifiedBy>
  <cp:revision>44</cp:revision>
  <dcterms:created xsi:type="dcterms:W3CDTF">2020-10-05T21:13:15Z</dcterms:created>
  <dcterms:modified xsi:type="dcterms:W3CDTF">2022-04-26T15:46:44Z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