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4"/>
  </p:sldMasterIdLst>
  <p:sldIdLst>
    <p:sldId id="260" r:id="rId5"/>
    <p:sldId id="259" r:id="rId6"/>
    <p:sldId id="265" r:id="rId7"/>
    <p:sldId id="261" r:id="rId8"/>
    <p:sldId id="266" r:id="rId9"/>
    <p:sldId id="262" r:id="rId10"/>
    <p:sldId id="264" r:id="rId11"/>
    <p:sldId id="267" r:id="rId12"/>
    <p:sldId id="268"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21F092E-EE01-4D0E-BCD2-A07212A4CA6E}" v="11" dt="2021-02-23T17:20:15.95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987" autoAdjust="0"/>
    <p:restoredTop sz="94660"/>
  </p:normalViewPr>
  <p:slideViewPr>
    <p:cSldViewPr snapToGrid="0">
      <p:cViewPr varScale="1">
        <p:scale>
          <a:sx n="68" d="100"/>
          <a:sy n="68" d="100"/>
        </p:scale>
        <p:origin x="580" y="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microsoft.com/office/2015/10/relationships/revisionInfo" Target="revisionInfo.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theme" Target="theme/theme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viewProps" Target="viewProps.xml"/><Relationship Id="rId10" Type="http://schemas.openxmlformats.org/officeDocument/2006/relationships/slide" Target="slides/slide6.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417779" y="802298"/>
            <a:ext cx="8637073" cy="2541431"/>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2417780" y="3531204"/>
            <a:ext cx="8637072" cy="977621"/>
          </a:xfrm>
        </p:spPr>
        <p:txBody>
          <a:bodyPr tIns="91440" bIns="91440">
            <a:normAutofit/>
          </a:bodyPr>
          <a:lstStyle>
            <a:lvl1pPr marL="0" indent="0" algn="l">
              <a:buNone/>
              <a:defRPr sz="1800" b="0" cap="all" baseline="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4/15/2022</a:t>
            </a:fld>
            <a:endParaRPr lang="en-US" dirty="0"/>
          </a:p>
        </p:txBody>
      </p:sp>
      <p:sp>
        <p:nvSpPr>
          <p:cNvPr id="5" name="Footer Placeholder 4"/>
          <p:cNvSpPr>
            <a:spLocks noGrp="1"/>
          </p:cNvSpPr>
          <p:nvPr>
            <p:ph type="ftr" sz="quarter" idx="11"/>
          </p:nvPr>
        </p:nvSpPr>
        <p:spPr>
          <a:xfrm>
            <a:off x="2416500" y="329307"/>
            <a:ext cx="4973915" cy="309201"/>
          </a:xfrm>
        </p:spPr>
        <p:txBody>
          <a:bodyPr/>
          <a:lstStyle/>
          <a:p>
            <a:endParaRPr lang="en-US" dirty="0"/>
          </a:p>
        </p:txBody>
      </p:sp>
      <p:sp>
        <p:nvSpPr>
          <p:cNvPr id="6" name="Slide Number Placeholder 5"/>
          <p:cNvSpPr>
            <a:spLocks noGrp="1"/>
          </p:cNvSpPr>
          <p:nvPr>
            <p:ph type="sldNum" sz="quarter" idx="12"/>
          </p:nvPr>
        </p:nvSpPr>
        <p:spPr>
          <a:xfrm>
            <a:off x="1437664" y="798973"/>
            <a:ext cx="811019" cy="503578"/>
          </a:xfrm>
        </p:spPr>
        <p:txBody>
          <a:bodyPr/>
          <a:lstStyle/>
          <a:p>
            <a:fld id="{6D22F896-40B5-4ADD-8801-0D06FADFA095}" type="slidenum">
              <a:rPr lang="en-US" dirty="0"/>
              <a:t>‹#›</a:t>
            </a:fld>
            <a:endParaRPr lang="en-US" dirty="0"/>
          </a:p>
        </p:txBody>
      </p:sp>
      <p:cxnSp>
        <p:nvCxnSpPr>
          <p:cNvPr id="15" name="Straight Connector 14"/>
          <p:cNvCxnSpPr/>
          <p:nvPr/>
        </p:nvCxnSpPr>
        <p:spPr>
          <a:xfrm>
            <a:off x="2417780" y="3528542"/>
            <a:ext cx="863707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26" name="Straight Connector 25"/>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439111"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444672"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9439111" y="798973"/>
            <a:ext cx="0" cy="4659889"/>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8A87A34-81AB-432B-8DAE-1953F412C126}"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33" name="Straight Connector 32"/>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454239" y="1756130"/>
            <a:ext cx="8643154" cy="1887950"/>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p:nvPr>
        </p:nvSpPr>
        <p:spPr>
          <a:xfrm>
            <a:off x="1454239" y="3806195"/>
            <a:ext cx="8630446"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8A87A34-81AB-432B-8DAE-1953F412C126}" type="datetimeFigureOut">
              <a:rPr lang="en-US" dirty="0"/>
              <a:t>4/15/2022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cxnSp>
        <p:nvCxnSpPr>
          <p:cNvPr id="15" name="Straight Connector 14"/>
          <p:cNvCxnSpPr/>
          <p:nvPr/>
        </p:nvCxnSpPr>
        <p:spPr>
          <a:xfrm>
            <a:off x="1454239" y="3804985"/>
            <a:ext cx="8630446"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449217" y="804889"/>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447331" y="2010878"/>
            <a:ext cx="4645152" cy="344859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3771" y="2017343"/>
            <a:ext cx="4645152" cy="344152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8A87A34-81AB-432B-8DAE-1953F412C126}" type="datetimeFigureOut">
              <a:rPr lang="en-US" dirty="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5" name="Straight Connector 3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447191" y="804163"/>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447191" y="2019549"/>
            <a:ext cx="4645152" cy="801943"/>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447191" y="2824269"/>
            <a:ext cx="4645152" cy="264445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2362" y="2023003"/>
            <a:ext cx="4645152" cy="802237"/>
          </a:xfrm>
        </p:spPr>
        <p:txBody>
          <a:bodyPr anchor="b">
            <a:normAutofit/>
          </a:bodyPr>
          <a:lstStyle>
            <a:lvl1pPr marL="0" indent="0">
              <a:lnSpc>
                <a:spcPct val="100000"/>
              </a:lnSpc>
              <a:buNone/>
              <a:defRPr sz="2200" b="0" cap="all"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412362" y="2821491"/>
            <a:ext cx="4645152" cy="2637371"/>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8A87A34-81AB-432B-8DAE-1953F412C126}" type="datetimeFigureOut">
              <a:rPr lang="en-US" dirty="0"/>
              <a:t>4/15/2022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cxnSp>
        <p:nvCxnSpPr>
          <p:cNvPr id="29" name="Straight Connector 28"/>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8A87A34-81AB-432B-8DAE-1953F412C126}" type="datetimeFigureOut">
              <a:rPr lang="en-US" dirty="0"/>
              <a:t>4/15/2022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cxnSp>
        <p:nvCxnSpPr>
          <p:cNvPr id="25" name="Straight Connector 24"/>
          <p:cNvCxnSpPr/>
          <p:nvPr/>
        </p:nvCxnSpPr>
        <p:spPr>
          <a:xfrm>
            <a:off x="1453896" y="1847088"/>
            <a:ext cx="9607522"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8A87A34-81AB-432B-8DAE-1953F412C126}" type="datetimeFigureOut">
              <a:rPr lang="en-US" dirty="0"/>
              <a:t>4/15/2022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4671" y="798973"/>
            <a:ext cx="3273099" cy="2247117"/>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5043714" y="798974"/>
            <a:ext cx="6012470" cy="4658826"/>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444671" y="3205491"/>
            <a:ext cx="3275013" cy="2248181"/>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8A87A34-81AB-432B-8DAE-1953F412C126}" type="datetimeFigureOut">
              <a:rPr lang="en-US" dirty="0"/>
              <a:t>4/15/2022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17" name="Straight Connector 16"/>
          <p:cNvCxnSpPr/>
          <p:nvPr/>
        </p:nvCxnSpPr>
        <p:spPr>
          <a:xfrm>
            <a:off x="1448280" y="3205491"/>
            <a:ext cx="3269490"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bwMode="black">
            <a:xfrm>
              <a:off x="7477387" y="482170"/>
              <a:ext cx="4074533" cy="5149101"/>
            </a:xfrm>
            <a:prstGeom prst="rect">
              <a:avLst/>
            </a:prstGeom>
            <a:gradFill>
              <a:gsLst>
                <a:gs pos="0">
                  <a:srgbClr val="000001"/>
                </a:gs>
                <a:gs pos="100000">
                  <a:srgbClr val="191919"/>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52400" h="50800" prst="softRound"/>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bwMode="blackWhite">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451206" y="1129513"/>
            <a:ext cx="5532328" cy="1830584"/>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450329" y="3145992"/>
            <a:ext cx="5524404" cy="2003742"/>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447382" y="5469856"/>
            <a:ext cx="5527351" cy="320123"/>
          </a:xfrm>
        </p:spPr>
        <p:txBody>
          <a:bodyPr/>
          <a:lstStyle>
            <a:lvl1pPr algn="l">
              <a:defRPr/>
            </a:lvl1pPr>
          </a:lstStyle>
          <a:p>
            <a:fld id="{48A87A34-81AB-432B-8DAE-1953F412C126}" type="datetimeFigureOut">
              <a:rPr lang="en-US" dirty="0"/>
              <a:pPr/>
              <a:t>4/15/2022</a:t>
            </a:fld>
            <a:endParaRPr lang="en-US" dirty="0"/>
          </a:p>
        </p:txBody>
      </p:sp>
      <p:sp>
        <p:nvSpPr>
          <p:cNvPr id="6" name="Footer Placeholder 5"/>
          <p:cNvSpPr>
            <a:spLocks noGrp="1"/>
          </p:cNvSpPr>
          <p:nvPr>
            <p:ph type="ftr" sz="quarter" idx="11"/>
          </p:nvPr>
        </p:nvSpPr>
        <p:spPr>
          <a:xfrm>
            <a:off x="1447382" y="318640"/>
            <a:ext cx="5541004" cy="320931"/>
          </a:xfrm>
        </p:spPr>
        <p:txBody>
          <a:bodyPr/>
          <a:lstStyle/>
          <a:p>
            <a:endParaRPr lang="en-US" dirty="0"/>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cxnSp>
        <p:nvCxnSpPr>
          <p:cNvPr id="31" name="Straight Connector 30"/>
          <p:cNvCxnSpPr/>
          <p:nvPr/>
        </p:nvCxnSpPr>
        <p:spPr>
          <a:xfrm>
            <a:off x="1447382" y="3143605"/>
            <a:ext cx="5527351" cy="0"/>
          </a:xfrm>
          <a:prstGeom prst="line">
            <a:avLst/>
          </a:prstGeom>
          <a:ln w="31750"/>
        </p:spPr>
        <p:style>
          <a:lnRef idx="3">
            <a:schemeClr val="accent1"/>
          </a:lnRef>
          <a:fillRef idx="0">
            <a:schemeClr val="accent1"/>
          </a:fillRef>
          <a:effectRef idx="2">
            <a:schemeClr val="accent1"/>
          </a:effectRef>
          <a:fontRef idx="minor">
            <a:schemeClr val="tx1"/>
          </a:fontRef>
        </p:style>
      </p:cxn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image" Target="../media/image4.sv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3.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11" name="Picture 10" descr="A screen shot of a computer&#10;&#10;Description automatically generated">
            <a:extLst>
              <a:ext uri="{FF2B5EF4-FFF2-40B4-BE49-F238E27FC236}">
                <a16:creationId xmlns:a16="http://schemas.microsoft.com/office/drawing/2014/main" id="{F1AB2C95-16FC-48F5-843F-958A785E9224}"/>
              </a:ext>
            </a:extLst>
          </p:cNvPr>
          <p:cNvPicPr>
            <a:picLocks noChangeAspect="1"/>
          </p:cNvPicPr>
          <p:nvPr userDrawn="1"/>
        </p:nvPicPr>
        <p:blipFill>
          <a:blip r:embed="rId13"/>
          <a:stretch>
            <a:fillRect/>
          </a:stretch>
        </p:blipFill>
        <p:spPr>
          <a:xfrm>
            <a:off x="-6993" y="6105401"/>
            <a:ext cx="12192000" cy="804519"/>
          </a:xfrm>
          <a:prstGeom prst="rect">
            <a:avLst/>
          </a:prstGeom>
        </p:spPr>
      </p:pic>
      <p:sp>
        <p:nvSpPr>
          <p:cNvPr id="2" name="Title Placeholder 1"/>
          <p:cNvSpPr>
            <a:spLocks noGrp="1"/>
          </p:cNvSpPr>
          <p:nvPr>
            <p:ph type="title"/>
          </p:nvPr>
        </p:nvSpPr>
        <p:spPr>
          <a:xfrm>
            <a:off x="1451579" y="804519"/>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451579" y="2015732"/>
            <a:ext cx="9603275" cy="345061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554138" y="330370"/>
            <a:ext cx="3500715"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48A87A34-81AB-432B-8DAE-1953F412C126}" type="datetimeFigureOut">
              <a:rPr lang="en-US" dirty="0"/>
              <a:pPr/>
              <a:t>4/15/2022</a:t>
            </a:fld>
            <a:endParaRPr lang="en-US" dirty="0"/>
          </a:p>
        </p:txBody>
      </p:sp>
      <p:sp>
        <p:nvSpPr>
          <p:cNvPr id="5" name="Footer Placeholder 4"/>
          <p:cNvSpPr>
            <a:spLocks noGrp="1"/>
          </p:cNvSpPr>
          <p:nvPr>
            <p:ph type="ftr" sz="quarter" idx="3"/>
          </p:nvPr>
        </p:nvSpPr>
        <p:spPr>
          <a:xfrm>
            <a:off x="1451579"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480060" y="798973"/>
            <a:ext cx="811019" cy="503578"/>
          </a:xfrm>
          <a:prstGeom prst="rect">
            <a:avLst/>
          </a:prstGeom>
        </p:spPr>
        <p:txBody>
          <a:bodyPr vert="horz" lIns="91440" tIns="45720" rIns="91440" bIns="45720" rtlCol="0" anchor="t"/>
          <a:lstStyle>
            <a:lvl1pPr algn="r">
              <a:defRPr sz="2800">
                <a:solidFill>
                  <a:schemeClr val="accent1"/>
                </a:solidFill>
              </a:defRPr>
            </a:lvl1pPr>
          </a:lstStyle>
          <a:p>
            <a:fld id="{6D22F896-40B5-4ADD-8801-0D06FADFA095}" type="slidenum">
              <a:rPr lang="en-US" dirty="0"/>
              <a:pPr/>
              <a:t>‹#›</a:t>
            </a:fld>
            <a:endParaRPr lang="en-US" dirty="0"/>
          </a:p>
        </p:txBody>
      </p:sp>
      <p:cxnSp>
        <p:nvCxnSpPr>
          <p:cNvPr id="10" name="Straight Connector 9"/>
          <p:cNvCxnSpPr/>
          <p:nvPr/>
        </p:nvCxnSpPr>
        <p:spPr>
          <a:xfrm>
            <a:off x="0" y="6128413"/>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14" name="Rectangle 13">
            <a:extLst>
              <a:ext uri="{FF2B5EF4-FFF2-40B4-BE49-F238E27FC236}">
                <a16:creationId xmlns:a16="http://schemas.microsoft.com/office/drawing/2014/main" id="{81CF6BFE-1C36-4BBB-8893-34134FCA6E38}"/>
              </a:ext>
            </a:extLst>
          </p:cNvPr>
          <p:cNvSpPr/>
          <p:nvPr userDrawn="1"/>
        </p:nvSpPr>
        <p:spPr>
          <a:xfrm>
            <a:off x="4240693" y="6179700"/>
            <a:ext cx="3149722" cy="584775"/>
          </a:xfrm>
          <a:prstGeom prst="rect">
            <a:avLst/>
          </a:prstGeom>
          <a:noFill/>
        </p:spPr>
        <p:txBody>
          <a:bodyPr wrap="square" lIns="91440" tIns="45720" rIns="91440" bIns="45720">
            <a:spAutoFit/>
          </a:bodyPr>
          <a:lstStyle/>
          <a:p>
            <a:pPr algn="ctr"/>
            <a:r>
              <a:rPr lang="en-US" sz="3200" b="1" cap="none" spc="0" dirty="0">
                <a:ln w="10160">
                  <a:solidFill>
                    <a:schemeClr val="accent5"/>
                  </a:solidFill>
                  <a:prstDash val="solid"/>
                </a:ln>
                <a:solidFill>
                  <a:srgbClr val="FFFFFF"/>
                </a:solidFill>
                <a:effectLst>
                  <a:outerShdw blurRad="38100" dist="22860" dir="5400000" algn="tl" rotWithShape="0">
                    <a:srgbClr val="000000">
                      <a:alpha val="30000"/>
                    </a:srgbClr>
                  </a:outerShdw>
                </a:effectLst>
              </a:rPr>
              <a:t>#PSHSummit</a:t>
            </a:r>
          </a:p>
        </p:txBody>
      </p:sp>
      <p:sp>
        <p:nvSpPr>
          <p:cNvPr id="8" name="Rectangle 7"/>
          <p:cNvSpPr/>
          <p:nvPr/>
        </p:nvSpPr>
        <p:spPr>
          <a:xfrm>
            <a:off x="10438015" y="5275299"/>
            <a:ext cx="1482436" cy="58042"/>
          </a:xfrm>
          <a:prstGeom prst="rect">
            <a:avLst/>
          </a:prstGeom>
          <a:gradFill flip="none" rotWithShape="1">
            <a:gsLst>
              <a:gs pos="0">
                <a:schemeClr val="bg2">
                  <a:alpha val="0"/>
                </a:schemeClr>
              </a:gs>
              <a:gs pos="100000">
                <a:schemeClr val="bg2"/>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pic>
        <p:nvPicPr>
          <p:cNvPr id="1026" name="Picture 2" descr="See the source image">
            <a:extLst>
              <a:ext uri="{FF2B5EF4-FFF2-40B4-BE49-F238E27FC236}">
                <a16:creationId xmlns:a16="http://schemas.microsoft.com/office/drawing/2014/main" id="{B7979B00-451E-44BA-B3D6-8140AC51D90F}"/>
              </a:ext>
            </a:extLst>
          </p:cNvPr>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144351" y="6212412"/>
            <a:ext cx="1482436" cy="522520"/>
          </a:xfrm>
          <a:prstGeom prst="rect">
            <a:avLst/>
          </a:prstGeom>
          <a:noFill/>
          <a:extLst>
            <a:ext uri="{909E8E84-426E-40DD-AFC4-6F175D3DCCD1}">
              <a14:hiddenFill xmlns:a14="http://schemas.microsoft.com/office/drawing/2010/main">
                <a:solidFill>
                  <a:srgbClr val="FFFFFF"/>
                </a:solidFill>
              </a14:hiddenFill>
            </a:ext>
          </a:extLst>
        </p:spPr>
      </p:pic>
      <p:pic>
        <p:nvPicPr>
          <p:cNvPr id="17" name="Graphic 16">
            <a:extLst>
              <a:ext uri="{FF2B5EF4-FFF2-40B4-BE49-F238E27FC236}">
                <a16:creationId xmlns:a16="http://schemas.microsoft.com/office/drawing/2014/main" id="{1E22FE05-6583-4772-B050-89EDD70D2994}"/>
              </a:ext>
            </a:extLst>
          </p:cNvPr>
          <p:cNvPicPr>
            <a:picLocks noChangeAspect="1"/>
          </p:cNvPicPr>
          <p:nvPr userDrawn="1"/>
        </p:nvPicPr>
        <p:blipFill>
          <a:blip r:embed="rId15">
            <a:extLst>
              <a:ext uri="{96DAC541-7B7A-43D3-8B79-37D633B846F1}">
                <asvg:svgBlip xmlns="" xmlns:asvg="http://schemas.microsoft.com/office/drawing/2016/SVG/main" r:embed="rId16"/>
              </a:ext>
            </a:extLst>
          </a:blip>
          <a:stretch>
            <a:fillRect/>
          </a:stretch>
        </p:blipFill>
        <p:spPr>
          <a:xfrm>
            <a:off x="10869703" y="6209241"/>
            <a:ext cx="1157639" cy="525691"/>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3200" b="0" i="0" kern="1200" cap="all">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2355273" y="802298"/>
            <a:ext cx="8699580" cy="2541431"/>
          </a:xfrm>
        </p:spPr>
        <p:txBody>
          <a:bodyPr>
            <a:noAutofit/>
          </a:bodyPr>
          <a:lstStyle/>
          <a:p>
            <a:pPr algn="ctr"/>
            <a:r>
              <a:rPr lang="en-US" sz="4400" b="1" dirty="0"/>
              <a:t>Create a Secure RESTful API Gateway for PowerShell Scripts</a:t>
            </a:r>
            <a:endParaRPr lang="en-US" sz="4400" dirty="0"/>
          </a:p>
        </p:txBody>
      </p:sp>
      <p:sp>
        <p:nvSpPr>
          <p:cNvPr id="4" name="TextBox 3"/>
          <p:cNvSpPr txBox="1"/>
          <p:nvPr/>
        </p:nvSpPr>
        <p:spPr>
          <a:xfrm>
            <a:off x="295564" y="4727681"/>
            <a:ext cx="3565236" cy="1477328"/>
          </a:xfrm>
          <a:prstGeom prst="rect">
            <a:avLst/>
          </a:prstGeom>
          <a:noFill/>
        </p:spPr>
        <p:txBody>
          <a:bodyPr wrap="square" rtlCol="0">
            <a:spAutoFit/>
          </a:bodyPr>
          <a:lstStyle/>
          <a:p>
            <a:r>
              <a:rPr lang="en-US" dirty="0"/>
              <a:t>Justin Sider </a:t>
            </a:r>
          </a:p>
          <a:p>
            <a:r>
              <a:rPr lang="en-US" dirty="0"/>
              <a:t>@jpsider</a:t>
            </a:r>
          </a:p>
          <a:p>
            <a:r>
              <a:rPr lang="en-US" dirty="0"/>
              <a:t>CIO - Belay Technologies Inc.</a:t>
            </a:r>
          </a:p>
          <a:p>
            <a:r>
              <a:rPr lang="en-US" dirty="0"/>
              <a:t>Invoke-</a:t>
            </a:r>
            <a:r>
              <a:rPr lang="en-US" dirty="0" err="1"/>
              <a:t>Automation.blog</a:t>
            </a:r>
            <a:endParaRPr lang="en-US" dirty="0"/>
          </a:p>
          <a:p>
            <a:endParaRPr lang="en-US" dirty="0"/>
          </a:p>
        </p:txBody>
      </p:sp>
    </p:spTree>
    <p:extLst>
      <p:ext uri="{BB962C8B-B14F-4D97-AF65-F5344CB8AC3E}">
        <p14:creationId xmlns:p14="http://schemas.microsoft.com/office/powerpoint/2010/main" val="415364470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Agenda</a:t>
            </a:r>
            <a:endParaRPr lang="en-US" dirty="0"/>
          </a:p>
        </p:txBody>
      </p:sp>
      <p:sp>
        <p:nvSpPr>
          <p:cNvPr id="3" name="Content Placeholder 2"/>
          <p:cNvSpPr>
            <a:spLocks noGrp="1"/>
          </p:cNvSpPr>
          <p:nvPr>
            <p:ph idx="1"/>
          </p:nvPr>
        </p:nvSpPr>
        <p:spPr/>
        <p:txBody>
          <a:bodyPr/>
          <a:lstStyle/>
          <a:p>
            <a:r>
              <a:rPr lang="en-US" dirty="0" smtClean="0"/>
              <a:t>The End</a:t>
            </a:r>
          </a:p>
          <a:p>
            <a:r>
              <a:rPr lang="en-US" dirty="0" err="1" smtClean="0"/>
              <a:t>RestPS</a:t>
            </a:r>
            <a:r>
              <a:rPr lang="en-US" dirty="0" smtClean="0"/>
              <a:t> - Overview</a:t>
            </a:r>
          </a:p>
          <a:p>
            <a:r>
              <a:rPr lang="en-US" dirty="0" smtClean="0"/>
              <a:t>The beginning</a:t>
            </a:r>
          </a:p>
          <a:p>
            <a:r>
              <a:rPr lang="en-US" dirty="0" smtClean="0"/>
              <a:t>Step-by-Step</a:t>
            </a:r>
          </a:p>
          <a:p>
            <a:r>
              <a:rPr lang="en-US" dirty="0" smtClean="0"/>
              <a:t>The End (for real this time)</a:t>
            </a:r>
            <a:endParaRPr lang="en-US" dirty="0"/>
          </a:p>
        </p:txBody>
      </p:sp>
    </p:spTree>
    <p:extLst>
      <p:ext uri="{BB962C8B-B14F-4D97-AF65-F5344CB8AC3E}">
        <p14:creationId xmlns:p14="http://schemas.microsoft.com/office/powerpoint/2010/main" val="177249371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dirty="0"/>
              <a:t>Imagine a heterogeneous infrastructure where all API’s and authentication methods are the same. Now pinch yourself! PowerShell gives you the tools to make this dream a reality. Using open source PowerShell modules you can create a RESTFUL API Gateway providing secure access to all your system data.</a:t>
            </a:r>
          </a:p>
          <a:p>
            <a:r>
              <a:rPr lang="en-US" dirty="0"/>
              <a:t>Utilizing open source PowerShell modules you can create a RESTful API Gateway to provide secure access to your existing PowerShell scripts and the data they produce. This RESTful Gateway will provide consistent interfaces, secure access to multiple different Enterprise Services, as well as other core applications in your infrastructure. Not having to manage multiple Authentication methods to different services within a single script can save huge amounts of time and frustration. You can now create your own client with a consistent interface to retrieve all of your critical system data. Take notes during this session to learn how to setup the RESTful API Gateway, Secure the endpoints, and fully customize them to meet your organizational needs. This is all done utilizing PowerShell.</a:t>
            </a:r>
          </a:p>
          <a:p>
            <a:endParaRPr lang="en-US" dirty="0"/>
          </a:p>
          <a:p>
            <a:endParaRPr lang="en-US" dirty="0"/>
          </a:p>
        </p:txBody>
      </p:sp>
    </p:spTree>
    <p:extLst>
      <p:ext uri="{BB962C8B-B14F-4D97-AF65-F5344CB8AC3E}">
        <p14:creationId xmlns:p14="http://schemas.microsoft.com/office/powerpoint/2010/main" val="257033180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br>
              <a:rPr lang="en-US" dirty="0" smtClean="0"/>
            </a:br>
            <a:endParaRPr lang="en-US" dirty="0"/>
          </a:p>
        </p:txBody>
      </p:sp>
      <p:sp>
        <p:nvSpPr>
          <p:cNvPr id="4" name="Flowchart: Direct Access Storage 3"/>
          <p:cNvSpPr/>
          <p:nvPr/>
        </p:nvSpPr>
        <p:spPr>
          <a:xfrm>
            <a:off x="4788816" y="2234153"/>
            <a:ext cx="1366887" cy="295058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rved Left Arrow 4"/>
          <p:cNvSpPr/>
          <p:nvPr/>
        </p:nvSpPr>
        <p:spPr>
          <a:xfrm>
            <a:off x="6881567" y="2875175"/>
            <a:ext cx="1687398" cy="190421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Bent Arrow 5"/>
          <p:cNvSpPr/>
          <p:nvPr/>
        </p:nvSpPr>
        <p:spPr>
          <a:xfrm>
            <a:off x="2818614" y="2875175"/>
            <a:ext cx="1480009" cy="146115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1913641" y="4779390"/>
            <a:ext cx="2601798" cy="369332"/>
          </a:xfrm>
          <a:prstGeom prst="rect">
            <a:avLst/>
          </a:prstGeom>
          <a:noFill/>
        </p:spPr>
        <p:txBody>
          <a:bodyPr wrap="square" rtlCol="0">
            <a:spAutoFit/>
          </a:bodyPr>
          <a:lstStyle/>
          <a:p>
            <a:r>
              <a:rPr lang="en-US" dirty="0" smtClean="0"/>
              <a:t>Incoming HTTPS request</a:t>
            </a:r>
            <a:endParaRPr lang="en-US" dirty="0"/>
          </a:p>
        </p:txBody>
      </p:sp>
      <p:sp>
        <p:nvSpPr>
          <p:cNvPr id="8" name="TextBox 7"/>
          <p:cNvSpPr txBox="1"/>
          <p:nvPr/>
        </p:nvSpPr>
        <p:spPr>
          <a:xfrm>
            <a:off x="6598763" y="2130458"/>
            <a:ext cx="1970202" cy="646331"/>
          </a:xfrm>
          <a:prstGeom prst="rect">
            <a:avLst/>
          </a:prstGeom>
          <a:noFill/>
        </p:spPr>
        <p:txBody>
          <a:bodyPr wrap="square" rtlCol="0">
            <a:spAutoFit/>
          </a:bodyPr>
          <a:lstStyle/>
          <a:p>
            <a:r>
              <a:rPr lang="en-US" dirty="0" smtClean="0"/>
              <a:t>Authorization</a:t>
            </a:r>
          </a:p>
          <a:p>
            <a:r>
              <a:rPr lang="en-US" dirty="0" smtClean="0"/>
              <a:t>Authentication</a:t>
            </a:r>
            <a:endParaRPr lang="en-US" dirty="0"/>
          </a:p>
        </p:txBody>
      </p:sp>
      <p:sp>
        <p:nvSpPr>
          <p:cNvPr id="9" name="TextBox 8"/>
          <p:cNvSpPr txBox="1"/>
          <p:nvPr/>
        </p:nvSpPr>
        <p:spPr>
          <a:xfrm>
            <a:off x="8748074" y="3386281"/>
            <a:ext cx="2196445" cy="646331"/>
          </a:xfrm>
          <a:prstGeom prst="rect">
            <a:avLst/>
          </a:prstGeom>
          <a:noFill/>
        </p:spPr>
        <p:txBody>
          <a:bodyPr wrap="square" rtlCol="0">
            <a:spAutoFit/>
          </a:bodyPr>
          <a:lstStyle/>
          <a:p>
            <a:r>
              <a:rPr lang="en-US" dirty="0" smtClean="0"/>
              <a:t>Route Determined</a:t>
            </a:r>
          </a:p>
          <a:p>
            <a:r>
              <a:rPr lang="en-US" dirty="0" smtClean="0"/>
              <a:t>Script Executed</a:t>
            </a:r>
            <a:endParaRPr lang="en-US" dirty="0"/>
          </a:p>
        </p:txBody>
      </p:sp>
      <p:sp>
        <p:nvSpPr>
          <p:cNvPr id="10" name="TextBox 9"/>
          <p:cNvSpPr txBox="1"/>
          <p:nvPr/>
        </p:nvSpPr>
        <p:spPr>
          <a:xfrm>
            <a:off x="6796726" y="4779390"/>
            <a:ext cx="1772239" cy="369332"/>
          </a:xfrm>
          <a:prstGeom prst="rect">
            <a:avLst/>
          </a:prstGeom>
          <a:noFill/>
        </p:spPr>
        <p:txBody>
          <a:bodyPr wrap="square" rtlCol="0">
            <a:spAutoFit/>
          </a:bodyPr>
          <a:lstStyle/>
          <a:p>
            <a:r>
              <a:rPr lang="en-US" dirty="0" smtClean="0"/>
              <a:t>Data Returned</a:t>
            </a:r>
            <a:endParaRPr lang="en-US" dirty="0"/>
          </a:p>
        </p:txBody>
      </p:sp>
    </p:spTree>
    <p:extLst>
      <p:ext uri="{BB962C8B-B14F-4D97-AF65-F5344CB8AC3E}">
        <p14:creationId xmlns:p14="http://schemas.microsoft.com/office/powerpoint/2010/main" val="219729485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RestPS</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The Good</a:t>
            </a:r>
          </a:p>
          <a:p>
            <a:pPr lvl="1"/>
            <a:r>
              <a:rPr lang="en-US" dirty="0" smtClean="0"/>
              <a:t>Open Source</a:t>
            </a:r>
          </a:p>
          <a:p>
            <a:pPr lvl="2"/>
            <a:r>
              <a:rPr lang="en-US" dirty="0" smtClean="0"/>
              <a:t>Contributions are welcome!</a:t>
            </a:r>
            <a:endParaRPr lang="en-US" dirty="0" smtClean="0"/>
          </a:p>
          <a:p>
            <a:pPr lvl="1"/>
            <a:r>
              <a:rPr lang="en-US" dirty="0" smtClean="0"/>
              <a:t>Wraps the Dot Net Frameworks HTTP Listener</a:t>
            </a:r>
          </a:p>
          <a:p>
            <a:pPr lvl="1"/>
            <a:r>
              <a:rPr lang="en-US" dirty="0" smtClean="0"/>
              <a:t>Routes (Scripts) defined in a JSON file</a:t>
            </a:r>
          </a:p>
          <a:p>
            <a:endParaRPr lang="en-US" dirty="0" smtClean="0"/>
          </a:p>
          <a:p>
            <a:r>
              <a:rPr lang="en-US" dirty="0" smtClean="0"/>
              <a:t>The Bad</a:t>
            </a:r>
          </a:p>
          <a:p>
            <a:pPr lvl="1"/>
            <a:r>
              <a:rPr lang="en-US" dirty="0" smtClean="0"/>
              <a:t>Single threaded</a:t>
            </a:r>
          </a:p>
          <a:p>
            <a:pPr lvl="1"/>
            <a:r>
              <a:rPr lang="en-US" dirty="0" smtClean="0"/>
              <a:t>Cannot support Dynamic URL’s</a:t>
            </a:r>
          </a:p>
          <a:p>
            <a:pPr lvl="1"/>
            <a:r>
              <a:rPr lang="en-US" dirty="0" smtClean="0"/>
              <a:t>Logging </a:t>
            </a:r>
            <a:r>
              <a:rPr lang="en-US" dirty="0" err="1" smtClean="0"/>
              <a:t>kinda</a:t>
            </a:r>
            <a:r>
              <a:rPr lang="en-US" smtClean="0"/>
              <a:t> sucks</a:t>
            </a:r>
            <a:endParaRPr lang="en-US" dirty="0" smtClean="0"/>
          </a:p>
          <a:p>
            <a:endParaRPr lang="en-US" dirty="0"/>
          </a:p>
        </p:txBody>
      </p:sp>
    </p:spTree>
    <p:extLst>
      <p:ext uri="{BB962C8B-B14F-4D97-AF65-F5344CB8AC3E}">
        <p14:creationId xmlns:p14="http://schemas.microsoft.com/office/powerpoint/2010/main" val="63907967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beginning</a:t>
            </a:r>
            <a:endParaRPr lang="en-US" dirty="0"/>
          </a:p>
        </p:txBody>
      </p:sp>
      <p:sp>
        <p:nvSpPr>
          <p:cNvPr id="3" name="Content Placeholder 2"/>
          <p:cNvSpPr>
            <a:spLocks noGrp="1"/>
          </p:cNvSpPr>
          <p:nvPr>
            <p:ph idx="1"/>
          </p:nvPr>
        </p:nvSpPr>
        <p:spPr/>
        <p:txBody>
          <a:bodyPr/>
          <a:lstStyle/>
          <a:p>
            <a:r>
              <a:rPr lang="en-US" dirty="0" smtClean="0"/>
              <a:t>Install the Root CA to certificate store.</a:t>
            </a:r>
          </a:p>
          <a:p>
            <a:r>
              <a:rPr lang="en-US" dirty="0" smtClean="0"/>
              <a:t>Create/Install the Server Certificate</a:t>
            </a:r>
          </a:p>
          <a:p>
            <a:r>
              <a:rPr lang="en-US" dirty="0" smtClean="0"/>
              <a:t>Define the routes in JSON</a:t>
            </a:r>
            <a:endParaRPr lang="en-US" dirty="0"/>
          </a:p>
        </p:txBody>
      </p:sp>
    </p:spTree>
    <p:extLst>
      <p:ext uri="{BB962C8B-B14F-4D97-AF65-F5344CB8AC3E}">
        <p14:creationId xmlns:p14="http://schemas.microsoft.com/office/powerpoint/2010/main" val="11690771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Step-by-Step</a:t>
            </a:r>
            <a:endParaRPr lang="en-US" dirty="0"/>
          </a:p>
        </p:txBody>
      </p:sp>
      <p:sp>
        <p:nvSpPr>
          <p:cNvPr id="3" name="Content Placeholder 2"/>
          <p:cNvSpPr>
            <a:spLocks noGrp="1"/>
          </p:cNvSpPr>
          <p:nvPr>
            <p:ph idx="1"/>
          </p:nvPr>
        </p:nvSpPr>
        <p:spPr/>
        <p:txBody>
          <a:bodyPr/>
          <a:lstStyle/>
          <a:p>
            <a:r>
              <a:rPr lang="en-US" dirty="0" smtClean="0"/>
              <a:t>Start </a:t>
            </a:r>
            <a:r>
              <a:rPr lang="en-US" dirty="0" err="1" smtClean="0"/>
              <a:t>RestPS</a:t>
            </a:r>
            <a:endParaRPr lang="en-US" dirty="0" smtClean="0"/>
          </a:p>
          <a:p>
            <a:r>
              <a:rPr lang="en-US" dirty="0" smtClean="0"/>
              <a:t>Initiate a Non-HTTPS request</a:t>
            </a:r>
          </a:p>
          <a:p>
            <a:r>
              <a:rPr lang="en-US" dirty="0" smtClean="0"/>
              <a:t>Review the error</a:t>
            </a:r>
          </a:p>
          <a:p>
            <a:r>
              <a:rPr lang="en-US" dirty="0" smtClean="0"/>
              <a:t>Initiate an HTTPS request</a:t>
            </a:r>
          </a:p>
          <a:p>
            <a:r>
              <a:rPr lang="en-US" dirty="0" smtClean="0"/>
              <a:t>Enjoy the Success</a:t>
            </a:r>
            <a:endParaRPr lang="en-US" dirty="0"/>
          </a:p>
        </p:txBody>
      </p:sp>
    </p:spTree>
    <p:extLst>
      <p:ext uri="{BB962C8B-B14F-4D97-AF65-F5344CB8AC3E}">
        <p14:creationId xmlns:p14="http://schemas.microsoft.com/office/powerpoint/2010/main" val="23250013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end</a:t>
            </a:r>
            <a:br>
              <a:rPr lang="en-US" dirty="0" smtClean="0"/>
            </a:br>
            <a:endParaRPr lang="en-US" dirty="0"/>
          </a:p>
        </p:txBody>
      </p:sp>
      <p:sp>
        <p:nvSpPr>
          <p:cNvPr id="4" name="Flowchart: Direct Access Storage 3"/>
          <p:cNvSpPr/>
          <p:nvPr/>
        </p:nvSpPr>
        <p:spPr>
          <a:xfrm>
            <a:off x="4788816" y="2234153"/>
            <a:ext cx="1366887" cy="2950589"/>
          </a:xfrm>
          <a:prstGeom prst="flowChartMagneticDrum">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Curved Left Arrow 4"/>
          <p:cNvSpPr/>
          <p:nvPr/>
        </p:nvSpPr>
        <p:spPr>
          <a:xfrm>
            <a:off x="6881567" y="2875175"/>
            <a:ext cx="1687398" cy="1904215"/>
          </a:xfrm>
          <a:prstGeom prst="curved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6" name="Bent Arrow 5"/>
          <p:cNvSpPr/>
          <p:nvPr/>
        </p:nvSpPr>
        <p:spPr>
          <a:xfrm>
            <a:off x="2818614" y="2875175"/>
            <a:ext cx="1480009" cy="1461155"/>
          </a:xfrm>
          <a:prstGeom prst="ben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7" name="TextBox 6"/>
          <p:cNvSpPr txBox="1"/>
          <p:nvPr/>
        </p:nvSpPr>
        <p:spPr>
          <a:xfrm>
            <a:off x="1913641" y="4779390"/>
            <a:ext cx="2601798" cy="369332"/>
          </a:xfrm>
          <a:prstGeom prst="rect">
            <a:avLst/>
          </a:prstGeom>
          <a:noFill/>
        </p:spPr>
        <p:txBody>
          <a:bodyPr wrap="square" rtlCol="0">
            <a:spAutoFit/>
          </a:bodyPr>
          <a:lstStyle/>
          <a:p>
            <a:r>
              <a:rPr lang="en-US" dirty="0" smtClean="0"/>
              <a:t>Incoming HTTPS request</a:t>
            </a:r>
            <a:endParaRPr lang="en-US" dirty="0"/>
          </a:p>
        </p:txBody>
      </p:sp>
      <p:sp>
        <p:nvSpPr>
          <p:cNvPr id="8" name="TextBox 7"/>
          <p:cNvSpPr txBox="1"/>
          <p:nvPr/>
        </p:nvSpPr>
        <p:spPr>
          <a:xfrm>
            <a:off x="6598763" y="2130458"/>
            <a:ext cx="1970202" cy="646331"/>
          </a:xfrm>
          <a:prstGeom prst="rect">
            <a:avLst/>
          </a:prstGeom>
          <a:noFill/>
        </p:spPr>
        <p:txBody>
          <a:bodyPr wrap="square" rtlCol="0">
            <a:spAutoFit/>
          </a:bodyPr>
          <a:lstStyle/>
          <a:p>
            <a:r>
              <a:rPr lang="en-US" dirty="0" smtClean="0"/>
              <a:t>Authorization</a:t>
            </a:r>
          </a:p>
          <a:p>
            <a:r>
              <a:rPr lang="en-US" dirty="0" smtClean="0"/>
              <a:t>Authentication</a:t>
            </a:r>
            <a:endParaRPr lang="en-US" dirty="0"/>
          </a:p>
        </p:txBody>
      </p:sp>
      <p:sp>
        <p:nvSpPr>
          <p:cNvPr id="9" name="TextBox 8"/>
          <p:cNvSpPr txBox="1"/>
          <p:nvPr/>
        </p:nvSpPr>
        <p:spPr>
          <a:xfrm>
            <a:off x="8748074" y="3386281"/>
            <a:ext cx="2196445" cy="646331"/>
          </a:xfrm>
          <a:prstGeom prst="rect">
            <a:avLst/>
          </a:prstGeom>
          <a:noFill/>
        </p:spPr>
        <p:txBody>
          <a:bodyPr wrap="square" rtlCol="0">
            <a:spAutoFit/>
          </a:bodyPr>
          <a:lstStyle/>
          <a:p>
            <a:r>
              <a:rPr lang="en-US" dirty="0" smtClean="0"/>
              <a:t>Route Determined</a:t>
            </a:r>
          </a:p>
          <a:p>
            <a:r>
              <a:rPr lang="en-US" dirty="0" smtClean="0"/>
              <a:t>Script Executed</a:t>
            </a:r>
            <a:endParaRPr lang="en-US" dirty="0"/>
          </a:p>
        </p:txBody>
      </p:sp>
      <p:sp>
        <p:nvSpPr>
          <p:cNvPr id="10" name="TextBox 9"/>
          <p:cNvSpPr txBox="1"/>
          <p:nvPr/>
        </p:nvSpPr>
        <p:spPr>
          <a:xfrm>
            <a:off x="6796726" y="4779390"/>
            <a:ext cx="1772239" cy="369332"/>
          </a:xfrm>
          <a:prstGeom prst="rect">
            <a:avLst/>
          </a:prstGeom>
          <a:noFill/>
        </p:spPr>
        <p:txBody>
          <a:bodyPr wrap="square" rtlCol="0">
            <a:spAutoFit/>
          </a:bodyPr>
          <a:lstStyle/>
          <a:p>
            <a:r>
              <a:rPr lang="en-US" dirty="0" smtClean="0"/>
              <a:t>Data Returned</a:t>
            </a:r>
            <a:endParaRPr lang="en-US" dirty="0"/>
          </a:p>
        </p:txBody>
      </p:sp>
    </p:spTree>
    <p:extLst>
      <p:ext uri="{BB962C8B-B14F-4D97-AF65-F5344CB8AC3E}">
        <p14:creationId xmlns:p14="http://schemas.microsoft.com/office/powerpoint/2010/main" val="20084877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Thanks!</a:t>
            </a:r>
            <a:endParaRPr lang="en-US" dirty="0"/>
          </a:p>
        </p:txBody>
      </p:sp>
      <p:sp>
        <p:nvSpPr>
          <p:cNvPr id="3" name="Content Placeholder 2"/>
          <p:cNvSpPr>
            <a:spLocks noGrp="1"/>
          </p:cNvSpPr>
          <p:nvPr>
            <p:ph idx="1"/>
          </p:nvPr>
        </p:nvSpPr>
        <p:spPr/>
        <p:txBody>
          <a:bodyPr/>
          <a:lstStyle/>
          <a:p>
            <a:endParaRPr lang="en-US"/>
          </a:p>
        </p:txBody>
      </p:sp>
    </p:spTree>
    <p:extLst>
      <p:ext uri="{BB962C8B-B14F-4D97-AF65-F5344CB8AC3E}">
        <p14:creationId xmlns:p14="http://schemas.microsoft.com/office/powerpoint/2010/main" val="3800913027"/>
      </p:ext>
    </p:extLst>
  </p:cSld>
  <p:clrMapOvr>
    <a:masterClrMapping/>
  </p:clrMapOvr>
</p:sld>
</file>

<file path=ppt/theme/theme1.xml><?xml version="1.0" encoding="utf-8"?>
<a:theme xmlns:a="http://schemas.openxmlformats.org/drawingml/2006/main" name="Gallery">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Gallery">
      <a:majorFont>
        <a:latin typeface="Gill Sans MT" panose="020B0502020104020203"/>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Gill Sans MT" panose="020B0502020104020203"/>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Gallery" id="{BBFCD31E-59A1-489D-B089-A3EAD7CAE12E}" vid="{F5E91637-A7B6-4E27-B710-77DA7014EE1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F4F7FF22093805478C1AC3DECA046AE2" ma:contentTypeVersion="8" ma:contentTypeDescription="Create a new document." ma:contentTypeScope="" ma:versionID="355f70b62edaa6431edc676a4e077378">
  <xsd:schema xmlns:xsd="http://www.w3.org/2001/XMLSchema" xmlns:xs="http://www.w3.org/2001/XMLSchema" xmlns:p="http://schemas.microsoft.com/office/2006/metadata/properties" xmlns:ns3="645951c4-77b2-4271-8f10-a0d3c1e36172" xmlns:ns4="4999cf13-cb53-4a3d-a90e-c2f6e51a4028" targetNamespace="http://schemas.microsoft.com/office/2006/metadata/properties" ma:root="true" ma:fieldsID="2227e73c82c8b7740b460282c33c29e7" ns3:_="" ns4:_="">
    <xsd:import namespace="645951c4-77b2-4271-8f10-a0d3c1e36172"/>
    <xsd:import namespace="4999cf13-cb53-4a3d-a90e-c2f6e51a4028"/>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element ref="ns3: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645951c4-77b2-4271-8f10-a0d3c1e3617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element name="MediaServiceDateTaken" ma:index="15"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999cf13-cb53-4a3d-a90e-c2f6e51a4028"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A6475F-74BE-49E2-AA53-D5190570A614}">
  <ds:schemaRefs>
    <ds:schemaRef ds:uri="645951c4-77b2-4271-8f10-a0d3c1e36172"/>
    <ds:schemaRef ds:uri="http://purl.org/dc/terms/"/>
    <ds:schemaRef ds:uri="http://schemas.openxmlformats.org/package/2006/metadata/core-properties"/>
    <ds:schemaRef ds:uri="http://schemas.microsoft.com/office/2006/documentManagement/types"/>
    <ds:schemaRef ds:uri="http://schemas.microsoft.com/office/infopath/2007/PartnerControls"/>
    <ds:schemaRef ds:uri="4999cf13-cb53-4a3d-a90e-c2f6e51a4028"/>
    <ds:schemaRef ds:uri="http://purl.org/dc/elements/1.1/"/>
    <ds:schemaRef ds:uri="http://schemas.microsoft.com/office/2006/metadata/properties"/>
    <ds:schemaRef ds:uri="http://www.w3.org/XML/1998/namespace"/>
    <ds:schemaRef ds:uri="http://purl.org/dc/dcmitype/"/>
  </ds:schemaRefs>
</ds:datastoreItem>
</file>

<file path=customXml/itemProps2.xml><?xml version="1.0" encoding="utf-8"?>
<ds:datastoreItem xmlns:ds="http://schemas.openxmlformats.org/officeDocument/2006/customXml" ds:itemID="{0C22064C-1319-48D9-99A8-E6155754BCCB}">
  <ds:schemaRefs>
    <ds:schemaRef ds:uri="http://schemas.microsoft.com/sharepoint/v3/contenttype/forms"/>
  </ds:schemaRefs>
</ds:datastoreItem>
</file>

<file path=customXml/itemProps3.xml><?xml version="1.0" encoding="utf-8"?>
<ds:datastoreItem xmlns:ds="http://schemas.openxmlformats.org/officeDocument/2006/customXml" ds:itemID="{7B8DF68D-5FB3-440F-B135-BC13D85A75A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645951c4-77b2-4271-8f10-a0d3c1e36172"/>
    <ds:schemaRef ds:uri="4999cf13-cb53-4a3d-a90e-c2f6e51a402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TM10001114[[fn=Gallery]]</Template>
  <TotalTime>5689</TotalTime>
  <Words>311</Words>
  <Application>Microsoft Office PowerPoint</Application>
  <PresentationFormat>Widescreen</PresentationFormat>
  <Paragraphs>49</Paragraphs>
  <Slides>9</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9</vt:i4>
      </vt:variant>
    </vt:vector>
  </HeadingPairs>
  <TitlesOfParts>
    <vt:vector size="12" baseType="lpstr">
      <vt:lpstr>Arial</vt:lpstr>
      <vt:lpstr>Gill Sans MT</vt:lpstr>
      <vt:lpstr>Gallery</vt:lpstr>
      <vt:lpstr>Create a Secure RESTful API Gateway for PowerShell Scripts</vt:lpstr>
      <vt:lpstr>Agenda</vt:lpstr>
      <vt:lpstr>PowerPoint Presentation</vt:lpstr>
      <vt:lpstr>The end </vt:lpstr>
      <vt:lpstr>RestPS</vt:lpstr>
      <vt:lpstr>The beginning</vt:lpstr>
      <vt:lpstr>Step-by-Step</vt:lpstr>
      <vt:lpstr>The end </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notes</dc:title>
  <dc:creator>James Petty</dc:creator>
  <cp:lastModifiedBy>jpsider</cp:lastModifiedBy>
  <cp:revision>23</cp:revision>
  <dcterms:created xsi:type="dcterms:W3CDTF">2020-10-05T21:13:15Z</dcterms:created>
  <dcterms:modified xsi:type="dcterms:W3CDTF">2022-04-15T21:54:10Z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0x010100F4F7FF22093805478C1AC3DECA046AE2</vt:lpwstr>
  </property>
</Properties>
</file>