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60" r:id="rId5"/>
    <p:sldId id="272" r:id="rId6"/>
    <p:sldId id="259" r:id="rId7"/>
    <p:sldId id="261" r:id="rId8"/>
    <p:sldId id="266" r:id="rId9"/>
    <p:sldId id="264" r:id="rId10"/>
    <p:sldId id="267" r:id="rId11"/>
    <p:sldId id="270" r:id="rId12"/>
    <p:sldId id="27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F092E-EE01-4D0E-BCD2-A07212A4CA6E}" v="11" dt="2021-02-23T17:20:15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6993" y="6105401"/>
            <a:ext cx="12192000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4240693" y="6179700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8015" y="5275299"/>
            <a:ext cx="1482436" cy="580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0869703" y="6209241"/>
            <a:ext cx="1157639" cy="5256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5273" y="802298"/>
            <a:ext cx="8699580" cy="2541431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/>
              <a:t>Create a Secure RESTful API Gateway for PowerShell Scripts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95564" y="4727681"/>
            <a:ext cx="3565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Justin Sider </a:t>
            </a:r>
          </a:p>
          <a:p>
            <a:r>
              <a:rPr lang="en-US" dirty="0"/>
              <a:t>@jpsider</a:t>
            </a:r>
          </a:p>
          <a:p>
            <a:r>
              <a:rPr lang="en-US" dirty="0"/>
              <a:t>CIO - Belay Technologies Inc.</a:t>
            </a:r>
          </a:p>
          <a:p>
            <a:r>
              <a:rPr lang="en-US" dirty="0"/>
              <a:t>Invoke-</a:t>
            </a:r>
            <a:r>
              <a:rPr lang="en-US" dirty="0" err="1"/>
              <a:t>Automation.blog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44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https://github.com/jpsider/Invoke-Automation/tree/master/Powershell/PowerShellConference2022</a:t>
            </a:r>
          </a:p>
        </p:txBody>
      </p:sp>
    </p:spTree>
    <p:extLst>
      <p:ext uri="{BB962C8B-B14F-4D97-AF65-F5344CB8AC3E}">
        <p14:creationId xmlns:p14="http://schemas.microsoft.com/office/powerpoint/2010/main" val="192474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fun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a Certified Soccer Coach and Referee.</a:t>
            </a:r>
          </a:p>
          <a:p>
            <a:r>
              <a:rPr lang="en-US" dirty="0" smtClean="0"/>
              <a:t>I’m about to move to San Antonio, my very first move ever.</a:t>
            </a:r>
          </a:p>
          <a:p>
            <a:r>
              <a:rPr lang="en-US" dirty="0" smtClean="0"/>
              <a:t>I love to golf.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3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</a:p>
          <a:p>
            <a:r>
              <a:rPr lang="en-US" dirty="0" err="1" smtClean="0"/>
              <a:t>RestPS</a:t>
            </a:r>
            <a:r>
              <a:rPr lang="en-US" dirty="0" smtClean="0"/>
              <a:t> - Overview</a:t>
            </a:r>
          </a:p>
          <a:p>
            <a:r>
              <a:rPr lang="en-US" dirty="0" smtClean="0"/>
              <a:t>Step-by-Step </a:t>
            </a:r>
          </a:p>
          <a:p>
            <a:r>
              <a:rPr lang="en-US" dirty="0" smtClean="0"/>
              <a:t>The End (again)</a:t>
            </a:r>
          </a:p>
          <a:p>
            <a:r>
              <a:rPr lang="en-US" dirty="0" smtClean="0"/>
              <a:t>Example A</a:t>
            </a:r>
          </a:p>
          <a:p>
            <a:r>
              <a:rPr lang="en-US" dirty="0" smtClean="0"/>
              <a:t>Example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9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lowchart: Direct Access Storage 3"/>
          <p:cNvSpPr/>
          <p:nvPr/>
        </p:nvSpPr>
        <p:spPr>
          <a:xfrm>
            <a:off x="4788816" y="2234153"/>
            <a:ext cx="1366887" cy="295058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rved Left Arrow 4"/>
          <p:cNvSpPr/>
          <p:nvPr/>
        </p:nvSpPr>
        <p:spPr>
          <a:xfrm>
            <a:off x="6881567" y="2875175"/>
            <a:ext cx="1687398" cy="19042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>
            <a:off x="2818614" y="2875175"/>
            <a:ext cx="1480009" cy="146115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3641" y="4779390"/>
            <a:ext cx="260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Incoming HTTPS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98763" y="2130458"/>
            <a:ext cx="197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Authorization</a:t>
            </a:r>
          </a:p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48074" y="3386281"/>
            <a:ext cx="2196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Route Determined</a:t>
            </a:r>
          </a:p>
          <a:p>
            <a:r>
              <a:rPr lang="en-US" dirty="0" smtClean="0"/>
              <a:t>Script Executed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96726" y="4779390"/>
            <a:ext cx="177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Returned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9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Good</a:t>
            </a:r>
          </a:p>
          <a:p>
            <a:pPr lvl="1"/>
            <a:r>
              <a:rPr lang="en-US" dirty="0" smtClean="0"/>
              <a:t>Open Source</a:t>
            </a:r>
          </a:p>
          <a:p>
            <a:pPr lvl="2"/>
            <a:r>
              <a:rPr lang="en-US" dirty="0" smtClean="0"/>
              <a:t>Contributions are welcome!</a:t>
            </a:r>
          </a:p>
          <a:p>
            <a:pPr lvl="1"/>
            <a:r>
              <a:rPr lang="en-US" dirty="0" smtClean="0"/>
              <a:t>Wraps the Dot Net Frameworks HTTP Listener</a:t>
            </a:r>
          </a:p>
          <a:p>
            <a:pPr lvl="1"/>
            <a:r>
              <a:rPr lang="en-US" dirty="0" smtClean="0"/>
              <a:t>Routes (Scripts) defined in a JSON file</a:t>
            </a:r>
          </a:p>
          <a:p>
            <a:pPr lvl="1"/>
            <a:r>
              <a:rPr lang="en-US" dirty="0" smtClean="0"/>
              <a:t>Yes! It works on Linux.</a:t>
            </a:r>
          </a:p>
          <a:p>
            <a:endParaRPr lang="en-US" dirty="0" smtClean="0"/>
          </a:p>
          <a:p>
            <a:r>
              <a:rPr lang="en-US" dirty="0" smtClean="0"/>
              <a:t>The Bad</a:t>
            </a:r>
          </a:p>
          <a:p>
            <a:pPr lvl="1"/>
            <a:r>
              <a:rPr lang="en-US" dirty="0" smtClean="0"/>
              <a:t>Single threaded</a:t>
            </a:r>
          </a:p>
          <a:p>
            <a:pPr lvl="1"/>
            <a:r>
              <a:rPr lang="en-US" dirty="0" smtClean="0"/>
              <a:t>Cannot support Dynamic URL’s</a:t>
            </a:r>
          </a:p>
          <a:p>
            <a:pPr lvl="1"/>
            <a:r>
              <a:rPr lang="en-US" dirty="0" smtClean="0"/>
              <a:t>Logging </a:t>
            </a:r>
            <a:r>
              <a:rPr lang="en-US" dirty="0" err="1" smtClean="0"/>
              <a:t>kinda</a:t>
            </a:r>
            <a:r>
              <a:rPr lang="en-US" dirty="0" smtClean="0"/>
              <a:t> sucks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7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</a:p>
          <a:p>
            <a:pPr lvl="1"/>
            <a:r>
              <a:rPr lang="en-US" dirty="0" smtClean="0"/>
              <a:t>Start </a:t>
            </a:r>
            <a:r>
              <a:rPr lang="en-US" dirty="0" err="1" smtClean="0"/>
              <a:t>RestPS</a:t>
            </a:r>
            <a:endParaRPr lang="en-US" dirty="0" smtClean="0"/>
          </a:p>
          <a:p>
            <a:pPr lvl="1"/>
            <a:r>
              <a:rPr lang="en-US" dirty="0" smtClean="0"/>
              <a:t>Initiate a Non-HTTPS request</a:t>
            </a:r>
          </a:p>
          <a:p>
            <a:pPr lvl="1"/>
            <a:r>
              <a:rPr lang="en-US" dirty="0" smtClean="0"/>
              <a:t>Review some certificate stuff</a:t>
            </a:r>
          </a:p>
          <a:p>
            <a:pPr lvl="1"/>
            <a:r>
              <a:rPr lang="en-US" dirty="0" smtClean="0"/>
              <a:t>Review the error</a:t>
            </a:r>
          </a:p>
          <a:p>
            <a:pPr lvl="1"/>
            <a:r>
              <a:rPr lang="en-US" dirty="0" smtClean="0"/>
              <a:t>Initiate an HTTPS request</a:t>
            </a:r>
          </a:p>
          <a:p>
            <a:pPr lvl="1"/>
            <a:r>
              <a:rPr lang="en-US" dirty="0" smtClean="0"/>
              <a:t>Enjoy the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0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(again)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lowchart: Direct Access Storage 3"/>
          <p:cNvSpPr/>
          <p:nvPr/>
        </p:nvSpPr>
        <p:spPr>
          <a:xfrm>
            <a:off x="4788816" y="2234153"/>
            <a:ext cx="1366887" cy="295058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rved Left Arrow 4"/>
          <p:cNvSpPr/>
          <p:nvPr/>
        </p:nvSpPr>
        <p:spPr>
          <a:xfrm>
            <a:off x="6881567" y="2875175"/>
            <a:ext cx="1687398" cy="19042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>
            <a:off x="2818614" y="2875175"/>
            <a:ext cx="1480009" cy="146115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3641" y="4779390"/>
            <a:ext cx="260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Incoming HTTPS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98763" y="2130458"/>
            <a:ext cx="197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Authorization</a:t>
            </a:r>
          </a:p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48074" y="3386281"/>
            <a:ext cx="2196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Route Determined</a:t>
            </a:r>
          </a:p>
          <a:p>
            <a:r>
              <a:rPr lang="en-US" dirty="0" smtClean="0"/>
              <a:t>Script Executed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96726" y="4779390"/>
            <a:ext cx="177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Returned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8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928804"/>
          </a:xfrm>
        </p:spPr>
        <p:txBody>
          <a:bodyPr/>
          <a:lstStyle/>
          <a:p>
            <a:r>
              <a:rPr lang="en-US" dirty="0" err="1" smtClean="0"/>
              <a:t>vCenter</a:t>
            </a:r>
            <a:r>
              <a:rPr lang="en-US" dirty="0" smtClean="0"/>
              <a:t> Gateway</a:t>
            </a:r>
          </a:p>
          <a:p>
            <a:pPr lvl="1"/>
            <a:r>
              <a:rPr lang="en-US" dirty="0" smtClean="0"/>
              <a:t>Windows based Solution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06302" y="2944537"/>
            <a:ext cx="7331978" cy="3003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Server (Windows Server)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4557" y="3892492"/>
            <a:ext cx="1476462" cy="1208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7052062" y="3107914"/>
            <a:ext cx="1984281" cy="11616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RestPS</a:t>
            </a:r>
            <a:endParaRPr lang="en-US" dirty="0" smtClean="0"/>
          </a:p>
          <a:p>
            <a:pPr algn="ctr"/>
            <a:r>
              <a:rPr lang="en-US" dirty="0" smtClean="0"/>
              <a:t>8082</a:t>
            </a:r>
            <a:endParaRPr lang="en-US" dirty="0"/>
          </a:p>
        </p:txBody>
      </p:sp>
      <p:sp>
        <p:nvSpPr>
          <p:cNvPr id="11" name="Diamond 10"/>
          <p:cNvSpPr/>
          <p:nvPr/>
        </p:nvSpPr>
        <p:spPr>
          <a:xfrm>
            <a:off x="7052062" y="4617548"/>
            <a:ext cx="1984281" cy="11616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RestPS</a:t>
            </a:r>
            <a:endParaRPr lang="en-US" dirty="0" smtClean="0"/>
          </a:p>
          <a:p>
            <a:pPr algn="ctr"/>
            <a:r>
              <a:rPr lang="en-US" dirty="0" smtClean="0"/>
              <a:t>8085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6"/>
            <a:endCxn id="6" idx="1"/>
          </p:cNvCxnSpPr>
          <p:nvPr/>
        </p:nvCxnSpPr>
        <p:spPr>
          <a:xfrm flipV="1">
            <a:off x="1661019" y="3687346"/>
            <a:ext cx="1018976" cy="809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7" idx="1"/>
          </p:cNvCxnSpPr>
          <p:nvPr/>
        </p:nvCxnSpPr>
        <p:spPr>
          <a:xfrm flipV="1">
            <a:off x="1661019" y="3687346"/>
            <a:ext cx="3219131" cy="809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8" idx="1"/>
          </p:cNvCxnSpPr>
          <p:nvPr/>
        </p:nvCxnSpPr>
        <p:spPr>
          <a:xfrm flipV="1">
            <a:off x="1661019" y="3688744"/>
            <a:ext cx="5391043" cy="807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iamond 6"/>
          <p:cNvSpPr/>
          <p:nvPr/>
        </p:nvSpPr>
        <p:spPr>
          <a:xfrm>
            <a:off x="4880150" y="3106516"/>
            <a:ext cx="1984281" cy="11616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RestPS</a:t>
            </a:r>
            <a:endParaRPr lang="en-US" dirty="0" smtClean="0"/>
          </a:p>
          <a:p>
            <a:pPr algn="ctr"/>
            <a:r>
              <a:rPr lang="en-US" dirty="0" smtClean="0"/>
              <a:t>8081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2679995" y="3106516"/>
            <a:ext cx="1984281" cy="11616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RestPS</a:t>
            </a:r>
            <a:endParaRPr lang="en-US" dirty="0" smtClean="0"/>
          </a:p>
          <a:p>
            <a:pPr algn="ctr"/>
            <a:r>
              <a:rPr lang="en-US" dirty="0" smtClean="0"/>
              <a:t>8080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5" idx="6"/>
            <a:endCxn id="11" idx="1"/>
          </p:cNvCxnSpPr>
          <p:nvPr/>
        </p:nvCxnSpPr>
        <p:spPr>
          <a:xfrm>
            <a:off x="1661019" y="4496499"/>
            <a:ext cx="5391043" cy="701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6"/>
            <a:endCxn id="10" idx="1"/>
          </p:cNvCxnSpPr>
          <p:nvPr/>
        </p:nvCxnSpPr>
        <p:spPr>
          <a:xfrm>
            <a:off x="1661019" y="4496499"/>
            <a:ext cx="3219131" cy="700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1661019" y="4496499"/>
            <a:ext cx="2495440" cy="719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Diamond 8"/>
          <p:cNvSpPr/>
          <p:nvPr/>
        </p:nvSpPr>
        <p:spPr>
          <a:xfrm>
            <a:off x="2679995" y="4616150"/>
            <a:ext cx="1984281" cy="11616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RestPS</a:t>
            </a:r>
            <a:endParaRPr lang="en-US" dirty="0" smtClean="0"/>
          </a:p>
          <a:p>
            <a:pPr algn="ctr"/>
            <a:r>
              <a:rPr lang="en-US" dirty="0" smtClean="0"/>
              <a:t>8083</a:t>
            </a:r>
            <a:endParaRPr lang="en-US" dirty="0"/>
          </a:p>
        </p:txBody>
      </p:sp>
      <p:sp>
        <p:nvSpPr>
          <p:cNvPr id="10" name="Diamond 9"/>
          <p:cNvSpPr/>
          <p:nvPr/>
        </p:nvSpPr>
        <p:spPr>
          <a:xfrm>
            <a:off x="4880150" y="4616150"/>
            <a:ext cx="1984281" cy="11616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RestPS</a:t>
            </a:r>
            <a:endParaRPr lang="en-US" dirty="0" smtClean="0"/>
          </a:p>
          <a:p>
            <a:pPr algn="ctr"/>
            <a:r>
              <a:rPr lang="en-US" dirty="0" smtClean="0"/>
              <a:t>8084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0011973" y="2944537"/>
            <a:ext cx="1921079" cy="1012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vCenter02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10011973" y="4846739"/>
            <a:ext cx="1921079" cy="1012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vCenter05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8" idx="3"/>
            <a:endCxn id="29" idx="1"/>
          </p:cNvCxnSpPr>
          <p:nvPr/>
        </p:nvCxnSpPr>
        <p:spPr>
          <a:xfrm flipV="1">
            <a:off x="9036343" y="3450776"/>
            <a:ext cx="975630" cy="2379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30" idx="1"/>
          </p:cNvCxnSpPr>
          <p:nvPr/>
        </p:nvCxnSpPr>
        <p:spPr>
          <a:xfrm>
            <a:off x="9036343" y="5198378"/>
            <a:ext cx="975630" cy="154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20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180" y="1904549"/>
            <a:ext cx="2860362" cy="903637"/>
          </a:xfrm>
        </p:spPr>
        <p:txBody>
          <a:bodyPr/>
          <a:lstStyle/>
          <a:p>
            <a:r>
              <a:rPr lang="en-US" dirty="0" smtClean="0"/>
              <a:t>Monitoring Service</a:t>
            </a:r>
          </a:p>
          <a:p>
            <a:pPr lvl="1"/>
            <a:r>
              <a:rPr lang="en-US" dirty="0" smtClean="0"/>
              <a:t>Container based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152550" y="2256639"/>
            <a:ext cx="7768206" cy="3682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Compose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130803" y="2919369"/>
            <a:ext cx="1828800" cy="1400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AMP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2897" y="2919369"/>
            <a:ext cx="1526796" cy="1350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4920071" y="4098022"/>
            <a:ext cx="1967290" cy="177189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RestPS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38827" y="2608977"/>
            <a:ext cx="2021746" cy="897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496338" y="2399251"/>
            <a:ext cx="1879133" cy="1518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 Running Script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496338" y="4389815"/>
            <a:ext cx="1879133" cy="1518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 Running Script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143457" y="4468958"/>
            <a:ext cx="1828800" cy="1400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6"/>
            <a:endCxn id="5" idx="1"/>
          </p:cNvCxnSpPr>
          <p:nvPr/>
        </p:nvCxnSpPr>
        <p:spPr>
          <a:xfrm>
            <a:off x="1669693" y="3594683"/>
            <a:ext cx="461110" cy="25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  <a:endCxn id="11" idx="3"/>
          </p:cNvCxnSpPr>
          <p:nvPr/>
        </p:nvCxnSpPr>
        <p:spPr>
          <a:xfrm flipH="1">
            <a:off x="3972257" y="4983971"/>
            <a:ext cx="947814" cy="1854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0" idx="1"/>
            <a:endCxn id="8" idx="3"/>
          </p:cNvCxnSpPr>
          <p:nvPr/>
        </p:nvCxnSpPr>
        <p:spPr>
          <a:xfrm rot="16200000" flipV="1">
            <a:off x="7438856" y="2279506"/>
            <a:ext cx="1554393" cy="311095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9" idx="2"/>
            <a:endCxn id="8" idx="3"/>
          </p:cNvCxnSpPr>
          <p:nvPr/>
        </p:nvCxnSpPr>
        <p:spPr>
          <a:xfrm rot="10800000">
            <a:off x="6660574" y="3057789"/>
            <a:ext cx="2835765" cy="10066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5" idx="3"/>
          </p:cNvCxnSpPr>
          <p:nvPr/>
        </p:nvCxnSpPr>
        <p:spPr>
          <a:xfrm flipV="1">
            <a:off x="3959603" y="3070371"/>
            <a:ext cx="654342" cy="54947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2"/>
            <a:endCxn id="7" idx="0"/>
          </p:cNvCxnSpPr>
          <p:nvPr/>
        </p:nvCxnSpPr>
        <p:spPr>
          <a:xfrm rot="16200000" flipH="1">
            <a:off x="5480997" y="3675302"/>
            <a:ext cx="591423" cy="25401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1"/>
            <a:endCxn id="5" idx="0"/>
          </p:cNvCxnSpPr>
          <p:nvPr/>
        </p:nvCxnSpPr>
        <p:spPr>
          <a:xfrm rot="16200000" flipH="1" flipV="1">
            <a:off x="6259491" y="-592671"/>
            <a:ext cx="297752" cy="6726328"/>
          </a:xfrm>
          <a:prstGeom prst="curvedConnector3">
            <a:avLst>
              <a:gd name="adj1" fmla="val -69751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endCxn id="5" idx="3"/>
          </p:cNvCxnSpPr>
          <p:nvPr/>
        </p:nvCxnSpPr>
        <p:spPr>
          <a:xfrm rot="10800000">
            <a:off x="3959603" y="3619851"/>
            <a:ext cx="5536734" cy="1549589"/>
          </a:xfrm>
          <a:prstGeom prst="curvedConnector3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3"/>
            <a:endCxn id="7" idx="1"/>
          </p:cNvCxnSpPr>
          <p:nvPr/>
        </p:nvCxnSpPr>
        <p:spPr>
          <a:xfrm>
            <a:off x="3959603" y="3619850"/>
            <a:ext cx="960468" cy="13641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4633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B8DF68D-5FB3-440F-B135-BC13D85A7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951c4-77b2-4271-8f10-a0d3c1e36172"/>
    <ds:schemaRef ds:uri="4999cf13-cb53-4a3d-a90e-c2f6e51a4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5733</TotalTime>
  <Words>207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Create a Secure RESTful API Gateway for PowerShell Scripts</vt:lpstr>
      <vt:lpstr>Three fun facts</vt:lpstr>
      <vt:lpstr>Agenda</vt:lpstr>
      <vt:lpstr>The end </vt:lpstr>
      <vt:lpstr>RestPS</vt:lpstr>
      <vt:lpstr>Step-by-Step</vt:lpstr>
      <vt:lpstr>The end (again) </vt:lpstr>
      <vt:lpstr>Example A</vt:lpstr>
      <vt:lpstr>Example B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jpsider</cp:lastModifiedBy>
  <cp:revision>37</cp:revision>
  <dcterms:created xsi:type="dcterms:W3CDTF">2020-10-05T21:13:15Z</dcterms:created>
  <dcterms:modified xsi:type="dcterms:W3CDTF">2022-04-25T15:27:21Z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0x010100F4F7FF22093805478C1AC3DECA046AE2</vt:lpwstr>
  </property>
</Properties>
</file>