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Old Standard TT" panose="020B0604020202020204" charset="0"/>
      <p:regular r:id="rId29"/>
      <p:bold r:id="rId30"/>
      <p: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Roboto" pitchFamily="2" charset="0"/>
      <p:regular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66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486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0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bf1da4f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bf1da4f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f1d537b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f1d537b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79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f1d537b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f1d537b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6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f1d537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f1d537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54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f1d537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df1d537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57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f1d537b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f1d537b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60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f1d537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f1d537b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cd9fef2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cd9fef2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81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f1d537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f1d537b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5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cd9fef2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cd9fef2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6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47cdea5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47cdea5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534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dbf1da4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dbf1da4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45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dbf1da4f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dbf1da4f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dbf1da4f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dbf1da4f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08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cd9fef2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cd9fef2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83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cd9fef2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cd9fef2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888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cd9fef2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cd9fef2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944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cd9fef2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cd9fef2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5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bf1da4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bf1da4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4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d9fef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d9fef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55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bf1da4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bf1da4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06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bf1da4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bf1da4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6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f1d53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f1d53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8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f1d537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f1d537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45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f1d537b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f1d537b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Getting Started with 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for</a:t>
            </a:r>
            <a:r>
              <a:rPr lang="en" sz="1800"/>
              <a:t> </a:t>
            </a:r>
            <a:r>
              <a:rPr lang="en"/>
              <a:t>PowerCLI Users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5450" y="3081100"/>
            <a:ext cx="1299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[VMTN5605U]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08475" y="3460375"/>
            <a:ext cx="4087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Justin Sider #vExpert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CIO - Belay Technologies Inc.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@jpsider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Invoke-Automation.blog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Saving Stuff</a:t>
            </a:r>
            <a:endParaRPr sz="3000" dirty="0"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1297500" y="904675"/>
            <a:ext cx="7038900" cy="2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Commit </a:t>
            </a:r>
            <a:r>
              <a:rPr lang="en" dirty="0"/>
              <a:t>(Check-in)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Records changes to the repository on your local machine.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Local Process: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Open File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Make Changes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Save File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Commit Changes</a:t>
            </a:r>
            <a:endParaRPr dirty="0"/>
          </a:p>
        </p:txBody>
      </p:sp>
      <p:sp>
        <p:nvSpPr>
          <p:cNvPr id="230" name="Google Shape;230;p23"/>
          <p:cNvSpPr/>
          <p:nvPr/>
        </p:nvSpPr>
        <p:spPr>
          <a:xfrm>
            <a:off x="357650" y="3399325"/>
            <a:ext cx="8544300" cy="15606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6957700" y="3660650"/>
            <a:ext cx="1749168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jpsider/VMworld_2018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 Change</a:t>
            </a:r>
            <a:endParaRPr sz="1000"/>
          </a:p>
        </p:txBody>
      </p:sp>
      <p:sp>
        <p:nvSpPr>
          <p:cNvPr id="232" name="Google Shape;232;p23"/>
          <p:cNvSpPr txBox="1"/>
          <p:nvPr/>
        </p:nvSpPr>
        <p:spPr>
          <a:xfrm>
            <a:off x="434232" y="4574762"/>
            <a:ext cx="4994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7b4a9a0d142ce73129fab12f55b616fd13b7065c</a:t>
            </a:r>
            <a:endParaRPr dirty="0"/>
          </a:p>
        </p:txBody>
      </p:sp>
      <p:sp>
        <p:nvSpPr>
          <p:cNvPr id="233" name="Google Shape;233;p23"/>
          <p:cNvSpPr/>
          <p:nvPr/>
        </p:nvSpPr>
        <p:spPr>
          <a:xfrm>
            <a:off x="2096650" y="3660650"/>
            <a:ext cx="1749168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jpsider/VMworld_2018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</a:t>
            </a:r>
            <a:endParaRPr sz="1000"/>
          </a:p>
        </p:txBody>
      </p:sp>
      <p:sp>
        <p:nvSpPr>
          <p:cNvPr id="234" name="Google Shape;234;p23"/>
          <p:cNvSpPr/>
          <p:nvPr/>
        </p:nvSpPr>
        <p:spPr>
          <a:xfrm>
            <a:off x="4753325" y="3691550"/>
            <a:ext cx="1047000" cy="914100"/>
          </a:xfrm>
          <a:prstGeom prst="plus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 Something</a:t>
            </a:r>
            <a:endParaRPr sz="1200"/>
          </a:p>
        </p:txBody>
      </p:sp>
      <p:cxnSp>
        <p:nvCxnSpPr>
          <p:cNvPr id="235" name="Google Shape;235;p23"/>
          <p:cNvCxnSpPr>
            <a:stCxn id="233" idx="3"/>
            <a:endCxn id="234" idx="1"/>
          </p:cNvCxnSpPr>
          <p:nvPr/>
        </p:nvCxnSpPr>
        <p:spPr>
          <a:xfrm>
            <a:off x="3845818" y="4117706"/>
            <a:ext cx="907500" cy="30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3"/>
          <p:cNvCxnSpPr>
            <a:endCxn id="231" idx="1"/>
          </p:cNvCxnSpPr>
          <p:nvPr/>
        </p:nvCxnSpPr>
        <p:spPr>
          <a:xfrm rot="10800000" flipH="1">
            <a:off x="5800300" y="4117706"/>
            <a:ext cx="1157400" cy="30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4507345" y="2339878"/>
            <a:ext cx="2065866" cy="8959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These two things are not the same!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Google Shape;235;p23"/>
          <p:cNvCxnSpPr>
            <a:stCxn id="2" idx="1"/>
          </p:cNvCxnSpPr>
          <p:nvPr/>
        </p:nvCxnSpPr>
        <p:spPr>
          <a:xfrm flipH="1">
            <a:off x="2641601" y="2787842"/>
            <a:ext cx="1865744" cy="185339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235;p23"/>
          <p:cNvCxnSpPr>
            <a:stCxn id="2" idx="1"/>
          </p:cNvCxnSpPr>
          <p:nvPr/>
        </p:nvCxnSpPr>
        <p:spPr>
          <a:xfrm flipH="1">
            <a:off x="3178850" y="2787842"/>
            <a:ext cx="1328495" cy="408665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232;p23"/>
          <p:cNvSpPr txBox="1"/>
          <p:nvPr/>
        </p:nvSpPr>
        <p:spPr>
          <a:xfrm>
            <a:off x="5504913" y="4565871"/>
            <a:ext cx="3692449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Same folder, Same File, different Hash.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Uploading Stuff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42" name="Google Shape;242;p24"/>
          <p:cNvSpPr/>
          <p:nvPr/>
        </p:nvSpPr>
        <p:spPr>
          <a:xfrm>
            <a:off x="221075" y="1435550"/>
            <a:ext cx="3869100" cy="1963764"/>
          </a:xfrm>
          <a:prstGeom prst="cloud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GitHub</a:t>
            </a:r>
            <a:endParaRPr sz="1800" b="1"/>
          </a:p>
        </p:txBody>
      </p:sp>
      <p:sp>
        <p:nvSpPr>
          <p:cNvPr id="243" name="Google Shape;243;p24"/>
          <p:cNvSpPr/>
          <p:nvPr/>
        </p:nvSpPr>
        <p:spPr>
          <a:xfrm>
            <a:off x="1814200" y="1871350"/>
            <a:ext cx="1788210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jpsider/VMworld_2018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W</a:t>
            </a:r>
            <a:r>
              <a:rPr lang="en" sz="1000" dirty="0" smtClean="0"/>
              <a:t>ith commits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44" name="Google Shape;244;p24"/>
          <p:cNvSpPr/>
          <p:nvPr/>
        </p:nvSpPr>
        <p:spPr>
          <a:xfrm>
            <a:off x="5032975" y="3399325"/>
            <a:ext cx="3869100" cy="15606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957700" y="3660650"/>
            <a:ext cx="1749168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jpsider/VMworld_2018</a:t>
            </a: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With Changes</a:t>
            </a:r>
            <a:endParaRPr sz="1000" dirty="0"/>
          </a:p>
        </p:txBody>
      </p:sp>
      <p:sp>
        <p:nvSpPr>
          <p:cNvPr id="246" name="Google Shape;246;p24"/>
          <p:cNvSpPr/>
          <p:nvPr/>
        </p:nvSpPr>
        <p:spPr>
          <a:xfrm>
            <a:off x="4722174" y="2410925"/>
            <a:ext cx="1071576" cy="74466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7" name="Google Shape;247;p24"/>
          <p:cNvCxnSpPr>
            <a:stCxn id="246" idx="1"/>
            <a:endCxn id="243" idx="3"/>
          </p:cNvCxnSpPr>
          <p:nvPr/>
        </p:nvCxnSpPr>
        <p:spPr>
          <a:xfrm rot="10800000">
            <a:off x="3602274" y="2328455"/>
            <a:ext cx="1119900" cy="454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4"/>
          <p:cNvCxnSpPr>
            <a:stCxn id="245" idx="1"/>
            <a:endCxn id="246" idx="3"/>
          </p:cNvCxnSpPr>
          <p:nvPr/>
        </p:nvCxnSpPr>
        <p:spPr>
          <a:xfrm rot="10800000">
            <a:off x="5793700" y="2783306"/>
            <a:ext cx="1164000" cy="13344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538750" y="1307850"/>
            <a:ext cx="1190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305625" y="3527025"/>
            <a:ext cx="46056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 lot of options when using the git push command.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https://git-scm.com/docs/git-push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6255425" y="1799675"/>
            <a:ext cx="25815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Push-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Upload changes from your local repository to a Remote repository on GitHub. The repository MUST exist!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4776413" y="2584350"/>
            <a:ext cx="883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Changes</a:t>
            </a:r>
            <a:endParaRPr sz="1200"/>
          </a:p>
        </p:txBody>
      </p:sp>
      <p:sp>
        <p:nvSpPr>
          <p:cNvPr id="253" name="Google Shape;253;p24"/>
          <p:cNvSpPr txBox="1"/>
          <p:nvPr/>
        </p:nvSpPr>
        <p:spPr>
          <a:xfrm>
            <a:off x="5202025" y="4543750"/>
            <a:ext cx="35700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commit 7b4a9a0d142ce73129fab12f55b616fd13b7065c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Let’s Review</a:t>
            </a:r>
            <a:endParaRPr sz="3000" dirty="0"/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050" y="393750"/>
            <a:ext cx="25925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270100" y="1444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Fork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Clone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Changes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Push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421" y="1157887"/>
            <a:ext cx="5662577" cy="36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Branches, Changes, Code Reviews</a:t>
            </a:r>
            <a:endParaRPr sz="3000" dirty="0"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452175" y="1496025"/>
            <a:ext cx="2395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Master(Trunk)</a:t>
            </a:r>
            <a:endParaRPr sz="1800"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Gold copy. Only update master with ‘good’ code.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That means create a branch for all changes</a:t>
            </a:r>
            <a:r>
              <a:rPr lang="en" dirty="0" smtClean="0"/>
              <a:t>.</a:t>
            </a:r>
            <a:r>
              <a:rPr lang="en-US" dirty="0" smtClean="0"/>
              <a:t> Hotfixes, new features, releases, etc.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 am horrible at this. I like working in the Master.</a:t>
            </a:r>
            <a:endParaRPr dirty="0"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100" y="1338075"/>
            <a:ext cx="54483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Branches, Changes, Code Reviews</a:t>
            </a:r>
            <a:endParaRPr sz="3000" dirty="0"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822825" y="1535025"/>
            <a:ext cx="4340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Branch</a:t>
            </a:r>
            <a:endParaRPr sz="24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Where new features are developed! Duh.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Branches allow multiple people to work on the same project without stepping on each other or overwriting their work.</a:t>
            </a:r>
            <a:endParaRPr sz="1800"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75" y="1854900"/>
            <a:ext cx="3436350" cy="1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Branches, Changes, Code Reviews</a:t>
            </a:r>
            <a:endParaRPr sz="3000" dirty="0"/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487700" y="1567550"/>
            <a:ext cx="4863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Merge</a:t>
            </a:r>
            <a:endParaRPr sz="24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Adding Branches to Branches 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Or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Adding Branches to Master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Git will help you identify any conflicts with the code. Generally a conflict is a change on the same line of the same file.</a:t>
            </a:r>
            <a:endParaRPr sz="1800"/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75" y="1854900"/>
            <a:ext cx="3436350" cy="1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Branches, Changes, Code Reviews</a:t>
            </a:r>
            <a:endParaRPr sz="3000" dirty="0"/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1"/>
          </p:nvPr>
        </p:nvSpPr>
        <p:spPr>
          <a:xfrm>
            <a:off x="325125" y="1587050"/>
            <a:ext cx="2932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Pull Request</a:t>
            </a:r>
            <a:endParaRPr sz="24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So…  You want to make changes to a remote Repository? 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First, you must have a branch.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submission of your changes is a called a Pull Request. It’s kinda like a Code Review...</a:t>
            </a:r>
            <a:endParaRPr sz="1400"/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950" y="1239150"/>
            <a:ext cx="535337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Git Related Tools</a:t>
            </a:r>
            <a:endParaRPr sz="3000" dirty="0"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676275" y="1567550"/>
            <a:ext cx="4148700" cy="3401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Graphical Tools:</a:t>
            </a:r>
            <a:endParaRPr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Tortoisegit 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GitKraken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/>
              <a:t>GitHub Desktop (GUI)</a:t>
            </a:r>
            <a:endParaRPr sz="1800" dirty="0"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/>
              <a:t>	</a:t>
            </a:r>
            <a:endParaRPr sz="135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Command Line tools: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git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Posh-git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Psgit</a:t>
            </a:r>
            <a:endParaRPr sz="1800" dirty="0"/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150" y="450825"/>
            <a:ext cx="3628626" cy="25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475" y="3178800"/>
            <a:ext cx="3718676" cy="18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Git?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To avoid a mess</a:t>
            </a:r>
            <a:r>
              <a:rPr lang="en" sz="1800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Manage changes with less overhead.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Share and review changes with others.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Now……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Prepare yourself, for what you are about to see.</a:t>
            </a:r>
            <a:endParaRPr sz="1800" dirty="0"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050" y="393750"/>
            <a:ext cx="25925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Scenarios / Use Cases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Same script, with a note in the name:</a:t>
            </a:r>
            <a:endParaRPr sz="1400" dirty="0"/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1"/>
          </p:nvPr>
        </p:nvSpPr>
        <p:spPr>
          <a:xfrm>
            <a:off x="416150" y="1643750"/>
            <a:ext cx="4477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Script roulette! </a:t>
            </a:r>
            <a:endParaRPr sz="1600"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did you save the bad one?</a:t>
            </a:r>
            <a:endParaRPr sz="1600"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FYI, I still kinda do this while I am testing something </a:t>
            </a:r>
            <a:r>
              <a:rPr lang="en" sz="1600" u="sng"/>
              <a:t>BRAND NEW</a:t>
            </a:r>
            <a:r>
              <a:rPr lang="en" sz="1600"/>
              <a:t>. </a:t>
            </a:r>
            <a:endParaRPr sz="1600"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Once you establish a script, then you should utilize a version control system to maintain it.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1" name="Google Shape;311;p32"/>
          <p:cNvPicPr preferRelativeResize="0"/>
          <p:nvPr/>
        </p:nvPicPr>
        <p:blipFill rotWithShape="1">
          <a:blip r:embed="rId3">
            <a:alphaModFix/>
          </a:blip>
          <a:srcRect r="29962"/>
          <a:stretch/>
        </p:blipFill>
        <p:spPr>
          <a:xfrm>
            <a:off x="5089150" y="1567550"/>
            <a:ext cx="3447101" cy="32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GitHub?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GitHub Language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Typical Scenarios / Use Cases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and Private Repositories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Internal Repositories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CI/CD Pipeline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Scenarios / Use Cases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Same script, with a bunch of different versions:</a:t>
            </a:r>
            <a:endParaRPr sz="1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717700" y="1556675"/>
            <a:ext cx="4197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Which one works?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Are </a:t>
            </a:r>
            <a:r>
              <a:rPr lang="en" sz="1600" dirty="0" smtClean="0"/>
              <a:t>they </a:t>
            </a:r>
            <a:r>
              <a:rPr lang="en" sz="1600" dirty="0"/>
              <a:t>date stamped?</a:t>
            </a:r>
            <a:endParaRPr sz="1600" dirty="0"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What compare tool do you have to see what has changed?</a:t>
            </a:r>
            <a:endParaRPr sz="1600" dirty="0"/>
          </a:p>
        </p:txBody>
      </p:sp>
      <p:pic>
        <p:nvPicPr>
          <p:cNvPr id="318" name="Google Shape;318;p33"/>
          <p:cNvPicPr preferRelativeResize="0"/>
          <p:nvPr/>
        </p:nvPicPr>
        <p:blipFill rotWithShape="1">
          <a:blip r:embed="rId3">
            <a:alphaModFix/>
          </a:blip>
          <a:srcRect r="29293"/>
          <a:stretch/>
        </p:blipFill>
        <p:spPr>
          <a:xfrm>
            <a:off x="5132675" y="1366850"/>
            <a:ext cx="3403600" cy="3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Scenarios / Use Cases con’t.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Same script(s), all in a different directory:</a:t>
            </a:r>
            <a:endParaRPr sz="1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737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1st is the worst!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If you have more than 2-3 versions, are the older ones even relevant?</a:t>
            </a:r>
            <a:endParaRPr sz="1600" dirty="0"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Less is more</a:t>
            </a:r>
            <a:r>
              <a:rPr lang="en" sz="1600" dirty="0" smtClean="0"/>
              <a:t>!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Even worse, is this on a share? </a:t>
            </a:r>
            <a:r>
              <a:rPr lang="en-US" sz="1600" dirty="0" smtClean="0"/>
              <a:t>O</a:t>
            </a:r>
            <a:r>
              <a:rPr lang="en" sz="1600" dirty="0" smtClean="0"/>
              <a:t>r your local machine?</a:t>
            </a:r>
            <a:endParaRPr sz="1600" dirty="0"/>
          </a:p>
        </p:txBody>
      </p:sp>
      <p:pic>
        <p:nvPicPr>
          <p:cNvPr id="325" name="Google Shape;325;p34"/>
          <p:cNvPicPr preferRelativeResize="0"/>
          <p:nvPr/>
        </p:nvPicPr>
        <p:blipFill rotWithShape="1">
          <a:blip r:embed="rId3">
            <a:alphaModFix/>
          </a:blip>
          <a:srcRect r="28021"/>
          <a:stretch/>
        </p:blipFill>
        <p:spPr>
          <a:xfrm>
            <a:off x="5273975" y="1427238"/>
            <a:ext cx="3523250" cy="3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With Git: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Single file, that’s it!</a:t>
            </a:r>
            <a:endParaRPr sz="1400" dirty="0"/>
          </a:p>
        </p:txBody>
      </p: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1251975" y="1100600"/>
            <a:ext cx="2095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 line File Diff’s</a:t>
            </a:r>
            <a:endParaRPr sz="1600" dirty="0"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625" y="1155462"/>
            <a:ext cx="5500978" cy="26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25" y="2057300"/>
            <a:ext cx="3129401" cy="2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3577625" y="4199300"/>
            <a:ext cx="347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Revision History (Show log)</a:t>
            </a:r>
            <a:endParaRPr sz="1600"/>
          </a:p>
        </p:txBody>
      </p:sp>
      <p:sp>
        <p:nvSpPr>
          <p:cNvPr id="335" name="Google Shape;335;p35"/>
          <p:cNvSpPr/>
          <p:nvPr/>
        </p:nvSpPr>
        <p:spPr>
          <a:xfrm>
            <a:off x="4572000" y="4608775"/>
            <a:ext cx="1222500" cy="201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1905250" y="1559900"/>
            <a:ext cx="11184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/>
          <p:cNvSpPr/>
          <p:nvPr/>
        </p:nvSpPr>
        <p:spPr>
          <a:xfrm>
            <a:off x="3786909" y="2543079"/>
            <a:ext cx="5357091" cy="74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Public and Private Repositories</a:t>
            </a:r>
            <a:endParaRPr sz="3000"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body" idx="1"/>
          </p:nvPr>
        </p:nvSpPr>
        <p:spPr>
          <a:xfrm>
            <a:off x="305625" y="1515775"/>
            <a:ext cx="4031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Public</a:t>
            </a:r>
            <a:endParaRPr sz="2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Free for all to see!</a:t>
            </a:r>
            <a:endParaRPr sz="140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Share Responsibility</a:t>
            </a:r>
            <a:endParaRPr sz="1400" dirty="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Private</a:t>
            </a:r>
            <a:endParaRPr sz="2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Only you or your org can see.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Costs Money</a:t>
            </a:r>
            <a:endParaRPr sz="140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Add Collaborators (Internal and External to the GitHub Organization) 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75" y="1515775"/>
            <a:ext cx="4344449" cy="265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6219152" y="2047394"/>
            <a:ext cx="548024" cy="61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Internal Repositories</a:t>
            </a:r>
            <a:endParaRPr sz="3000"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840300" y="2747750"/>
            <a:ext cx="25326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Source Code</a:t>
            </a:r>
            <a:endParaRPr sz="140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GitLab (Open Source)	</a:t>
            </a:r>
            <a:endParaRPr sz="1400"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Free version</a:t>
            </a:r>
            <a:endParaRPr sz="140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Enterprise version $$</a:t>
            </a:r>
            <a:endParaRPr sz="1400"/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1"/>
          </p:nvPr>
        </p:nvSpPr>
        <p:spPr>
          <a:xfrm>
            <a:off x="5230100" y="2747750"/>
            <a:ext cx="25326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Distribute Source Code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PowerShell Gallery	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Nexus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File Shares</a:t>
            </a:r>
            <a:endParaRPr sz="140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1326150" y="1833650"/>
            <a:ext cx="1560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3475050" y="1833650"/>
            <a:ext cx="1560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/>
          </p:nvPr>
        </p:nvSpPr>
        <p:spPr>
          <a:xfrm>
            <a:off x="5864300" y="1833650"/>
            <a:ext cx="1560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834650" y="3113200"/>
            <a:ext cx="1190100" cy="44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CI/CD Pipeline</a:t>
            </a:r>
            <a:endParaRPr sz="3000" dirty="0"/>
          </a:p>
        </p:txBody>
      </p:sp>
      <p:sp>
        <p:nvSpPr>
          <p:cNvPr id="360" name="Google Shape;360;p38"/>
          <p:cNvSpPr txBox="1">
            <a:spLocks noGrp="1"/>
          </p:cNvSpPr>
          <p:nvPr>
            <p:ph type="body" idx="1"/>
          </p:nvPr>
        </p:nvSpPr>
        <p:spPr>
          <a:xfrm>
            <a:off x="218075" y="1567550"/>
            <a:ext cx="185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Changes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 Locally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Push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Review Code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Deploy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Profit</a:t>
            </a:r>
            <a:endParaRPr/>
          </a:p>
        </p:txBody>
      </p:sp>
      <p:pic>
        <p:nvPicPr>
          <p:cNvPr id="361" name="Google Shape;3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50" y="1773472"/>
            <a:ext cx="6522200" cy="1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 txBox="1">
            <a:spLocks noGrp="1"/>
          </p:cNvSpPr>
          <p:nvPr>
            <p:ph type="body" idx="1"/>
          </p:nvPr>
        </p:nvSpPr>
        <p:spPr>
          <a:xfrm>
            <a:off x="2350925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1 &amp; 2</a:t>
            </a:r>
            <a:endParaRPr sz="1800" b="1"/>
          </a:p>
        </p:txBody>
      </p:sp>
      <p:sp>
        <p:nvSpPr>
          <p:cNvPr id="363" name="Google Shape;363;p38"/>
          <p:cNvSpPr txBox="1">
            <a:spLocks noGrp="1"/>
          </p:cNvSpPr>
          <p:nvPr>
            <p:ph type="body" idx="1"/>
          </p:nvPr>
        </p:nvSpPr>
        <p:spPr>
          <a:xfrm>
            <a:off x="3458350" y="1908325"/>
            <a:ext cx="4227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3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364" name="Google Shape;364;p38"/>
          <p:cNvSpPr txBox="1">
            <a:spLocks noGrp="1"/>
          </p:cNvSpPr>
          <p:nvPr>
            <p:ph type="body" idx="1"/>
          </p:nvPr>
        </p:nvSpPr>
        <p:spPr>
          <a:xfrm>
            <a:off x="4129000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365" name="Google Shape;365;p38"/>
          <p:cNvSpPr txBox="1">
            <a:spLocks noGrp="1"/>
          </p:cNvSpPr>
          <p:nvPr>
            <p:ph type="body" idx="1"/>
          </p:nvPr>
        </p:nvSpPr>
        <p:spPr>
          <a:xfrm>
            <a:off x="5959050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7035750" y="1908325"/>
            <a:ext cx="4227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6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367" name="Google Shape;367;p38"/>
          <p:cNvSpPr txBox="1">
            <a:spLocks noGrp="1"/>
          </p:cNvSpPr>
          <p:nvPr>
            <p:ph type="body" idx="1"/>
          </p:nvPr>
        </p:nvSpPr>
        <p:spPr>
          <a:xfrm>
            <a:off x="7789100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7</a:t>
            </a:r>
            <a:endParaRPr sz="1800" b="1"/>
          </a:p>
        </p:txBody>
      </p:sp>
      <p:sp>
        <p:nvSpPr>
          <p:cNvPr id="368" name="Google Shape;368;p38"/>
          <p:cNvSpPr txBox="1">
            <a:spLocks noGrp="1"/>
          </p:cNvSpPr>
          <p:nvPr>
            <p:ph type="body" idx="1"/>
          </p:nvPr>
        </p:nvSpPr>
        <p:spPr>
          <a:xfrm>
            <a:off x="1932300" y="2924750"/>
            <a:ext cx="17598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defined changes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Locally</a:t>
            </a:r>
            <a:endParaRPr/>
          </a:p>
        </p:txBody>
      </p:sp>
      <p:sp>
        <p:nvSpPr>
          <p:cNvPr id="369" name="Google Shape;369;p38"/>
          <p:cNvSpPr txBox="1">
            <a:spLocks noGrp="1"/>
          </p:cNvSpPr>
          <p:nvPr>
            <p:ph type="body" idx="1"/>
          </p:nvPr>
        </p:nvSpPr>
        <p:spPr>
          <a:xfrm>
            <a:off x="3692100" y="2924750"/>
            <a:ext cx="17598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Branches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Review code</a:t>
            </a:r>
            <a:endParaRPr dirty="0"/>
          </a:p>
        </p:txBody>
      </p:sp>
      <p:sp>
        <p:nvSpPr>
          <p:cNvPr id="370" name="Google Shape;370;p38"/>
          <p:cNvSpPr txBox="1">
            <a:spLocks noGrp="1"/>
          </p:cNvSpPr>
          <p:nvPr>
            <p:ph type="body" idx="1"/>
          </p:nvPr>
        </p:nvSpPr>
        <p:spPr>
          <a:xfrm>
            <a:off x="5410100" y="2924750"/>
            <a:ext cx="20484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 (Pester)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Lint Test (PSScriptAnalyzer)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AppVeyor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Travis CI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Jenkins</a:t>
            </a:r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body" idx="1"/>
          </p:nvPr>
        </p:nvSpPr>
        <p:spPr>
          <a:xfrm>
            <a:off x="7289325" y="2924750"/>
            <a:ext cx="17166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to Production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 Gallery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Nexus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Do you Git it yet?</a:t>
            </a:r>
            <a:endParaRPr sz="3000" dirty="0"/>
          </a:p>
        </p:txBody>
      </p:sp>
      <p:sp>
        <p:nvSpPr>
          <p:cNvPr id="377" name="Google Shape;377;p39"/>
          <p:cNvSpPr txBox="1"/>
          <p:nvPr/>
        </p:nvSpPr>
        <p:spPr>
          <a:xfrm>
            <a:off x="455175" y="1559100"/>
            <a:ext cx="8377200" cy="3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Feel free to </a:t>
            </a:r>
            <a:r>
              <a:rPr lang="en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reach </a:t>
            </a: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 to me directly.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Jpsider </a:t>
            </a: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(Twitter</a:t>
            </a:r>
            <a:r>
              <a:rPr lang="en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GitHub, </a:t>
            </a: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Slack, pretty much have this name everywhere)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http://invoke-automation.blog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http://belaytech.com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https://leanpub.com/powershell-conference-book</a:t>
            </a:r>
            <a:endParaRPr sz="1600" dirty="0">
              <a:solidFill>
                <a:srgbClr val="D9D9D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Special thanks to the vBrownBag &amp; VMTN teams for their hard work putting on such a valuable and rewarding event for the community.</a:t>
            </a:r>
            <a:endParaRPr sz="18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8" name="Google Shape;3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974" y="231674"/>
            <a:ext cx="2403075" cy="17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71;p36"/>
          <p:cNvSpPr/>
          <p:nvPr/>
        </p:nvSpPr>
        <p:spPr>
          <a:xfrm>
            <a:off x="5233938" y="2656994"/>
            <a:ext cx="3873847" cy="100263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Code for this presentation available here:</a:t>
            </a:r>
            <a:endParaRPr dirty="0">
              <a:solidFill>
                <a:srgbClr val="D9D9D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https://github.com/jpsider/VMworld_2018</a:t>
            </a: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What is GitHub?</a:t>
            </a:r>
            <a:endParaRPr sz="3000"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415150"/>
            <a:ext cx="7038900" cy="3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GitHub is a version control system.</a:t>
            </a:r>
            <a:endParaRPr sz="18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Okay…  what’s that mean?</a:t>
            </a:r>
            <a:endParaRPr sz="1400"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manages changes to code over time.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Git What?</a:t>
            </a:r>
            <a:endParaRPr sz="1800" dirty="0"/>
          </a:p>
          <a:p>
            <a:pPr marL="742950" lvl="1" indent="-285750"/>
            <a:r>
              <a:rPr lang="en" sz="1400" dirty="0"/>
              <a:t>Git - The software that does the magic.</a:t>
            </a:r>
            <a:endParaRPr sz="1400" dirty="0"/>
          </a:p>
          <a:p>
            <a:pPr marL="742950" lvl="1" indent="-285750"/>
            <a:r>
              <a:rPr lang="en" sz="1400" dirty="0"/>
              <a:t>GitHub - Service folks can consume</a:t>
            </a:r>
            <a:endParaRPr sz="1400" dirty="0"/>
          </a:p>
          <a:p>
            <a:pPr marL="742950" lvl="1" indent="-285750">
              <a:spcAft>
                <a:spcPts val="1600"/>
              </a:spcAft>
            </a:pPr>
            <a:r>
              <a:rPr lang="en" sz="1400" dirty="0"/>
              <a:t>GitLab - Open Source version of GitHub</a:t>
            </a:r>
            <a:endParaRPr sz="1400" dirty="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050" y="393750"/>
            <a:ext cx="25925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Github Language</a:t>
            </a:r>
            <a:endParaRPr sz="3000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2489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Stuff (Downloading)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Clone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Fork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Pull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 Stuff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Commit</a:t>
            </a:r>
            <a:endParaRPr/>
          </a:p>
          <a:p>
            <a: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Push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Branches, Changes, Code Reviews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Master (Trunk)</a:t>
            </a:r>
            <a:endParaRPr/>
          </a:p>
          <a:p>
            <a: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Branch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Merge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Pull Request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Docs - https://git-scm.com/docs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https://hackernoon.com/understanding-git-fcffd87c15a3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NEVER EVER</a:t>
            </a:r>
            <a:endParaRPr sz="3000" dirty="0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137100" y="15220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Save Passwords in GitHub</a:t>
            </a:r>
            <a:endParaRPr sz="18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Save Plain Text Keys</a:t>
            </a:r>
            <a:endParaRPr sz="18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Save Proprietary Company information in GitHub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/>
              <a:t>Run a script without inspecting it first</a:t>
            </a:r>
            <a:endParaRPr sz="1800" b="1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050" y="393750"/>
            <a:ext cx="25925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Getting Stuff (Downloading)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74" name="Google Shape;174;p19"/>
          <p:cNvSpPr/>
          <p:nvPr/>
        </p:nvSpPr>
        <p:spPr>
          <a:xfrm>
            <a:off x="221075" y="1435550"/>
            <a:ext cx="3869100" cy="1963764"/>
          </a:xfrm>
          <a:prstGeom prst="cloud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GitHub</a:t>
            </a:r>
            <a:endParaRPr sz="1800" b="1"/>
          </a:p>
        </p:txBody>
      </p:sp>
      <p:sp>
        <p:nvSpPr>
          <p:cNvPr id="175" name="Google Shape;175;p19"/>
          <p:cNvSpPr/>
          <p:nvPr/>
        </p:nvSpPr>
        <p:spPr>
          <a:xfrm>
            <a:off x="1814200" y="1871350"/>
            <a:ext cx="1788210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jpsider/VMworld_2018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19"/>
          <p:cNvSpPr/>
          <p:nvPr/>
        </p:nvSpPr>
        <p:spPr>
          <a:xfrm>
            <a:off x="5032975" y="3399325"/>
            <a:ext cx="3869100" cy="15606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957700" y="3660650"/>
            <a:ext cx="1749168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jpsider/VMworld_2018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4911212" y="2493700"/>
            <a:ext cx="646596" cy="51073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79" name="Google Shape;179;p19"/>
          <p:cNvCxnSpPr>
            <a:stCxn id="175" idx="3"/>
            <a:endCxn id="178" idx="1"/>
          </p:cNvCxnSpPr>
          <p:nvPr/>
        </p:nvCxnSpPr>
        <p:spPr>
          <a:xfrm>
            <a:off x="3602410" y="2328406"/>
            <a:ext cx="1308900" cy="4206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9"/>
          <p:cNvCxnSpPr>
            <a:stCxn id="178" idx="3"/>
            <a:endCxn id="177" idx="1"/>
          </p:cNvCxnSpPr>
          <p:nvPr/>
        </p:nvCxnSpPr>
        <p:spPr>
          <a:xfrm>
            <a:off x="5557808" y="2749066"/>
            <a:ext cx="1399800" cy="13686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4538750" y="1307850"/>
            <a:ext cx="1190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305625" y="3527025"/>
            <a:ext cx="46056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PS C:\ </a:t>
            </a:r>
            <a:r>
              <a:rPr lang="en" dirty="0" smtClean="0"/>
              <a:t> git </a:t>
            </a:r>
            <a:r>
              <a:rPr lang="en" dirty="0"/>
              <a:t>clone "https://github.com/jpsider/VMworld_2018"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https://git-scm.com/docs/git-clone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3" name="Google Shape;183;p19"/>
          <p:cNvSpPr txBox="1"/>
          <p:nvPr/>
        </p:nvSpPr>
        <p:spPr>
          <a:xfrm>
            <a:off x="6040850" y="1604774"/>
            <a:ext cx="2796300" cy="13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a Repository downloads it from a central repository (GitHub) to your local machine. This is for </a:t>
            </a:r>
            <a:r>
              <a:rPr lang="en" sz="18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Repositories that do not exist on your local machine.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4878725" y="2493699"/>
            <a:ext cx="782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 Repo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Stuff (Downloading) </a:t>
            </a:r>
            <a:r>
              <a:rPr lang="en" sz="1400" dirty="0"/>
              <a:t>cont.</a:t>
            </a:r>
            <a:endParaRPr sz="1400" dirty="0"/>
          </a:p>
        </p:txBody>
      </p:sp>
      <p:sp>
        <p:nvSpPr>
          <p:cNvPr id="190" name="Google Shape;190;p20"/>
          <p:cNvSpPr/>
          <p:nvPr/>
        </p:nvSpPr>
        <p:spPr>
          <a:xfrm>
            <a:off x="468175" y="1136426"/>
            <a:ext cx="8232192" cy="3873636"/>
          </a:xfrm>
          <a:prstGeom prst="cloud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191" name="Google Shape;191;p20"/>
          <p:cNvSpPr/>
          <p:nvPr/>
        </p:nvSpPr>
        <p:spPr>
          <a:xfrm>
            <a:off x="1459996" y="1773613"/>
            <a:ext cx="2835000" cy="1047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Jpsider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383371" y="1830238"/>
            <a:ext cx="1788210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3" name="Google Shape;193;p20"/>
          <p:cNvSpPr/>
          <p:nvPr/>
        </p:nvSpPr>
        <p:spPr>
          <a:xfrm>
            <a:off x="4723815" y="2938350"/>
            <a:ext cx="2835000" cy="104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647190" y="2994975"/>
            <a:ext cx="1788210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1485233" y="2845950"/>
            <a:ext cx="26820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Fork</a:t>
            </a:r>
            <a:endParaRPr sz="1800"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Clones a repository from another account to your account in </a:t>
            </a:r>
            <a:r>
              <a:rPr lang="en" dirty="0" smtClean="0"/>
              <a:t>GitHub “Stays in the cloud”</a:t>
            </a:r>
            <a:endParaRPr dirty="0"/>
          </a:p>
        </p:txBody>
      </p:sp>
      <p:cxnSp>
        <p:nvCxnSpPr>
          <p:cNvPr id="196" name="Google Shape;196;p20"/>
          <p:cNvCxnSpPr>
            <a:endCxn id="193" idx="1"/>
          </p:cNvCxnSpPr>
          <p:nvPr/>
        </p:nvCxnSpPr>
        <p:spPr>
          <a:xfrm>
            <a:off x="3637623" y="2669309"/>
            <a:ext cx="1086192" cy="79254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4978102" y="1556950"/>
            <a:ext cx="24867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</a:rPr>
              <a:t>Note:</a:t>
            </a:r>
            <a:endParaRPr sz="1800" b="1" dirty="0">
              <a:solidFill>
                <a:srgbClr val="FF99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FF9900"/>
                </a:solidFill>
              </a:rPr>
              <a:t>Forking does not download any files to your local machine</a:t>
            </a:r>
            <a:endParaRPr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Stuff (Downloading) </a:t>
            </a:r>
            <a:r>
              <a:rPr lang="en" sz="1400"/>
              <a:t>cont.</a:t>
            </a:r>
            <a:endParaRPr sz="1400"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211575" y="1398475"/>
            <a:ext cx="220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Clone vs. Fork</a:t>
            </a:r>
            <a:endParaRPr sz="18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Fork</a:t>
            </a:r>
            <a:r>
              <a:rPr lang="en"/>
              <a:t>- Copies and links Toms Repository to Jerry’s account.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/>
              <a:t>Clone </a:t>
            </a:r>
            <a:r>
              <a:rPr lang="en"/>
              <a:t>- Copies Jerry’s new repository to Jerry’s local machine.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825" y="949275"/>
            <a:ext cx="32289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238" y="127225"/>
            <a:ext cx="3127399" cy="312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4275" y="3429325"/>
            <a:ext cx="3087324" cy="16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6632576" y="2697050"/>
            <a:ext cx="15144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You </a:t>
            </a:r>
            <a:r>
              <a:rPr lang="en" b="1" u="sng"/>
              <a:t>CAN </a:t>
            </a:r>
            <a:r>
              <a:rPr lang="en" u="sng"/>
              <a:t> do this!</a:t>
            </a:r>
            <a:endParaRPr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3937770" y="2035079"/>
            <a:ext cx="28940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18995" y="3466715"/>
            <a:ext cx="334047" cy="15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Getting Stuff (Downloading)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13" name="Google Shape;213;p22"/>
          <p:cNvSpPr/>
          <p:nvPr/>
        </p:nvSpPr>
        <p:spPr>
          <a:xfrm>
            <a:off x="221075" y="1435550"/>
            <a:ext cx="3869100" cy="1963764"/>
          </a:xfrm>
          <a:prstGeom prst="cloud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GitHub</a:t>
            </a:r>
            <a:endParaRPr sz="1800" b="1"/>
          </a:p>
        </p:txBody>
      </p:sp>
      <p:sp>
        <p:nvSpPr>
          <p:cNvPr id="214" name="Google Shape;214;p22"/>
          <p:cNvSpPr/>
          <p:nvPr/>
        </p:nvSpPr>
        <p:spPr>
          <a:xfrm>
            <a:off x="1814200" y="1871350"/>
            <a:ext cx="1788210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jpsider/VMworld_2018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5" name="Google Shape;215;p22"/>
          <p:cNvSpPr/>
          <p:nvPr/>
        </p:nvSpPr>
        <p:spPr>
          <a:xfrm>
            <a:off x="5032975" y="3399325"/>
            <a:ext cx="3869100" cy="15606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957700" y="3660650"/>
            <a:ext cx="1749168" cy="91411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jpsider/VMworld_2018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7" name="Google Shape;217;p22"/>
          <p:cNvSpPr/>
          <p:nvPr/>
        </p:nvSpPr>
        <p:spPr>
          <a:xfrm>
            <a:off x="4722174" y="2410925"/>
            <a:ext cx="1071576" cy="74466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18" name="Google Shape;218;p22"/>
          <p:cNvCxnSpPr>
            <a:stCxn id="214" idx="3"/>
            <a:endCxn id="217" idx="1"/>
          </p:cNvCxnSpPr>
          <p:nvPr/>
        </p:nvCxnSpPr>
        <p:spPr>
          <a:xfrm>
            <a:off x="3602410" y="2328406"/>
            <a:ext cx="1119900" cy="454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2"/>
          <p:cNvCxnSpPr>
            <a:stCxn id="217" idx="3"/>
            <a:endCxn id="216" idx="1"/>
          </p:cNvCxnSpPr>
          <p:nvPr/>
        </p:nvCxnSpPr>
        <p:spPr>
          <a:xfrm>
            <a:off x="5793750" y="2783255"/>
            <a:ext cx="1164000" cy="13344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4538750" y="1307850"/>
            <a:ext cx="1190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>
            <a:off x="305625" y="3527025"/>
            <a:ext cx="46056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 lot of options when using the git ‘pull’ command.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https://git-scm.com/docs/git-pull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6209875" y="1483980"/>
            <a:ext cx="26922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r>
              <a:rPr lang="en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Downloads changes to a repository or Branch from GitHub to your local Repository. The repository MUST exist!</a:t>
            </a:r>
            <a:endParaRPr b="1" dirty="0"/>
          </a:p>
        </p:txBody>
      </p:sp>
      <p:sp>
        <p:nvSpPr>
          <p:cNvPr id="223" name="Google Shape;223;p22"/>
          <p:cNvSpPr txBox="1"/>
          <p:nvPr/>
        </p:nvSpPr>
        <p:spPr>
          <a:xfrm>
            <a:off x="4776413" y="2584350"/>
            <a:ext cx="883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1032</Words>
  <Application>Microsoft Office PowerPoint</Application>
  <PresentationFormat>On-screen Show (16:9)</PresentationFormat>
  <Paragraphs>234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Old Standard TT</vt:lpstr>
      <vt:lpstr>Montserrat</vt:lpstr>
      <vt:lpstr>Roboto</vt:lpstr>
      <vt:lpstr>Lato</vt:lpstr>
      <vt:lpstr>Arial</vt:lpstr>
      <vt:lpstr>Focus</vt:lpstr>
      <vt:lpstr>Getting Started with  GitHub for PowerCLI Users</vt:lpstr>
      <vt:lpstr>Agenda</vt:lpstr>
      <vt:lpstr>What is GitHub?</vt:lpstr>
      <vt:lpstr>The Github Language</vt:lpstr>
      <vt:lpstr>NEVER EVER</vt:lpstr>
      <vt:lpstr>Getting Stuff (Downloading) </vt:lpstr>
      <vt:lpstr>Getting Stuff (Downloading) cont.</vt:lpstr>
      <vt:lpstr>Getting Stuff (Downloading) cont.</vt:lpstr>
      <vt:lpstr>Getting Stuff (Downloading) </vt:lpstr>
      <vt:lpstr>Saving Stuff</vt:lpstr>
      <vt:lpstr>Uploading Stuff </vt:lpstr>
      <vt:lpstr>Let’s Review</vt:lpstr>
      <vt:lpstr>Branches, Changes, Code Reviews</vt:lpstr>
      <vt:lpstr>Branches, Changes, Code Reviews</vt:lpstr>
      <vt:lpstr>Branches, Changes, Code Reviews</vt:lpstr>
      <vt:lpstr>Branches, Changes, Code Reviews</vt:lpstr>
      <vt:lpstr>Git Related Tools</vt:lpstr>
      <vt:lpstr>Why Git?</vt:lpstr>
      <vt:lpstr>Scenarios / Use Cases Same script, with a note in the name:</vt:lpstr>
      <vt:lpstr>Scenarios / Use Cases Same script, with a bunch of different versions: </vt:lpstr>
      <vt:lpstr>Scenarios / Use Cases con’t. Same script(s), all in a different directory: </vt:lpstr>
      <vt:lpstr>With Git: A Single file, that’s it!</vt:lpstr>
      <vt:lpstr>Public and Private Repositories</vt:lpstr>
      <vt:lpstr>Internal Repositories</vt:lpstr>
      <vt:lpstr>CI/CD Pipeline</vt:lpstr>
      <vt:lpstr>Do you Git it yet?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GitHub for PowerCLI Users</dc:title>
  <dc:creator>justin</dc:creator>
  <cp:lastModifiedBy>Belay-User</cp:lastModifiedBy>
  <cp:revision>10</cp:revision>
  <dcterms:modified xsi:type="dcterms:W3CDTF">2018-08-30T23:43:35Z</dcterms:modified>
</cp:coreProperties>
</file>