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80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</p:sldIdLst>
  <p:sldSz cx="9144000" cy="5143500" type="screen16x9"/>
  <p:notesSz cx="6858000" cy="9144000"/>
  <p:embeddedFontLs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Old Standard TT" panose="020B0604020202020204" charset="0"/>
      <p:regular r:id="rId33"/>
      <p:bold r:id="rId34"/>
      <p: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2" y="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9860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187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97f748f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97f748f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30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97f748f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97f748f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29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f97f748f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f97f748f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72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d26e70c1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d26e70c1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78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f97f748f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f97f748f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66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d26e70c1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d26e70c1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569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97f748f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97f748f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250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d26e70c1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d26e70c1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624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d26e70c1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d26e70c1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510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f97f748f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f97f748f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4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26e70c1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26e70c1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352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f97f748f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f97f748f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833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f97f748f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f97f748f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702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f97f748f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f97f748f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887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d26e70c1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d26e70c1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39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26e70c1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26e70c1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36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97f748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97f748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4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97f748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97f748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5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97f748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97f748f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03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97f748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97f748f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13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26e70c1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26e70c1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946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97f748f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f97f748f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48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9285" y="1261091"/>
            <a:ext cx="4801850" cy="925830"/>
          </a:xfrm>
        </p:spPr>
        <p:txBody>
          <a:bodyPr wrap="square" anchor="b"/>
          <a:lstStyle>
            <a:lvl1pPr algn="r">
              <a:defRPr sz="3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xmlns="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257979" y="2217538"/>
            <a:ext cx="3428677" cy="52566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957" y="3173729"/>
            <a:ext cx="2743915" cy="266701"/>
          </a:xfrm>
        </p:spPr>
        <p:txBody>
          <a:bodyPr anchor="b"/>
          <a:lstStyle>
            <a:lvl1pPr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xmlns="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43957" y="3502563"/>
            <a:ext cx="2743915" cy="266701"/>
          </a:xfrm>
        </p:spPr>
        <p:txBody>
          <a:bodyPr/>
          <a:lstStyle>
            <a:lvl1pPr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 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0368" y="4094083"/>
            <a:ext cx="2743915" cy="84440"/>
          </a:xfrm>
        </p:spPr>
        <p:txBody>
          <a:bodyPr/>
          <a:lstStyle>
            <a:lvl1pPr algn="r">
              <a:buNone/>
              <a:defRPr sz="788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vmworld</a:t>
            </a:r>
            <a:r>
              <a:rPr lang="en-US" dirty="0"/>
              <a:t> #session 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7396621" y="3660884"/>
              <a:ext cx="180" cy="1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5361" y="3659624"/>
                <a:ext cx="2700" cy="27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DEA43E1E-B208-4DC4-9D6A-01669D00DA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3957" y="951026"/>
            <a:ext cx="2743915" cy="266701"/>
          </a:xfrm>
        </p:spPr>
        <p:txBody>
          <a:bodyPr anchor="b"/>
          <a:lstStyle>
            <a:lvl1pPr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110274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PowerCLI</a:t>
            </a:r>
            <a:r>
              <a:rPr lang="en-US" dirty="0" smtClean="0"/>
              <a:t> Lint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How to start writing better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19690" y="2721649"/>
            <a:ext cx="3267110" cy="718782"/>
          </a:xfrm>
        </p:spPr>
        <p:txBody>
          <a:bodyPr/>
          <a:lstStyle/>
          <a:p>
            <a:r>
              <a:rPr lang="en-US" dirty="0" smtClean="0"/>
              <a:t>Justin P. Sider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jpsider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://www.invoke-automation.blog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28332" y="3502563"/>
            <a:ext cx="3158468" cy="266701"/>
          </a:xfrm>
        </p:spPr>
        <p:txBody>
          <a:bodyPr/>
          <a:lstStyle/>
          <a:p>
            <a:r>
              <a:rPr lang="en-US" dirty="0" smtClean="0"/>
              <a:t>Chief Information Officer – Belay Technologies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943957" y="4023271"/>
            <a:ext cx="2743915" cy="84440"/>
          </a:xfrm>
        </p:spPr>
        <p:txBody>
          <a:bodyPr>
            <a:noAutofit/>
          </a:bodyPr>
          <a:lstStyle/>
          <a:p>
            <a:r>
              <a:rPr lang="en-US" sz="1800" dirty="0" smtClean="0"/>
              <a:t>#</a:t>
            </a:r>
            <a:r>
              <a:rPr lang="en-US" sz="1800" dirty="0" err="1" smtClean="0"/>
              <a:t>vmworld</a:t>
            </a:r>
            <a:r>
              <a:rPr lang="en-US" sz="1800" dirty="0" smtClean="0"/>
              <a:t> #code5540u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CODE5540U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What is Unit Testing?</a:t>
            </a:r>
            <a:endParaRPr sz="3000" dirty="0"/>
          </a:p>
        </p:txBody>
      </p:sp>
      <p:sp>
        <p:nvSpPr>
          <p:cNvPr id="216" name="Google Shape;216;p22"/>
          <p:cNvSpPr txBox="1">
            <a:spLocks noGrp="1"/>
          </p:cNvSpPr>
          <p:nvPr>
            <p:ph type="body" idx="1"/>
          </p:nvPr>
        </p:nvSpPr>
        <p:spPr>
          <a:xfrm>
            <a:off x="1258475" y="1116150"/>
            <a:ext cx="7038900" cy="10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a process in which the smallest testable parts of your code are individually and independently scrutinized for proper operation.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Or…….. Your code does what it says. Each and Every time. </a:t>
            </a:r>
            <a:endParaRPr dirty="0"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292425" y="2237425"/>
            <a:ext cx="3446400" cy="24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Code: </a:t>
            </a: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[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Mandatory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[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()][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PowerState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"PoweredOff"</a:t>
            </a:r>
            <a:endParaRPr sz="8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)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.PowerState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-eq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PowerState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$true</a:t>
            </a:r>
            <a:endParaRPr sz="800" dirty="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en" sz="8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$false</a:t>
            </a:r>
            <a:endParaRPr sz="800" dirty="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1"/>
          </p:nvPr>
        </p:nvSpPr>
        <p:spPr>
          <a:xfrm>
            <a:off x="4746225" y="2259450"/>
            <a:ext cx="4266600" cy="24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Test: </a:t>
            </a: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Describe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"Confirm-PowerState function"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VMdata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"SomeVM"</a:t>
            </a:r>
            <a:endParaRPr sz="8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'PowerState'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'PoweredOff'</a:t>
            </a:r>
            <a:endParaRPr sz="8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'Num CPUs'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endParaRPr sz="8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'MemoryGB'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'2.000'</a:t>
            </a:r>
            <a:endParaRPr sz="8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returnData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VMdata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ConvertTo-Json</a:t>
            </a:r>
            <a:endParaRPr sz="800" dirty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returnData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ConvertFrom-Json</a:t>
            </a:r>
            <a:endParaRPr sz="800" dirty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It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"Should return True if the PowerState matches the desired value."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Confirm-PowerState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Should be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$true</a:t>
            </a:r>
            <a:endParaRPr sz="800" dirty="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9" name="Google Shape;219;p22"/>
          <p:cNvSpPr/>
          <p:nvPr/>
        </p:nvSpPr>
        <p:spPr>
          <a:xfrm>
            <a:off x="3037671" y="2421617"/>
            <a:ext cx="1311900" cy="525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</a:rPr>
              <a:t>Set Up a fake VM Object</a:t>
            </a:r>
            <a:endParaRPr sz="1200" b="1">
              <a:solidFill>
                <a:srgbClr val="B7B7B7"/>
              </a:solidFill>
            </a:endParaRPr>
          </a:p>
        </p:txBody>
      </p:sp>
      <p:cxnSp>
        <p:nvCxnSpPr>
          <p:cNvPr id="220" name="Google Shape;220;p22"/>
          <p:cNvCxnSpPr>
            <a:stCxn id="219" idx="3"/>
          </p:cNvCxnSpPr>
          <p:nvPr/>
        </p:nvCxnSpPr>
        <p:spPr>
          <a:xfrm>
            <a:off x="4349571" y="2684267"/>
            <a:ext cx="601120" cy="376675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2"/>
          <p:cNvSpPr/>
          <p:nvPr/>
        </p:nvSpPr>
        <p:spPr>
          <a:xfrm>
            <a:off x="2773137" y="4408865"/>
            <a:ext cx="1643400" cy="540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</a:rPr>
              <a:t>If the PowerStates match, the test passes</a:t>
            </a:r>
            <a:endParaRPr sz="1200" b="1" dirty="0">
              <a:solidFill>
                <a:srgbClr val="434343"/>
              </a:solidFill>
            </a:endParaRPr>
          </a:p>
        </p:txBody>
      </p:sp>
      <p:cxnSp>
        <p:nvCxnSpPr>
          <p:cNvPr id="222" name="Google Shape;222;p22"/>
          <p:cNvCxnSpPr/>
          <p:nvPr/>
        </p:nvCxnSpPr>
        <p:spPr>
          <a:xfrm flipV="1">
            <a:off x="4249675" y="4625085"/>
            <a:ext cx="3335700" cy="277026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2"/>
          <p:cNvSpPr/>
          <p:nvPr/>
        </p:nvSpPr>
        <p:spPr>
          <a:xfrm>
            <a:off x="3121225" y="3536575"/>
            <a:ext cx="1282200" cy="740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</a:rPr>
              <a:t>Execute the test with the fake object</a:t>
            </a:r>
            <a:endParaRPr sz="1200" b="1">
              <a:solidFill>
                <a:srgbClr val="B7B7B7"/>
              </a:solidFill>
            </a:endParaRPr>
          </a:p>
        </p:txBody>
      </p:sp>
      <p:cxnSp>
        <p:nvCxnSpPr>
          <p:cNvPr id="227" name="Google Shape;227;p22"/>
          <p:cNvCxnSpPr>
            <a:stCxn id="223" idx="3"/>
            <a:endCxn id="228" idx="1"/>
          </p:cNvCxnSpPr>
          <p:nvPr/>
        </p:nvCxnSpPr>
        <p:spPr>
          <a:xfrm>
            <a:off x="4403425" y="3906775"/>
            <a:ext cx="581825" cy="55008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22"/>
          <p:cNvSpPr/>
          <p:nvPr/>
        </p:nvSpPr>
        <p:spPr>
          <a:xfrm>
            <a:off x="4985250" y="4288624"/>
            <a:ext cx="3823500" cy="336461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678317" y="3088145"/>
            <a:ext cx="767400" cy="17070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6024175" y="3276640"/>
            <a:ext cx="767400" cy="17070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22;p22"/>
          <p:cNvCxnSpPr>
            <a:stCxn id="221" idx="1"/>
          </p:cNvCxnSpPr>
          <p:nvPr/>
        </p:nvCxnSpPr>
        <p:spPr>
          <a:xfrm flipH="1" flipV="1">
            <a:off x="1119601" y="3706227"/>
            <a:ext cx="1653536" cy="972938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Curved Connector 11"/>
          <p:cNvCxnSpPr/>
          <p:nvPr/>
        </p:nvCxnSpPr>
        <p:spPr>
          <a:xfrm>
            <a:off x="3456996" y="3180457"/>
            <a:ext cx="2567179" cy="114570"/>
          </a:xfrm>
          <a:prstGeom prst="curvedConnector3">
            <a:avLst>
              <a:gd name="adj1" fmla="val 50000"/>
            </a:avLst>
          </a:prstGeom>
          <a:ln w="158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29;p22"/>
          <p:cNvSpPr/>
          <p:nvPr/>
        </p:nvSpPr>
        <p:spPr>
          <a:xfrm>
            <a:off x="7585375" y="4450077"/>
            <a:ext cx="339275" cy="160883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29;p22"/>
          <p:cNvSpPr/>
          <p:nvPr/>
        </p:nvSpPr>
        <p:spPr>
          <a:xfrm>
            <a:off x="751637" y="3601677"/>
            <a:ext cx="339275" cy="160883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you should Unit Test your code.</a:t>
            </a:r>
            <a:endParaRPr sz="2800"/>
          </a:p>
        </p:txBody>
      </p:sp>
      <p:sp>
        <p:nvSpPr>
          <p:cNvPr id="235" name="Google Shape;235;p23"/>
          <p:cNvSpPr txBox="1">
            <a:spLocks noGrp="1"/>
          </p:cNvSpPr>
          <p:nvPr>
            <p:ph type="body" idx="1"/>
          </p:nvPr>
        </p:nvSpPr>
        <p:spPr>
          <a:xfrm>
            <a:off x="1011172" y="1502896"/>
            <a:ext cx="7038900" cy="3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We all make mistakes.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It will force you to write better code.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It will force you to break your code into smaller pieces.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You will be able to reuse more of your code.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You will be more confident in your code.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You will like coding/scripting even more</a:t>
            </a:r>
            <a:endParaRPr dirty="0"/>
          </a:p>
          <a:p>
            <a:pPr marL="742950" lvl="1" indent="-285750"/>
            <a:r>
              <a:rPr lang="en" dirty="0"/>
              <a:t>You will like unit testing…...</a:t>
            </a:r>
            <a:endParaRPr dirty="0"/>
          </a:p>
          <a:p>
            <a:pPr marL="742950" lvl="1" indent="-285750">
              <a:spcAft>
                <a:spcPts val="1600"/>
              </a:spcAft>
            </a:pPr>
            <a:r>
              <a:rPr lang="en" dirty="0"/>
              <a:t>You will like unit testing…...</a:t>
            </a:r>
            <a:endParaRPr dirty="0"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232" y="1670674"/>
            <a:ext cx="3383350" cy="280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 flipV="1">
            <a:off x="3128048" y="2244436"/>
            <a:ext cx="858982" cy="30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37231" y="2692399"/>
            <a:ext cx="1021339" cy="15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707791" y="3118812"/>
            <a:ext cx="469516" cy="76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09272" y="3539362"/>
            <a:ext cx="706583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03451" y="3997807"/>
            <a:ext cx="142939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77232" y="4573540"/>
            <a:ext cx="3383350" cy="1539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1108925" y="172650"/>
            <a:ext cx="33909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Coverage</a:t>
            </a:r>
            <a:endParaRPr sz="3000"/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176250" y="1888475"/>
            <a:ext cx="8791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Invoke-Pester</a:t>
            </a:r>
            <a:r>
              <a:rPr lang="en" sz="1050" b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-Script .</a:t>
            </a:r>
            <a:r>
              <a:rPr lang="en" sz="1050" b="1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\tests\Private\Confirm-PowerState</a:t>
            </a:r>
            <a:r>
              <a:rPr lang="en" sz="1050" b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.Tests.ps1 -CodeCoverage .</a:t>
            </a:r>
            <a:r>
              <a:rPr lang="en" sz="1050" b="1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\Private\Confirm-PowerState.ps1</a:t>
            </a:r>
            <a:endParaRPr sz="1050" b="1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347" y="2493700"/>
            <a:ext cx="5578227" cy="2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176050" y="3621375"/>
            <a:ext cx="1652100" cy="768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CCCCC"/>
                </a:solidFill>
              </a:rPr>
              <a:t>It tells you which commands </a:t>
            </a:r>
            <a:r>
              <a:rPr lang="en" sz="1200" b="1" dirty="0" smtClean="0">
                <a:solidFill>
                  <a:srgbClr val="CCCCCC"/>
                </a:solidFill>
              </a:rPr>
              <a:t>and lines were </a:t>
            </a:r>
            <a:r>
              <a:rPr lang="en" sz="1200" b="1" dirty="0">
                <a:solidFill>
                  <a:srgbClr val="CCCCCC"/>
                </a:solidFill>
              </a:rPr>
              <a:t>not tested.</a:t>
            </a:r>
            <a:endParaRPr sz="1200" b="1" dirty="0">
              <a:solidFill>
                <a:srgbClr val="CCCCCC"/>
              </a:solidFill>
            </a:endParaRPr>
          </a:p>
        </p:txBody>
      </p:sp>
      <p:cxnSp>
        <p:nvCxnSpPr>
          <p:cNvPr id="245" name="Google Shape;245;p24"/>
          <p:cNvCxnSpPr>
            <a:stCxn id="244" idx="3"/>
          </p:cNvCxnSpPr>
          <p:nvPr/>
        </p:nvCxnSpPr>
        <p:spPr>
          <a:xfrm>
            <a:off x="1828150" y="4005675"/>
            <a:ext cx="1071900" cy="3843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24"/>
          <p:cNvSpPr/>
          <p:nvPr/>
        </p:nvSpPr>
        <p:spPr>
          <a:xfrm>
            <a:off x="176050" y="2366800"/>
            <a:ext cx="1652100" cy="755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CCCC"/>
                </a:solidFill>
              </a:rPr>
              <a:t>Pester has a Parameter to determine Code Coverage</a:t>
            </a:r>
            <a:endParaRPr sz="1200" b="1">
              <a:solidFill>
                <a:srgbClr val="CCCCCC"/>
              </a:solidFill>
            </a:endParaRPr>
          </a:p>
        </p:txBody>
      </p:sp>
      <p:cxnSp>
        <p:nvCxnSpPr>
          <p:cNvPr id="247" name="Google Shape;247;p24"/>
          <p:cNvCxnSpPr/>
          <p:nvPr/>
        </p:nvCxnSpPr>
        <p:spPr>
          <a:xfrm flipV="1">
            <a:off x="1800000" y="2214950"/>
            <a:ext cx="3337750" cy="316525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4"/>
          <p:cNvCxnSpPr>
            <a:stCxn id="246" idx="3"/>
          </p:cNvCxnSpPr>
          <p:nvPr/>
        </p:nvCxnSpPr>
        <p:spPr>
          <a:xfrm>
            <a:off x="1828150" y="2744650"/>
            <a:ext cx="1071700" cy="724875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24"/>
          <p:cNvSpPr txBox="1"/>
          <p:nvPr/>
        </p:nvSpPr>
        <p:spPr>
          <a:xfrm>
            <a:off x="1451775" y="932925"/>
            <a:ext cx="71529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Ensure that </a:t>
            </a:r>
            <a:r>
              <a:rPr lang="en" sz="13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your script ‘Paths’ or script decisions are tested. The test from the previous slide only tested if the PowerState’s match. </a:t>
            </a:r>
            <a:r>
              <a:rPr lang="en" sz="1300" dirty="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Should you always have 100% coverage? It’s a personal preference.</a:t>
            </a:r>
            <a:endParaRPr dirty="0"/>
          </a:p>
        </p:txBody>
      </p:sp>
      <p:sp>
        <p:nvSpPr>
          <p:cNvPr id="250" name="Google Shape;250;p24"/>
          <p:cNvSpPr/>
          <p:nvPr/>
        </p:nvSpPr>
        <p:spPr>
          <a:xfrm>
            <a:off x="2965150" y="3594475"/>
            <a:ext cx="3667500" cy="4746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5137750" y="1828625"/>
            <a:ext cx="3466925" cy="5253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24"/>
          <p:cNvCxnSpPr/>
          <p:nvPr/>
        </p:nvCxnSpPr>
        <p:spPr>
          <a:xfrm flipV="1">
            <a:off x="3020400" y="4556650"/>
            <a:ext cx="3826775" cy="1535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Coverage, </a:t>
            </a:r>
            <a:r>
              <a:rPr lang="en"/>
              <a:t>cont.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133400" y="1540109"/>
            <a:ext cx="4967800" cy="31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Describe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"Confirm-PowerState function"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VMdata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"SomeVM"</a:t>
            </a:r>
            <a:endParaRPr sz="8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'PowerState'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'PoweredOff'</a:t>
            </a:r>
            <a:endParaRPr sz="8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'Num CPUs'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endParaRPr sz="8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'MemoryGB'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'2.000'</a:t>
            </a:r>
            <a:endParaRPr sz="8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returnData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VMdata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ConvertTo-Json</a:t>
            </a:r>
            <a:endParaRPr sz="800" dirty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returnData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ConvertFrom-Json</a:t>
            </a:r>
            <a:endParaRPr sz="800" dirty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It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"Should return True if the PowerState matches the desired value."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Confirm-PowerState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Should be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$true</a:t>
            </a:r>
            <a:endParaRPr sz="800" dirty="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It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"Should return False if the PowerState does not match the desired value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.“ 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 dirty="0" smtClean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Confirm-PowerState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" sz="800" dirty="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-PowerState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"PoweredOn"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Should be </a:t>
            </a:r>
            <a:r>
              <a:rPr lang="en" sz="800" dirty="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$false</a:t>
            </a:r>
            <a:endParaRPr sz="800" dirty="0" smtClean="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1234850" y="4256109"/>
            <a:ext cx="1453800" cy="701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</a:rPr>
              <a:t>New Test, where the PowerStates will not match</a:t>
            </a:r>
            <a:endParaRPr sz="1200" b="1">
              <a:solidFill>
                <a:srgbClr val="B7B7B7"/>
              </a:solidFill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629800" y="1578600"/>
            <a:ext cx="40965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Ensure that all of your script ‘Paths’ or script decisions are tested. The test from the previous slide only tested if the PowerState’s match.</a:t>
            </a:r>
            <a:endParaRPr/>
          </a:p>
        </p:txBody>
      </p:sp>
      <p:cxnSp>
        <p:nvCxnSpPr>
          <p:cNvPr id="262" name="Google Shape;262;p25"/>
          <p:cNvCxnSpPr>
            <a:stCxn id="259" idx="3"/>
            <a:endCxn id="17" idx="2"/>
          </p:cNvCxnSpPr>
          <p:nvPr/>
        </p:nvCxnSpPr>
        <p:spPr>
          <a:xfrm flipV="1">
            <a:off x="2688650" y="3957234"/>
            <a:ext cx="623367" cy="649725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3" name="Google Shape;2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400" y="2496275"/>
            <a:ext cx="4040264" cy="9769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/>
          <p:nvPr/>
        </p:nvSpPr>
        <p:spPr>
          <a:xfrm>
            <a:off x="6034250" y="4247000"/>
            <a:ext cx="2230500" cy="617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</a:rPr>
              <a:t>With the New test, we have 100% of the code covered with unit tests.</a:t>
            </a:r>
            <a:endParaRPr sz="1200" b="1">
              <a:solidFill>
                <a:srgbClr val="B7B7B7"/>
              </a:solidFill>
            </a:endParaRPr>
          </a:p>
        </p:txBody>
      </p:sp>
      <p:cxnSp>
        <p:nvCxnSpPr>
          <p:cNvPr id="265" name="Google Shape;265;p25"/>
          <p:cNvCxnSpPr/>
          <p:nvPr/>
        </p:nvCxnSpPr>
        <p:spPr>
          <a:xfrm flipH="1" flipV="1">
            <a:off x="5239175" y="3625200"/>
            <a:ext cx="795075" cy="910975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5"/>
          <p:cNvCxnSpPr/>
          <p:nvPr/>
        </p:nvCxnSpPr>
        <p:spPr>
          <a:xfrm>
            <a:off x="4742437" y="3521800"/>
            <a:ext cx="704363" cy="11076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25;p22"/>
          <p:cNvSpPr/>
          <p:nvPr/>
        </p:nvSpPr>
        <p:spPr>
          <a:xfrm>
            <a:off x="1403917" y="2136491"/>
            <a:ext cx="767400" cy="170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5;p22"/>
          <p:cNvSpPr/>
          <p:nvPr/>
        </p:nvSpPr>
        <p:spPr>
          <a:xfrm>
            <a:off x="2980775" y="3794759"/>
            <a:ext cx="662483" cy="1624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Curved Connector 5"/>
          <p:cNvCxnSpPr>
            <a:stCxn id="16" idx="3"/>
            <a:endCxn id="17" idx="0"/>
          </p:cNvCxnSpPr>
          <p:nvPr/>
        </p:nvCxnSpPr>
        <p:spPr>
          <a:xfrm>
            <a:off x="2171317" y="2221841"/>
            <a:ext cx="1140700" cy="1572918"/>
          </a:xfrm>
          <a:prstGeom prst="curved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oogle Shape;267;p25"/>
          <p:cNvCxnSpPr/>
          <p:nvPr/>
        </p:nvCxnSpPr>
        <p:spPr>
          <a:xfrm flipV="1">
            <a:off x="52788" y="3625200"/>
            <a:ext cx="1012812" cy="106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52788" y="3193200"/>
            <a:ext cx="22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788" y="3683557"/>
            <a:ext cx="22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29" name="Google Shape;267;p25"/>
          <p:cNvCxnSpPr/>
          <p:nvPr/>
        </p:nvCxnSpPr>
        <p:spPr>
          <a:xfrm flipV="1">
            <a:off x="48124" y="3132691"/>
            <a:ext cx="1012812" cy="106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267;p25"/>
          <p:cNvCxnSpPr/>
          <p:nvPr/>
        </p:nvCxnSpPr>
        <p:spPr>
          <a:xfrm flipV="1">
            <a:off x="48124" y="4120249"/>
            <a:ext cx="1012812" cy="106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</a:t>
            </a:r>
            <a:r>
              <a:rPr lang="en" sz="3000" dirty="0" smtClean="0"/>
              <a:t>Standard PowerShell Tools</a:t>
            </a:r>
            <a:endParaRPr sz="30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244650" y="1554550"/>
            <a:ext cx="8654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400" dirty="0"/>
              <a:t>PSScriptanalyzer</a:t>
            </a:r>
            <a:endParaRPr sz="2400" dirty="0"/>
          </a:p>
          <a:p>
            <a:pPr marL="342900" indent="-342900">
              <a:spcBef>
                <a:spcPts val="1600"/>
              </a:spcBef>
            </a:pPr>
            <a:r>
              <a:rPr lang="en" sz="2400" dirty="0"/>
              <a:t>Pester</a:t>
            </a:r>
            <a:endParaRPr sz="2400" dirty="0"/>
          </a:p>
          <a:p>
            <a:pPr marL="342900" indent="-342900">
              <a:spcBef>
                <a:spcPts val="1600"/>
              </a:spcBef>
            </a:pPr>
            <a:r>
              <a:rPr lang="en" sz="2400" dirty="0"/>
              <a:t>PSCodeHealth</a:t>
            </a:r>
            <a:endParaRPr sz="2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All of these Tools are Modules available in the PowerShell Gallery</a:t>
            </a:r>
            <a:endParaRPr sz="18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rgbClr val="1155CC"/>
                </a:solidFill>
              </a:rPr>
              <a:t>Install-Module -Name PSScriptAnalyzer, Pester, PSCodeHealth</a:t>
            </a:r>
            <a:endParaRPr sz="2200" b="1" dirty="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PSScriptAnalyzer</a:t>
            </a:r>
            <a:endParaRPr dirty="0"/>
          </a:p>
        </p:txBody>
      </p:sp>
      <p:sp>
        <p:nvSpPr>
          <p:cNvPr id="288" name="Google Shape;288;p28"/>
          <p:cNvSpPr txBox="1">
            <a:spLocks noGrp="1"/>
          </p:cNvSpPr>
          <p:nvPr>
            <p:ph type="body" idx="1"/>
          </p:nvPr>
        </p:nvSpPr>
        <p:spPr>
          <a:xfrm>
            <a:off x="165600" y="1477550"/>
            <a:ext cx="7297200" cy="3166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How </a:t>
            </a:r>
            <a:r>
              <a:rPr lang="en" sz="1600" dirty="0" smtClean="0"/>
              <a:t>do you run </a:t>
            </a:r>
            <a:r>
              <a:rPr lang="en" sz="1600" dirty="0"/>
              <a:t>it?</a:t>
            </a:r>
            <a:endParaRPr sz="16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Single File:</a:t>
            </a: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Invoke-ScriptAnalyzer</a:t>
            </a:r>
            <a:r>
              <a:rPr lang="en" sz="16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-Path .</a:t>
            </a:r>
            <a:r>
              <a:rPr lang="en" sz="16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\Private\Confirm-vCenter.ps1</a:t>
            </a:r>
            <a:endParaRPr sz="1600" dirty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Directory/Tree:</a:t>
            </a: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Invoke-ScriptAnalyzer</a:t>
            </a:r>
            <a:r>
              <a:rPr lang="en" sz="16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-Path . -Recurse</a:t>
            </a:r>
            <a:endParaRPr sz="16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If there are no findings, there is no Output!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4777200" y="3106800"/>
            <a:ext cx="4150275" cy="17777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The Module is on GitHub, and there is a very active channel on the PowerShell Slack.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https://github.com/PowerShell/PSScriptAnalyzer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Join Slack here: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http://slack.poshcode.org/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PSScriptAnalyzer </a:t>
            </a:r>
            <a:r>
              <a:rPr lang="en" sz="1800" dirty="0" smtClean="0"/>
              <a:t>con’t</a:t>
            </a:r>
            <a:endParaRPr sz="1800" dirty="0"/>
          </a:p>
        </p:txBody>
      </p:sp>
      <p:sp>
        <p:nvSpPr>
          <p:cNvPr id="279" name="Google Shape;279;p27"/>
          <p:cNvSpPr txBox="1">
            <a:spLocks noGrp="1"/>
          </p:cNvSpPr>
          <p:nvPr>
            <p:ph type="body" idx="1"/>
          </p:nvPr>
        </p:nvSpPr>
        <p:spPr>
          <a:xfrm>
            <a:off x="556225" y="1593575"/>
            <a:ext cx="7038900" cy="17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What a Failure or Finding looks like:</a:t>
            </a:r>
            <a:endParaRPr sz="1600" dirty="0"/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450" y="1593574"/>
            <a:ext cx="6114575" cy="11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7"/>
          <p:cNvSpPr txBox="1">
            <a:spLocks noGrp="1"/>
          </p:cNvSpPr>
          <p:nvPr>
            <p:ph type="body" idx="1"/>
          </p:nvPr>
        </p:nvSpPr>
        <p:spPr>
          <a:xfrm>
            <a:off x="5145538" y="1164575"/>
            <a:ext cx="17364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VScode Integration</a:t>
            </a:r>
            <a:endParaRPr/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25" y="3530700"/>
            <a:ext cx="8156901" cy="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PSScriptAnalyzer </a:t>
            </a:r>
            <a:r>
              <a:rPr lang="en"/>
              <a:t>cont.</a:t>
            </a: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body" idx="1"/>
          </p:nvPr>
        </p:nvSpPr>
        <p:spPr>
          <a:xfrm>
            <a:off x="556224" y="1483024"/>
            <a:ext cx="8094125" cy="237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ignore items that you cannot avoid.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Simply add a line, to the </a:t>
            </a:r>
            <a:r>
              <a:rPr lang="en" sz="1600" b="1" u="sng" dirty="0"/>
              <a:t>function file</a:t>
            </a:r>
            <a:r>
              <a:rPr lang="en" dirty="0"/>
              <a:t>, not the test file, to suppress the warning:</a:t>
            </a: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Diagnostics.CodeAnalysis.SuppressMessageAttribute</a:t>
            </a:r>
            <a:r>
              <a:rPr lang="en" sz="15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"PSAvoidGlobalVars"</a:t>
            </a:r>
            <a:r>
              <a:rPr lang="en" sz="15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5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5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50" y="1869400"/>
            <a:ext cx="7993699" cy="7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/>
          <p:nvPr/>
        </p:nvSpPr>
        <p:spPr>
          <a:xfrm>
            <a:off x="7230800" y="1071400"/>
            <a:ext cx="1419600" cy="637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This is a valid variable with PowerCLI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298" name="Google Shape;298;p29"/>
          <p:cNvCxnSpPr>
            <a:stCxn id="297" idx="2"/>
          </p:cNvCxnSpPr>
          <p:nvPr/>
        </p:nvCxnSpPr>
        <p:spPr>
          <a:xfrm flipH="1">
            <a:off x="7802900" y="1708600"/>
            <a:ext cx="137700" cy="4032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p29"/>
          <p:cNvSpPr/>
          <p:nvPr/>
        </p:nvSpPr>
        <p:spPr>
          <a:xfrm>
            <a:off x="6795150" y="2111925"/>
            <a:ext cx="1855200" cy="3771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>
            <a:spLocks noGrp="1"/>
          </p:cNvSpPr>
          <p:nvPr>
            <p:ph type="title"/>
          </p:nvPr>
        </p:nvSpPr>
        <p:spPr>
          <a:xfrm>
            <a:off x="1245500" y="1726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Pester</a:t>
            </a:r>
            <a:endParaRPr sz="3000"/>
          </a:p>
        </p:txBody>
      </p:sp>
      <p:sp>
        <p:nvSpPr>
          <p:cNvPr id="305" name="Google Shape;305;p30"/>
          <p:cNvSpPr txBox="1">
            <a:spLocks noGrp="1"/>
          </p:cNvSpPr>
          <p:nvPr>
            <p:ph type="body" idx="1"/>
          </p:nvPr>
        </p:nvSpPr>
        <p:spPr>
          <a:xfrm>
            <a:off x="1245500" y="857550"/>
            <a:ext cx="53871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PowerShell’s solution for Unit Testing.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SMALL!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the ‘</a:t>
            </a:r>
            <a:r>
              <a:rPr lang="en" i="1"/>
              <a:t>1 function, 1 file</a:t>
            </a:r>
            <a:r>
              <a:rPr lang="en"/>
              <a:t>’ 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will quickly make sense.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4746225" y="382125"/>
            <a:ext cx="4188300" cy="1691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The best ‘Getting Started’ with Pester documentation I’ve ever read was in the PowerShell Conference Book. The chapter was written by Mark Wragg.</a:t>
            </a:r>
            <a:endParaRPr>
              <a:solidFill>
                <a:srgbClr val="B7B7B7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https://leanpub.com/powershell-conference-book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0" name="Google Shape;217;p22"/>
          <p:cNvSpPr txBox="1">
            <a:spLocks/>
          </p:cNvSpPr>
          <p:nvPr/>
        </p:nvSpPr>
        <p:spPr>
          <a:xfrm>
            <a:off x="292425" y="2237425"/>
            <a:ext cx="3446400" cy="24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mtClean="0"/>
              <a:t>Example Code: </a:t>
            </a:r>
          </a:p>
          <a:p>
            <a:pPr marL="0" indent="0">
              <a:lnSpc>
                <a:spcPct val="135714"/>
              </a:lnSpc>
              <a:spcBef>
                <a:spcPts val="1600"/>
              </a:spcBef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800" smtClean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[</a:t>
            </a:r>
            <a:r>
              <a:rPr lang="en-US" sz="80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Mandatory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[</a:t>
            </a:r>
            <a:r>
              <a:rPr lang="en-US" sz="80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()][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PowerState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"PoweredOff"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)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800" smtClean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-US" sz="80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.PowerState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-eq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PowerState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$true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en-US" sz="800" smtClean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$false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>
              <a:spcAft>
                <a:spcPts val="1600"/>
              </a:spcAft>
              <a:buFont typeface="Lato"/>
              <a:buNone/>
            </a:pPr>
            <a:endParaRPr lang="en-US" dirty="0"/>
          </a:p>
        </p:txBody>
      </p:sp>
      <p:sp>
        <p:nvSpPr>
          <p:cNvPr id="21" name="Google Shape;218;p22"/>
          <p:cNvSpPr txBox="1">
            <a:spLocks/>
          </p:cNvSpPr>
          <p:nvPr/>
        </p:nvSpPr>
        <p:spPr>
          <a:xfrm>
            <a:off x="4746225" y="2259450"/>
            <a:ext cx="4266600" cy="24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mtClean="0"/>
              <a:t>Example Test: </a:t>
            </a:r>
          </a:p>
          <a:p>
            <a:pPr marL="0" indent="0">
              <a:lnSpc>
                <a:spcPct val="135714"/>
              </a:lnSpc>
              <a:spcBef>
                <a:spcPts val="1600"/>
              </a:spcBef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Describe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"Confirm-PowerState function"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VMdata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"SomeVM"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'PowerState'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'PoweredOff'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'Num CPUs'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'MemoryGB'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'2.000'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returnData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VMdata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-US" sz="80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ConvertTo-Json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returnData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-US" sz="80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ConvertFrom-Json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It </a:t>
            </a:r>
            <a:r>
              <a:rPr lang="en-US" sz="80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"Should return True if the PowerState matches the desired value."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80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Confirm-PowerState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80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Should be </a:t>
            </a:r>
            <a:r>
              <a:rPr lang="en-US" sz="80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$true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>
              <a:lnSpc>
                <a:spcPct val="135714"/>
              </a:lnSpc>
              <a:buFont typeface="Lato"/>
              <a:buNone/>
            </a:pPr>
            <a:r>
              <a:rPr lang="en-US" sz="80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Font typeface="Lato"/>
              <a:buNone/>
            </a:pPr>
            <a:endParaRPr lang="en-US" smtClean="0"/>
          </a:p>
          <a:p>
            <a:pPr marL="0" indent="0">
              <a:lnSpc>
                <a:spcPct val="135714"/>
              </a:lnSpc>
              <a:spcBef>
                <a:spcPts val="1600"/>
              </a:spcBef>
              <a:buFont typeface="Lato"/>
              <a:buNone/>
            </a:pPr>
            <a:endParaRPr lang="en-US" sz="800" smtClean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Font typeface="Lato"/>
              <a:buNone/>
            </a:pPr>
            <a:endParaRPr lang="en-US" dirty="0"/>
          </a:p>
        </p:txBody>
      </p:sp>
      <p:sp>
        <p:nvSpPr>
          <p:cNvPr id="22" name="Google Shape;219;p22"/>
          <p:cNvSpPr/>
          <p:nvPr/>
        </p:nvSpPr>
        <p:spPr>
          <a:xfrm>
            <a:off x="3037671" y="2421617"/>
            <a:ext cx="1311900" cy="525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</a:rPr>
              <a:t>Set Up a fake VM Object</a:t>
            </a:r>
            <a:endParaRPr sz="1200" b="1">
              <a:solidFill>
                <a:srgbClr val="B7B7B7"/>
              </a:solidFill>
            </a:endParaRPr>
          </a:p>
        </p:txBody>
      </p:sp>
      <p:cxnSp>
        <p:nvCxnSpPr>
          <p:cNvPr id="23" name="Google Shape;220;p22"/>
          <p:cNvCxnSpPr>
            <a:stCxn id="22" idx="3"/>
          </p:cNvCxnSpPr>
          <p:nvPr/>
        </p:nvCxnSpPr>
        <p:spPr>
          <a:xfrm>
            <a:off x="4349571" y="2684267"/>
            <a:ext cx="601120" cy="376675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221;p22"/>
          <p:cNvSpPr/>
          <p:nvPr/>
        </p:nvSpPr>
        <p:spPr>
          <a:xfrm>
            <a:off x="2773137" y="4408865"/>
            <a:ext cx="1643400" cy="540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</a:rPr>
              <a:t>If the PowerStates match, the test passes</a:t>
            </a:r>
            <a:endParaRPr sz="1200" b="1" dirty="0">
              <a:solidFill>
                <a:srgbClr val="434343"/>
              </a:solidFill>
            </a:endParaRPr>
          </a:p>
        </p:txBody>
      </p:sp>
      <p:cxnSp>
        <p:nvCxnSpPr>
          <p:cNvPr id="25" name="Google Shape;222;p22"/>
          <p:cNvCxnSpPr/>
          <p:nvPr/>
        </p:nvCxnSpPr>
        <p:spPr>
          <a:xfrm flipV="1">
            <a:off x="4249675" y="4625085"/>
            <a:ext cx="3335700" cy="277026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223;p22"/>
          <p:cNvSpPr/>
          <p:nvPr/>
        </p:nvSpPr>
        <p:spPr>
          <a:xfrm>
            <a:off x="3121225" y="3536575"/>
            <a:ext cx="1282200" cy="740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</a:rPr>
              <a:t>Execute the test with the fake object</a:t>
            </a:r>
            <a:endParaRPr sz="1200" b="1">
              <a:solidFill>
                <a:srgbClr val="B7B7B7"/>
              </a:solidFill>
            </a:endParaRPr>
          </a:p>
        </p:txBody>
      </p:sp>
      <p:cxnSp>
        <p:nvCxnSpPr>
          <p:cNvPr id="27" name="Google Shape;227;p22"/>
          <p:cNvCxnSpPr>
            <a:stCxn id="26" idx="3"/>
            <a:endCxn id="28" idx="1"/>
          </p:cNvCxnSpPr>
          <p:nvPr/>
        </p:nvCxnSpPr>
        <p:spPr>
          <a:xfrm>
            <a:off x="4403425" y="3906775"/>
            <a:ext cx="581825" cy="55008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228;p22"/>
          <p:cNvSpPr/>
          <p:nvPr/>
        </p:nvSpPr>
        <p:spPr>
          <a:xfrm>
            <a:off x="4985250" y="4288624"/>
            <a:ext cx="3823500" cy="336461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5;p22"/>
          <p:cNvSpPr/>
          <p:nvPr/>
        </p:nvSpPr>
        <p:spPr>
          <a:xfrm>
            <a:off x="2678317" y="3088145"/>
            <a:ext cx="767400" cy="17070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29;p22"/>
          <p:cNvSpPr/>
          <p:nvPr/>
        </p:nvSpPr>
        <p:spPr>
          <a:xfrm>
            <a:off x="6024175" y="3276640"/>
            <a:ext cx="767400" cy="17070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222;p22"/>
          <p:cNvCxnSpPr>
            <a:stCxn id="24" idx="1"/>
          </p:cNvCxnSpPr>
          <p:nvPr/>
        </p:nvCxnSpPr>
        <p:spPr>
          <a:xfrm flipH="1" flipV="1">
            <a:off x="1119601" y="3706227"/>
            <a:ext cx="1653536" cy="972938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Curved Connector 31"/>
          <p:cNvCxnSpPr/>
          <p:nvPr/>
        </p:nvCxnSpPr>
        <p:spPr>
          <a:xfrm>
            <a:off x="3456996" y="3180457"/>
            <a:ext cx="2567179" cy="114570"/>
          </a:xfrm>
          <a:prstGeom prst="curvedConnector3">
            <a:avLst>
              <a:gd name="adj1" fmla="val 50000"/>
            </a:avLst>
          </a:prstGeom>
          <a:ln w="158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29;p22"/>
          <p:cNvSpPr/>
          <p:nvPr/>
        </p:nvSpPr>
        <p:spPr>
          <a:xfrm>
            <a:off x="7585375" y="4450077"/>
            <a:ext cx="339275" cy="160883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29;p22"/>
          <p:cNvSpPr/>
          <p:nvPr/>
        </p:nvSpPr>
        <p:spPr>
          <a:xfrm>
            <a:off x="751637" y="3601677"/>
            <a:ext cx="339275" cy="160883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PSCodeHealth</a:t>
            </a:r>
            <a:endParaRPr sz="3000"/>
          </a:p>
        </p:txBody>
      </p:sp>
      <p:sp>
        <p:nvSpPr>
          <p:cNvPr id="325" name="Google Shape;325;p31"/>
          <p:cNvSpPr txBox="1">
            <a:spLocks noGrp="1"/>
          </p:cNvSpPr>
          <p:nvPr>
            <p:ph type="body" idx="1"/>
          </p:nvPr>
        </p:nvSpPr>
        <p:spPr>
          <a:xfrm>
            <a:off x="1664700" y="1255625"/>
            <a:ext cx="7038900" cy="30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Combines PSScriptAnalyzer </a:t>
            </a:r>
            <a:r>
              <a:rPr lang="en" dirty="0"/>
              <a:t>and Pester, then makes pretty pictures!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PSCodeHealthParameters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".\FunctionBased\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\"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TestsPath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".\FunctionBased\tests\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\"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HtmlReportPath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BaseDir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\vmworldReport_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.html"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PassThru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$true</a:t>
            </a:r>
            <a:endParaRPr sz="1050" dirty="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Invoke-PSCodeHealth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PSCodeHealthParameters</a:t>
            </a:r>
            <a:endParaRPr sz="1050" dirty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https://pscodehealth.readthedocs.io/en/latest/</a:t>
            </a: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219;p22"/>
          <p:cNvSpPr/>
          <p:nvPr/>
        </p:nvSpPr>
        <p:spPr>
          <a:xfrm>
            <a:off x="71271" y="2254175"/>
            <a:ext cx="1226229" cy="525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B7B7B7"/>
                </a:solidFill>
              </a:rPr>
              <a:t>This is called </a:t>
            </a:r>
            <a:r>
              <a:rPr lang="en-US" b="1" dirty="0" smtClean="0">
                <a:solidFill>
                  <a:srgbClr val="B7B7B7"/>
                </a:solidFill>
              </a:rPr>
              <a:t>Splatting</a:t>
            </a:r>
            <a:endParaRPr b="1" dirty="0">
              <a:solidFill>
                <a:srgbClr val="B7B7B7"/>
              </a:solidFill>
            </a:endParaRPr>
          </a:p>
        </p:txBody>
      </p:sp>
      <p:cxnSp>
        <p:nvCxnSpPr>
          <p:cNvPr id="5" name="Google Shape;220;p22"/>
          <p:cNvCxnSpPr>
            <a:stCxn id="4" idx="3"/>
          </p:cNvCxnSpPr>
          <p:nvPr/>
        </p:nvCxnSpPr>
        <p:spPr>
          <a:xfrm flipV="1">
            <a:off x="1297500" y="2347200"/>
            <a:ext cx="650100" cy="169625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220;p22"/>
          <p:cNvCxnSpPr>
            <a:stCxn id="4" idx="2"/>
          </p:cNvCxnSpPr>
          <p:nvPr/>
        </p:nvCxnSpPr>
        <p:spPr>
          <a:xfrm>
            <a:off x="684386" y="2779475"/>
            <a:ext cx="1263214" cy="824125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162244" y="329994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Got Lint?</a:t>
            </a:r>
            <a:endParaRPr dirty="0"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165" y="1319646"/>
            <a:ext cx="6515658" cy="3451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 PSCodeHealth Report</a:t>
            </a:r>
            <a:endParaRPr sz="3000"/>
          </a:p>
        </p:txBody>
      </p:sp>
      <p:pic>
        <p:nvPicPr>
          <p:cNvPr id="331" name="Google Shape;3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2" cy="335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PSCodeHealth Cont.</a:t>
            </a:r>
            <a:endParaRPr sz="3000"/>
          </a:p>
        </p:txBody>
      </p:sp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Style &amp; Best Practice Report:</a:t>
            </a:r>
            <a:endParaRPr dirty="0"/>
          </a:p>
        </p:txBody>
      </p:sp>
      <p:pic>
        <p:nvPicPr>
          <p:cNvPr id="338" name="Google Shape;3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50" y="1579800"/>
            <a:ext cx="7751001" cy="3492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3"/>
          <p:cNvSpPr/>
          <p:nvPr/>
        </p:nvSpPr>
        <p:spPr>
          <a:xfrm>
            <a:off x="7920075" y="3483850"/>
            <a:ext cx="1144500" cy="539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9D9D9"/>
                </a:solidFill>
              </a:rPr>
              <a:t>Highlights</a:t>
            </a:r>
          </a:p>
          <a:p>
            <a:pPr lvl="0" algn="ctr"/>
            <a:r>
              <a:rPr lang="en" dirty="0">
                <a:solidFill>
                  <a:srgbClr val="D9D9D9"/>
                </a:solidFill>
              </a:rPr>
              <a:t>Details</a:t>
            </a:r>
            <a:endParaRPr dirty="0">
              <a:solidFill>
                <a:srgbClr val="D9D9D9"/>
              </a:solidFill>
            </a:endParaRPr>
          </a:p>
        </p:txBody>
      </p:sp>
      <p:cxnSp>
        <p:nvCxnSpPr>
          <p:cNvPr id="340" name="Google Shape;340;p33"/>
          <p:cNvCxnSpPr>
            <a:stCxn id="339" idx="1"/>
          </p:cNvCxnSpPr>
          <p:nvPr/>
        </p:nvCxnSpPr>
        <p:spPr>
          <a:xfrm flipH="1">
            <a:off x="5702775" y="3753700"/>
            <a:ext cx="2217300" cy="738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Oval 1"/>
          <p:cNvSpPr/>
          <p:nvPr/>
        </p:nvSpPr>
        <p:spPr>
          <a:xfrm>
            <a:off x="1782000" y="2512800"/>
            <a:ext cx="399600" cy="35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PSCodeHealth Cont.</a:t>
            </a:r>
            <a:endParaRPr sz="3000"/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1252000" y="1079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Maintainability (Complexity):</a:t>
            </a:r>
            <a:endParaRPr/>
          </a:p>
        </p:txBody>
      </p:sp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63" y="1606575"/>
            <a:ext cx="8419067" cy="32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4"/>
          <p:cNvSpPr/>
          <p:nvPr/>
        </p:nvSpPr>
        <p:spPr>
          <a:xfrm>
            <a:off x="6548050" y="2241850"/>
            <a:ext cx="1638600" cy="552600"/>
          </a:xfrm>
          <a:prstGeom prst="ellipse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6762625" y="915350"/>
            <a:ext cx="1424100" cy="4941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Useful Data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350" name="Google Shape;350;p34"/>
          <p:cNvCxnSpPr>
            <a:stCxn id="349" idx="2"/>
            <a:endCxn id="348" idx="0"/>
          </p:cNvCxnSpPr>
          <p:nvPr/>
        </p:nvCxnSpPr>
        <p:spPr>
          <a:xfrm flipH="1">
            <a:off x="7367275" y="1409450"/>
            <a:ext cx="107400" cy="8325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>
            <a:spLocks noGrp="1"/>
          </p:cNvSpPr>
          <p:nvPr>
            <p:ph type="title"/>
          </p:nvPr>
        </p:nvSpPr>
        <p:spPr>
          <a:xfrm>
            <a:off x="1248675" y="166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PSCodeHealth Cont.</a:t>
            </a:r>
            <a:endParaRPr sz="3000"/>
          </a:p>
        </p:txBody>
      </p:sp>
      <p:sp>
        <p:nvSpPr>
          <p:cNvPr id="356" name="Google Shape;356;p35"/>
          <p:cNvSpPr txBox="1">
            <a:spLocks noGrp="1"/>
          </p:cNvSpPr>
          <p:nvPr>
            <p:ph type="body" idx="1"/>
          </p:nvPr>
        </p:nvSpPr>
        <p:spPr>
          <a:xfrm>
            <a:off x="1248675" y="8020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Unit Testing</a:t>
            </a:r>
            <a:endParaRPr/>
          </a:p>
        </p:txBody>
      </p:sp>
      <p:pic>
        <p:nvPicPr>
          <p:cNvPr id="357" name="Google Shape;3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350" y="1171537"/>
            <a:ext cx="6662099" cy="37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331600" y="4093200"/>
            <a:ext cx="1424100" cy="730425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9D9D9"/>
                </a:solidFill>
              </a:rPr>
              <a:t>Function by Function Breakdown</a:t>
            </a:r>
            <a:endParaRPr dirty="0">
              <a:solidFill>
                <a:srgbClr val="D9D9D9"/>
              </a:solidFill>
            </a:endParaRPr>
          </a:p>
        </p:txBody>
      </p:sp>
      <p:cxnSp>
        <p:nvCxnSpPr>
          <p:cNvPr id="359" name="Google Shape;359;p35"/>
          <p:cNvCxnSpPr>
            <a:stCxn id="358" idx="3"/>
          </p:cNvCxnSpPr>
          <p:nvPr/>
        </p:nvCxnSpPr>
        <p:spPr>
          <a:xfrm>
            <a:off x="1755700" y="4458413"/>
            <a:ext cx="1775100" cy="192412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60;p35"/>
          <p:cNvSpPr/>
          <p:nvPr/>
        </p:nvSpPr>
        <p:spPr>
          <a:xfrm>
            <a:off x="331600" y="1633475"/>
            <a:ext cx="1424100" cy="618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Great Summary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331600" y="2804675"/>
            <a:ext cx="1424100" cy="618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Fancy Charts!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362" name="Google Shape;362;p35"/>
          <p:cNvCxnSpPr>
            <a:stCxn id="361" idx="3"/>
          </p:cNvCxnSpPr>
          <p:nvPr/>
        </p:nvCxnSpPr>
        <p:spPr>
          <a:xfrm rot="10800000" flipH="1">
            <a:off x="1755700" y="3080675"/>
            <a:ext cx="3394200" cy="330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35"/>
          <p:cNvCxnSpPr>
            <a:stCxn id="360" idx="3"/>
          </p:cNvCxnSpPr>
          <p:nvPr/>
        </p:nvCxnSpPr>
        <p:spPr>
          <a:xfrm>
            <a:off x="1755700" y="1942475"/>
            <a:ext cx="1723200" cy="327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That’s a Wrap!</a:t>
            </a:r>
            <a:endParaRPr sz="3000" dirty="0"/>
          </a:p>
        </p:txBody>
      </p:sp>
      <p:sp>
        <p:nvSpPr>
          <p:cNvPr id="369" name="Google Shape;369;p36"/>
          <p:cNvSpPr txBox="1"/>
          <p:nvPr/>
        </p:nvSpPr>
        <p:spPr>
          <a:xfrm>
            <a:off x="305625" y="1559100"/>
            <a:ext cx="8526600" cy="3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Feel free to Reach out to me directly.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Jpsider 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(Twitter, </a:t>
            </a:r>
            <a:r>
              <a:rPr lang="en" sz="16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GitHub, 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Slack, pretty much have this name everywhere)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http://invoke-automation.blog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http://belaytech.com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https://leanpub.com/powershell-conference-book</a:t>
            </a:r>
            <a:endParaRPr sz="1600" dirty="0">
              <a:solidFill>
                <a:srgbClr val="D9D9D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9D9D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Special thanks to the VMware </a:t>
            </a:r>
            <a:r>
              <a:rPr lang="en" sz="18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{Code</a:t>
            </a: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r>
              <a:rPr lang="en" sz="18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for their hard work</a:t>
            </a:r>
            <a:endParaRPr sz="18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putting on such a valuable and rewarding event for the community.</a:t>
            </a:r>
            <a:endParaRPr sz="18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0" name="Google Shape;3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150" y="1333500"/>
            <a:ext cx="21336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6"/>
          <p:cNvSpPr/>
          <p:nvPr/>
        </p:nvSpPr>
        <p:spPr>
          <a:xfrm>
            <a:off x="4779350" y="232575"/>
            <a:ext cx="4116000" cy="1111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Code for this presentation available here:</a:t>
            </a:r>
            <a:endParaRPr sz="1600">
              <a:solidFill>
                <a:srgbClr val="D9D9D9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D9D9D9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https://github.com/jpsider/VMworld_2018</a:t>
            </a:r>
            <a:endParaRPr sz="1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896" y="1497496"/>
            <a:ext cx="435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PLEASE FILL OUT YOUR SURVEY.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5896" y="2955235"/>
            <a:ext cx="435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Take a survey and enter a drawing for a VMware company store gift card.</a:t>
            </a:r>
            <a:endParaRPr lang="en-US" sz="1800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4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774" y="2107096"/>
            <a:ext cx="435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THANK YOU!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6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What’s Linting? It sounds gross!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Testing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Standard PowerShell tools</a:t>
            </a:r>
            <a:endParaRPr sz="18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PSScriptAnalyzer</a:t>
            </a:r>
            <a:endParaRPr sz="18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Pester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PSCodeHealth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Easy to Read, Reusable Code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1950750" y="3926000"/>
            <a:ext cx="5683200" cy="1086000"/>
          </a:xfrm>
          <a:prstGeom prst="ellipse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6391975" y="2150825"/>
            <a:ext cx="21588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608B4E"/>
                </a:solidFill>
              </a:rPr>
              <a:t>The Goal</a:t>
            </a:r>
            <a:endParaRPr sz="3600" b="1">
              <a:solidFill>
                <a:srgbClr val="608B4E"/>
              </a:solidFill>
            </a:endParaRPr>
          </a:p>
        </p:txBody>
      </p:sp>
      <p:cxnSp>
        <p:nvCxnSpPr>
          <p:cNvPr id="152" name="Google Shape;152;p15"/>
          <p:cNvCxnSpPr>
            <a:stCxn id="153" idx="2"/>
          </p:cNvCxnSpPr>
          <p:nvPr/>
        </p:nvCxnSpPr>
        <p:spPr>
          <a:xfrm flipH="1">
            <a:off x="6515425" y="3028675"/>
            <a:ext cx="988500" cy="995100"/>
          </a:xfrm>
          <a:prstGeom prst="straightConnector1">
            <a:avLst/>
          </a:prstGeom>
          <a:noFill/>
          <a:ln w="38100" cap="flat" cmpd="sng">
            <a:solidFill>
              <a:srgbClr val="608B4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5"/>
          <p:cNvSpPr/>
          <p:nvPr/>
        </p:nvSpPr>
        <p:spPr>
          <a:xfrm>
            <a:off x="6352975" y="2027275"/>
            <a:ext cx="2301900" cy="1001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08B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/>
          <p:nvPr/>
        </p:nvSpPr>
        <p:spPr>
          <a:xfrm>
            <a:off x="242277" y="4254884"/>
            <a:ext cx="8658000" cy="661648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Unofficial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Guide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Linting? It sounds gross!</a:t>
            </a:r>
            <a:endParaRPr sz="3000"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297500" y="1359325"/>
            <a:ext cx="7038900" cy="3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Identifies:</a:t>
            </a:r>
            <a:endParaRPr sz="2400" dirty="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Styling issues</a:t>
            </a:r>
            <a:endParaRPr sz="1600" dirty="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Violations of best practices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Comment based help exists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Code Complexity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This is a skill, the process is iterative, be patient! It will pay off!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bg1">
                    <a:lumMod val="85000"/>
                  </a:schemeClr>
                </a:solidFill>
              </a:rPr>
              <a:t>https://github.com/PoshCode/PowerShellPracticeAndStyle</a:t>
            </a:r>
            <a:endParaRPr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826" y="1489678"/>
            <a:ext cx="3863574" cy="20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Styling Issues</a:t>
            </a:r>
            <a:endParaRPr sz="300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297500" y="1064900"/>
            <a:ext cx="70389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Everyone wants the best </a:t>
            </a:r>
            <a:r>
              <a:rPr lang="en" sz="1600" dirty="0" smtClean="0"/>
              <a:t>“1 liner” </a:t>
            </a:r>
            <a:r>
              <a:rPr lang="en" sz="1600" dirty="0"/>
              <a:t>in the world….</a:t>
            </a:r>
            <a:endParaRPr sz="1600"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"SomeName"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-eq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$null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Write-Host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"No VM found"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Write-Host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"Oh, Hey The VM exists!"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More Lines are easier to read!</a:t>
            </a:r>
            <a:endParaRPr sz="1600"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"SomeName"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$null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-eq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"No VM found"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050" dirty="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"Oh, Hey The VM exists!"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5110788" y="2656275"/>
            <a:ext cx="3505087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Did you catch the other changes I made?</a:t>
            </a:r>
            <a:endParaRPr sz="14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2D2D30"/>
                </a:highlight>
                <a:latin typeface="Consolas"/>
                <a:ea typeface="Consolas"/>
                <a:cs typeface="Consolas"/>
                <a:sym typeface="Consolas"/>
              </a:rPr>
              <a:t>$null should be on the left side of equality comparisons.</a:t>
            </a:r>
            <a:endParaRPr sz="1050" dirty="0">
              <a:solidFill>
                <a:srgbClr val="D4D4D4"/>
              </a:solidFill>
              <a:highlight>
                <a:srgbClr val="2D2D3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2D2D3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2D2D30"/>
                </a:highlight>
                <a:latin typeface="Consolas"/>
                <a:ea typeface="Consolas"/>
                <a:cs typeface="Consolas"/>
                <a:sym typeface="Consolas"/>
              </a:rPr>
              <a:t>Do Not use Write-Host</a:t>
            </a:r>
            <a:endParaRPr sz="1050" dirty="0">
              <a:solidFill>
                <a:srgbClr val="D4D4D4"/>
              </a:solidFill>
              <a:highlight>
                <a:srgbClr val="2D2D3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744931" y="3646374"/>
            <a:ext cx="2236800" cy="357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</a:rPr>
              <a:t>I hate this rule!</a:t>
            </a:r>
            <a:endParaRPr dirty="0">
              <a:solidFill>
                <a:srgbClr val="B7B7B7"/>
              </a:solidFill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5800157" y="4563375"/>
            <a:ext cx="2236800" cy="357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</a:rPr>
              <a:t>And this one!</a:t>
            </a:r>
            <a:endParaRPr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Best Practices</a:t>
            </a:r>
            <a:endParaRPr sz="3000"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772925" y="1598075"/>
            <a:ext cx="31677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See anything wrong with this?</a:t>
            </a:r>
            <a:endParaRPr sz="1600"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Start-VM 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4683775" y="1598075"/>
            <a:ext cx="31677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 Not Use Aliases!</a:t>
            </a:r>
            <a:endParaRPr sz="1600"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Start-VM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ForEach-Object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Start-VM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8" name="Google Shape;178;p18"/>
          <p:cNvSpPr/>
          <p:nvPr/>
        </p:nvSpPr>
        <p:spPr>
          <a:xfrm>
            <a:off x="5288375" y="2057687"/>
            <a:ext cx="403200" cy="442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1"/>
          </p:nvPr>
        </p:nvSpPr>
        <p:spPr>
          <a:xfrm>
            <a:off x="772925" y="2436950"/>
            <a:ext cx="2776917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Technically both are correct. However the one on the </a:t>
            </a:r>
            <a:r>
              <a:rPr lang="en" sz="1400" dirty="0" smtClean="0"/>
              <a:t>bottom is </a:t>
            </a:r>
            <a:r>
              <a:rPr lang="en" sz="1400" dirty="0"/>
              <a:t>easier to read.</a:t>
            </a:r>
            <a:endParaRPr sz="1400" dirty="0"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500" y="3923325"/>
            <a:ext cx="32670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4398166" y="3472625"/>
            <a:ext cx="3322409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VScode will highlight these for you!</a:t>
            </a:r>
            <a:endParaRPr sz="1600" dirty="0"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850" y="3484450"/>
            <a:ext cx="2640000" cy="13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8"/>
          <p:cNvCxnSpPr/>
          <p:nvPr/>
        </p:nvCxnSpPr>
        <p:spPr>
          <a:xfrm rot="10800000" flipH="1">
            <a:off x="4129100" y="4134125"/>
            <a:ext cx="1469700" cy="3576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83;p18"/>
          <p:cNvCxnSpPr/>
          <p:nvPr/>
        </p:nvCxnSpPr>
        <p:spPr>
          <a:xfrm flipV="1">
            <a:off x="3429770" y="2785638"/>
            <a:ext cx="1254005" cy="132437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Straight Connector 4"/>
          <p:cNvCxnSpPr/>
          <p:nvPr/>
        </p:nvCxnSpPr>
        <p:spPr>
          <a:xfrm flipV="1">
            <a:off x="5426925" y="2862609"/>
            <a:ext cx="1065261" cy="39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66290" y="3024567"/>
            <a:ext cx="592667" cy="1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1061550" y="197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Comment Based Help</a:t>
            </a:r>
            <a:endParaRPr sz="2800"/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1"/>
          </p:nvPr>
        </p:nvSpPr>
        <p:spPr>
          <a:xfrm>
            <a:off x="242225" y="1410500"/>
            <a:ext cx="7038900" cy="3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things first…..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u="sng"/>
              <a:t>1 Function per File.</a:t>
            </a:r>
            <a:endParaRPr sz="2400" b="1" u="sng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Second, add help!</a:t>
            </a:r>
            <a:endParaRPr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&lt;#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Validates an active connection to a vCenter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Confirm-vCenter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NOTES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Returns a boolean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#&gt;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976" y="647450"/>
            <a:ext cx="3835101" cy="437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4974425" y="616225"/>
            <a:ext cx="2152500" cy="539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516525" y="2534013"/>
            <a:ext cx="1820700" cy="604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Just a few lines can be very helpful!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193" name="Google Shape;193;p19"/>
          <p:cNvCxnSpPr>
            <a:stCxn id="192" idx="3"/>
          </p:cNvCxnSpPr>
          <p:nvPr/>
        </p:nvCxnSpPr>
        <p:spPr>
          <a:xfrm rot="10800000" flipH="1">
            <a:off x="4337225" y="927813"/>
            <a:ext cx="604800" cy="19086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Complexity</a:t>
            </a:r>
            <a:endParaRPr sz="3000"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617750" y="1622400"/>
            <a:ext cx="3368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Get-Cluster</a:t>
            </a:r>
            <a:endParaRPr sz="105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"Production"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Production Stuff"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"Pre-Prod"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Pre-Prod Stuff"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"Development"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Development Stuff"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"Infrastructure"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Infrastructure Stuff"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"Cluster Not found"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4116100" y="1622400"/>
            <a:ext cx="4844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Get-Cluster</a:t>
            </a:r>
            <a:endParaRPr sz="105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Production {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Production Stuff"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Pre-Prod {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Pre-Prod Stuff"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Development {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Development Stuff"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Infrastructure {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Infrastructure Stuff"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"Cluster Not found"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body" idx="1"/>
          </p:nvPr>
        </p:nvSpPr>
        <p:spPr>
          <a:xfrm>
            <a:off x="731775" y="4509425"/>
            <a:ext cx="70389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know I cheated on the line spacing.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1"/>
          </p:nvPr>
        </p:nvSpPr>
        <p:spPr>
          <a:xfrm>
            <a:off x="2444800" y="1168500"/>
            <a:ext cx="32580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you solve the problem with less code?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body" idx="1"/>
          </p:nvPr>
        </p:nvSpPr>
        <p:spPr>
          <a:xfrm>
            <a:off x="4572000" y="3698750"/>
            <a:ext cx="4161000" cy="12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Reducing Code complexity makes Unit Testing a breeze! Nested If-Then statements make code very difficult to maintain. Break those up into multiple functions when possible.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Unit Testing</a:t>
            </a:r>
            <a:endParaRPr sz="3000"/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it?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Why would you want it?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What’s Code Coverage?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188" y="844050"/>
            <a:ext cx="31718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1607</Words>
  <Application>Microsoft Office PowerPoint</Application>
  <PresentationFormat>On-screen Show (16:9)</PresentationFormat>
  <Paragraphs>281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Montserrat</vt:lpstr>
      <vt:lpstr>Adobe Fangsong Std R</vt:lpstr>
      <vt:lpstr>Arial</vt:lpstr>
      <vt:lpstr>Old Standard TT</vt:lpstr>
      <vt:lpstr>Lato</vt:lpstr>
      <vt:lpstr>Consolas</vt:lpstr>
      <vt:lpstr>Focus</vt:lpstr>
      <vt:lpstr>PowerCLI Lint</vt:lpstr>
      <vt:lpstr>Got Lint?</vt:lpstr>
      <vt:lpstr>Agenda</vt:lpstr>
      <vt:lpstr>What’s Linting? It sounds gross!</vt:lpstr>
      <vt:lpstr>Styling Issues</vt:lpstr>
      <vt:lpstr>Best Practices</vt:lpstr>
      <vt:lpstr>Comment Based Help</vt:lpstr>
      <vt:lpstr>Code Complexity</vt:lpstr>
      <vt:lpstr>Unit Testing</vt:lpstr>
      <vt:lpstr>What is Unit Testing?</vt:lpstr>
      <vt:lpstr>Why you should Unit Test your code.</vt:lpstr>
      <vt:lpstr>Code Coverage</vt:lpstr>
      <vt:lpstr>Code Coverage, cont.</vt:lpstr>
      <vt:lpstr>The Standard PowerShell Tools</vt:lpstr>
      <vt:lpstr>PSScriptAnalyzer</vt:lpstr>
      <vt:lpstr>PSScriptAnalyzer con’t</vt:lpstr>
      <vt:lpstr>PSScriptAnalyzer cont.</vt:lpstr>
      <vt:lpstr>Pester</vt:lpstr>
      <vt:lpstr>PSCodeHealth</vt:lpstr>
      <vt:lpstr>Example PSCodeHealth Report</vt:lpstr>
      <vt:lpstr>PSCodeHealth Cont.</vt:lpstr>
      <vt:lpstr>PSCodeHealth Cont.</vt:lpstr>
      <vt:lpstr>PSCodeHealth Cont.</vt:lpstr>
      <vt:lpstr>That’s a Wrap!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PowerCLI Lint</dc:title>
  <dc:creator>justin</dc:creator>
  <cp:lastModifiedBy>Belay-User</cp:lastModifiedBy>
  <cp:revision>16</cp:revision>
  <dcterms:modified xsi:type="dcterms:W3CDTF">2018-08-26T00:33:09Z</dcterms:modified>
</cp:coreProperties>
</file>