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7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Old Standard TT" panose="020B0604020202020204" charset="0"/>
      <p:regular r:id="rId34"/>
      <p:bold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66" y="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37897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26b43f3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26b43f3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147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26b43f3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26b43f3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10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d26b43f3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d26b43f37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293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85c7b9e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85c7b9e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780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85c7b9e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385c7b9e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409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d26b43f3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d26b43f3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484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f97ea433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f97ea433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248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d26b43f3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d26b43f3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18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85c7b9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85c7b9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78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85c7b9e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85c7b9e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68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cf2ebc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cf2ebc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875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d26b43f37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d26b43f37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06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85c7b9e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85c7b9e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915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85c7b9e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85c7b9e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856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85c7b9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85c7b9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561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85c7b9e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385c7b9e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95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9285" y="1261091"/>
            <a:ext cx="4801850" cy="925830"/>
          </a:xfrm>
        </p:spPr>
        <p:txBody>
          <a:bodyPr wrap="square" anchor="b"/>
          <a:lstStyle>
            <a:lvl1pPr algn="r">
              <a:defRPr sz="3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xmlns="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257979" y="2217538"/>
            <a:ext cx="3428677" cy="52566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957" y="3173729"/>
            <a:ext cx="2743915" cy="266701"/>
          </a:xfrm>
        </p:spPr>
        <p:txBody>
          <a:bodyPr anchor="b"/>
          <a:lstStyle>
            <a:lvl1pPr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xmlns="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43957" y="3502563"/>
            <a:ext cx="2743915" cy="266701"/>
          </a:xfrm>
        </p:spPr>
        <p:txBody>
          <a:bodyPr/>
          <a:lstStyle>
            <a:lvl1pPr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 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0368" y="4094083"/>
            <a:ext cx="2743915" cy="84440"/>
          </a:xfrm>
        </p:spPr>
        <p:txBody>
          <a:bodyPr/>
          <a:lstStyle>
            <a:lvl1pPr algn="r">
              <a:buNone/>
              <a:defRPr sz="788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vmworld</a:t>
            </a:r>
            <a:r>
              <a:rPr lang="en-US" dirty="0"/>
              <a:t> #session ID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7396621" y="3660884"/>
              <a:ext cx="180" cy="1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5361" y="3659624"/>
                <a:ext cx="2700" cy="27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 Placeholder 6">
            <a:extLst>
              <a:ext uri="{FF2B5EF4-FFF2-40B4-BE49-F238E27FC236}">
                <a16:creationId xmlns:a16="http://schemas.microsoft.com/office/drawing/2014/main" xmlns="" id="{DEA43E1E-B208-4DC4-9D6A-01669D00DA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3957" y="951026"/>
            <a:ext cx="2743915" cy="266701"/>
          </a:xfrm>
        </p:spPr>
        <p:txBody>
          <a:bodyPr anchor="b"/>
          <a:lstStyle>
            <a:lvl1pPr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14133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PowerRestCLI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A Community Module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92073" y="3173729"/>
            <a:ext cx="3994727" cy="266701"/>
          </a:xfrm>
        </p:spPr>
        <p:txBody>
          <a:bodyPr/>
          <a:lstStyle/>
          <a:p>
            <a:r>
              <a:rPr lang="en-US" dirty="0" smtClean="0"/>
              <a:t>Justin P. Sider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jpsider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http://www.invoke-automation.blog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528332" y="3502563"/>
            <a:ext cx="3158468" cy="266701"/>
          </a:xfrm>
        </p:spPr>
        <p:txBody>
          <a:bodyPr/>
          <a:lstStyle/>
          <a:p>
            <a:r>
              <a:rPr lang="en-US" dirty="0" smtClean="0"/>
              <a:t>Chief Information Officer – Belay Technologies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965762" y="4047902"/>
            <a:ext cx="2743915" cy="84440"/>
          </a:xfrm>
        </p:spPr>
        <p:txBody>
          <a:bodyPr>
            <a:noAutofit/>
          </a:bodyPr>
          <a:lstStyle/>
          <a:p>
            <a:r>
              <a:rPr lang="en-US" sz="1400" dirty="0" smtClean="0"/>
              <a:t>#</a:t>
            </a:r>
            <a:r>
              <a:rPr lang="en-US" sz="1400" dirty="0" err="1" smtClean="0"/>
              <a:t>vmworld</a:t>
            </a:r>
            <a:r>
              <a:rPr lang="en-US" sz="1400" dirty="0" smtClean="0"/>
              <a:t> #code5550u</a:t>
            </a:r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CODE5550U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Requesting a Token</a:t>
            </a:r>
            <a:endParaRPr sz="3000" dirty="0"/>
          </a:p>
        </p:txBody>
      </p:sp>
      <p:sp>
        <p:nvSpPr>
          <p:cNvPr id="228" name="Google Shape;228;p23"/>
          <p:cNvSpPr txBox="1">
            <a:spLocks noGrp="1"/>
          </p:cNvSpPr>
          <p:nvPr>
            <p:ph type="body" idx="1"/>
          </p:nvPr>
        </p:nvSpPr>
        <p:spPr>
          <a:xfrm>
            <a:off x="755422" y="1502896"/>
            <a:ext cx="8330081" cy="3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auth</a:t>
            </a: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0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System.Convert</a:t>
            </a: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]::ToBase64String([</a:t>
            </a:r>
            <a:r>
              <a:rPr lang="en" sz="10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System.Text.Encoding</a:t>
            </a: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]::UTF8.GetBytes(</a:t>
            </a:r>
            <a:r>
              <a:rPr lang="en" sz="10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"administrator"</a:t>
            </a: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':'</a:t>
            </a: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"VMware1!"</a:t>
            </a: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headers</a:t>
            </a: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'Authorization'</a:t>
            </a: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"Basic </a:t>
            </a:r>
            <a:r>
              <a:rPr lang="en" sz="10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auth</a:t>
            </a:r>
            <a:r>
              <a:rPr lang="en" sz="10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00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Token</a:t>
            </a: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0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Invoke-RestMethod</a:t>
            </a: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-Uri https://</a:t>
            </a:r>
            <a:r>
              <a:rPr lang="en" sz="10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vCenter</a:t>
            </a: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/rest/com/vmware/cis/session -Method Post -Headers </a:t>
            </a:r>
            <a:r>
              <a:rPr lang="en" sz="10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headers</a:t>
            </a: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-UseBasicParsing).value</a:t>
            </a:r>
            <a:endParaRPr sz="10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Token</a:t>
            </a:r>
            <a:endParaRPr sz="1000" dirty="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Headers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'vmware-api-session-id'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Token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31" y="3719125"/>
            <a:ext cx="2191000" cy="3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/>
          <p:nvPr/>
        </p:nvSpPr>
        <p:spPr>
          <a:xfrm>
            <a:off x="4283275" y="1160775"/>
            <a:ext cx="2190900" cy="3966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1 - Encode Credentials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4283275" y="2175150"/>
            <a:ext cx="2506800" cy="3966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2 - Embed Creds in Header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4283275" y="3127350"/>
            <a:ext cx="2838300" cy="3966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3 - Request Token from vCenter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4283275" y="3719125"/>
            <a:ext cx="1700400" cy="3966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4 - Capture Token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4283275" y="4310900"/>
            <a:ext cx="4098600" cy="3966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5 - Replace the Creds with the Token in Header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464" y="1550726"/>
            <a:ext cx="33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463" y="2102975"/>
            <a:ext cx="33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62" y="2942259"/>
            <a:ext cx="33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461" y="3719125"/>
            <a:ext cx="33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0460" y="4240387"/>
            <a:ext cx="33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55661" y="1889490"/>
            <a:ext cx="477212" cy="8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55661" y="2727888"/>
            <a:ext cx="477212" cy="8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55661" y="3541211"/>
            <a:ext cx="477212" cy="8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0622" y="4200642"/>
            <a:ext cx="477212" cy="8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1105285" y="393750"/>
            <a:ext cx="803871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Performing a Restful call with PowerShell</a:t>
            </a:r>
            <a:endParaRPr sz="2800" dirty="0"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1"/>
          </p:nvPr>
        </p:nvSpPr>
        <p:spPr>
          <a:xfrm>
            <a:off x="364150" y="1307850"/>
            <a:ext cx="8492400" cy="10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that we have a token, lets execute our RESTful VM call:</a:t>
            </a:r>
            <a:endParaRPr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" sz="1050" dirty="0" smtClean="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Invoke-RestMethod</a:t>
            </a:r>
            <a:r>
              <a:rPr lang="en" sz="1050" b="1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-Uri https://</a:t>
            </a:r>
            <a:r>
              <a:rPr lang="en" sz="1050" b="1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b="1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vCenter</a:t>
            </a:r>
            <a:r>
              <a:rPr lang="en" sz="1050" b="1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/rest/vcenter/vm -Method Get -Headers </a:t>
            </a:r>
            <a:r>
              <a:rPr lang="en" sz="1050" b="1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b="1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Headers</a:t>
            </a:r>
            <a:r>
              <a:rPr lang="en" sz="1050" b="1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-UseBasicParsing</a:t>
            </a:r>
            <a:endParaRPr sz="1050" b="1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75" y="3756975"/>
            <a:ext cx="7678101" cy="12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45" y="2553975"/>
            <a:ext cx="883579" cy="111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/>
          <p:nvPr/>
        </p:nvSpPr>
        <p:spPr>
          <a:xfrm>
            <a:off x="1663681" y="2607039"/>
            <a:ext cx="2061300" cy="1010489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That is NOT what we expected. We can do better than this!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175" y="1688747"/>
            <a:ext cx="5896364" cy="49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Formatting the Output</a:t>
            </a:r>
            <a:endParaRPr sz="3000" dirty="0"/>
          </a:p>
        </p:txBody>
      </p:sp>
      <p:sp>
        <p:nvSpPr>
          <p:cNvPr id="249" name="Google Shape;249;p25"/>
          <p:cNvSpPr txBox="1">
            <a:spLocks noGrp="1"/>
          </p:cNvSpPr>
          <p:nvPr>
            <p:ph type="body" idx="1"/>
          </p:nvPr>
        </p:nvSpPr>
        <p:spPr>
          <a:xfrm>
            <a:off x="101600" y="1447477"/>
            <a:ext cx="8800325" cy="3503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Ok,  just a few minor adjustments:</a:t>
            </a:r>
            <a:endParaRPr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RawData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Invoke-RestMethod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-Uri https://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vCenter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/rest/vcenter/vm -Method Get -Headers 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Headers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RawData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.value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format-table</a:t>
            </a:r>
            <a:endParaRPr sz="1050" dirty="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Phew!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-US" sz="10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dirty="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Invoke-</a:t>
            </a:r>
            <a:r>
              <a:rPr lang="en-US" sz="1000" dirty="0" err="1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RestMethod</a:t>
            </a:r>
            <a:r>
              <a:rPr lang="en-US" sz="10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-Uri https://</a:t>
            </a:r>
            <a:r>
              <a:rPr lang="en-US" sz="10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0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vCenter</a:t>
            </a:r>
            <a:r>
              <a:rPr lang="en-US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/rest/vcenter/vm -Method Get -Headers </a:t>
            </a:r>
            <a:r>
              <a:rPr lang="en-US" sz="10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000" dirty="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Headers).value </a:t>
            </a:r>
            <a:r>
              <a:rPr lang="en" sz="10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n" sz="10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format-table</a:t>
            </a:r>
            <a:endParaRPr lang="en-US" sz="10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71" y="2476307"/>
            <a:ext cx="7336299" cy="15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448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But you said it was just like PowerCLI</a:t>
            </a:r>
            <a:endParaRPr sz="3000" dirty="0"/>
          </a:p>
        </p:txBody>
      </p:sp>
      <p:sp>
        <p:nvSpPr>
          <p:cNvPr id="256" name="Google Shape;256;p26"/>
          <p:cNvSpPr txBox="1">
            <a:spLocks noGrp="1"/>
          </p:cNvSpPr>
          <p:nvPr>
            <p:ph type="body" idx="1"/>
          </p:nvPr>
        </p:nvSpPr>
        <p:spPr>
          <a:xfrm>
            <a:off x="1297500" y="1307851"/>
            <a:ext cx="7038900" cy="3470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Ok, I lied!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But can we do </a:t>
            </a:r>
            <a:r>
              <a:rPr lang="en" dirty="0" smtClean="0"/>
              <a:t>better? </a:t>
            </a:r>
            <a:r>
              <a:rPr lang="en" dirty="0"/>
              <a:t>… YES!</a:t>
            </a:r>
            <a:endParaRPr dirty="0"/>
          </a:p>
        </p:txBody>
      </p:sp>
      <p:pic>
        <p:nvPicPr>
          <p:cNvPr id="257" name="Google Shape;2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25" y="1946675"/>
            <a:ext cx="63341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925" y="3448488"/>
            <a:ext cx="43053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/>
          <p:nvPr/>
        </p:nvSpPr>
        <p:spPr>
          <a:xfrm>
            <a:off x="89150" y="3712175"/>
            <a:ext cx="1208400" cy="3966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PowerCLI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89150" y="2272250"/>
            <a:ext cx="1208400" cy="450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VMware API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title"/>
          </p:nvPr>
        </p:nvSpPr>
        <p:spPr>
          <a:xfrm>
            <a:off x="1297500" y="2116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Never Give up!</a:t>
            </a:r>
            <a:endParaRPr sz="3000" dirty="0"/>
          </a:p>
        </p:txBody>
      </p:sp>
      <p:sp>
        <p:nvSpPr>
          <p:cNvPr id="266" name="Google Shape;266;p27"/>
          <p:cNvSpPr txBox="1">
            <a:spLocks noGrp="1"/>
          </p:cNvSpPr>
          <p:nvPr>
            <p:ph type="body" idx="1"/>
          </p:nvPr>
        </p:nvSpPr>
        <p:spPr>
          <a:xfrm>
            <a:off x="1297500" y="12032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we can reorder the data:</a:t>
            </a:r>
            <a:endParaRPr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RawData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.value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Format-Table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Name, Power_State, cpu_count, Memory_size_MiB -AutoSize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550" y="2109750"/>
            <a:ext cx="7435101" cy="11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425" y="3381438"/>
            <a:ext cx="43053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/>
          <p:nvPr/>
        </p:nvSpPr>
        <p:spPr>
          <a:xfrm>
            <a:off x="108650" y="3645125"/>
            <a:ext cx="1208400" cy="3966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PowerCLI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108650" y="2357600"/>
            <a:ext cx="1208400" cy="450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VMware API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682775" y="4528000"/>
            <a:ext cx="7803000" cy="5685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Notice the case of the letters, and the column headers. Example: </a:t>
            </a:r>
            <a:r>
              <a:rPr lang="en" i="1" dirty="0">
                <a:solidFill>
                  <a:srgbClr val="CCCCCC"/>
                </a:solidFill>
              </a:rPr>
              <a:t>PowerState vs. power_state</a:t>
            </a:r>
            <a:endParaRPr i="1" dirty="0">
              <a:solidFill>
                <a:srgbClr val="CCCCCC"/>
              </a:solidFill>
            </a:endParaRPr>
          </a:p>
        </p:txBody>
      </p:sp>
      <p:sp>
        <p:nvSpPr>
          <p:cNvPr id="9" name="Google Shape;270;p27"/>
          <p:cNvSpPr/>
          <p:nvPr/>
        </p:nvSpPr>
        <p:spPr>
          <a:xfrm>
            <a:off x="5590432" y="1191613"/>
            <a:ext cx="1208400" cy="450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9D9D9"/>
                </a:solidFill>
              </a:rPr>
              <a:t>Specify the order</a:t>
            </a:r>
            <a:endParaRPr dirty="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xfrm>
            <a:off x="1297500" y="14914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Why PowerRestCLI</a:t>
            </a:r>
            <a:endParaRPr sz="3000" dirty="0"/>
          </a:p>
        </p:txBody>
      </p:sp>
      <p:sp>
        <p:nvSpPr>
          <p:cNvPr id="277" name="Google Shape;277;p28"/>
          <p:cNvSpPr txBox="1">
            <a:spLocks noGrp="1"/>
          </p:cNvSpPr>
          <p:nvPr>
            <p:ph type="body" idx="1"/>
          </p:nvPr>
        </p:nvSpPr>
        <p:spPr>
          <a:xfrm>
            <a:off x="1297500" y="935952"/>
            <a:ext cx="7038900" cy="3296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will learn new things!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You can contribute back to the Community!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All of the examples today are included in the Module. It’s this easy:</a:t>
            </a:r>
            <a:endParaRPr dirty="0"/>
          </a:p>
          <a:p>
            <a:pPr marL="0" lvl="0" indent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Install-Module</a:t>
            </a:r>
            <a:r>
              <a:rPr lang="en" sz="15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-Name PowerRestCLI</a:t>
            </a:r>
            <a:endParaRPr sz="15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Import-Module</a:t>
            </a:r>
            <a:r>
              <a:rPr lang="en" sz="15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-Name PowerRestCLI</a:t>
            </a:r>
            <a:endParaRPr sz="15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5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vcenter</a:t>
            </a:r>
            <a:r>
              <a:rPr lang="en" sz="15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5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"192.168.2.220"</a:t>
            </a:r>
            <a:endParaRPr sz="150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# This will prompt you for Credentials</a:t>
            </a:r>
            <a:endParaRPr sz="1500" dirty="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Connect-rVIServer</a:t>
            </a:r>
            <a:r>
              <a:rPr lang="en" sz="15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-vCenter </a:t>
            </a:r>
            <a:r>
              <a:rPr lang="en" sz="15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5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vCenter</a:t>
            </a:r>
            <a:endParaRPr sz="1500" dirty="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Get-rVM</a:t>
            </a:r>
            <a:r>
              <a:rPr lang="en" sz="15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-vCenter </a:t>
            </a:r>
            <a:r>
              <a:rPr lang="en" sz="15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5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vcenter</a:t>
            </a:r>
            <a:endParaRPr sz="1500" dirty="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78" name="Google Shape;278;p28"/>
          <p:cNvSpPr/>
          <p:nvPr/>
        </p:nvSpPr>
        <p:spPr>
          <a:xfrm>
            <a:off x="1912350" y="4400750"/>
            <a:ext cx="5319300" cy="60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2061300" y="4400700"/>
            <a:ext cx="49938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https://www.powershellgallery.com/packages/PowerRestCLI/</a:t>
            </a:r>
            <a:endParaRPr sz="12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https://github.com/jpsider/PowerRestCLI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CI/CD Pipeline</a:t>
            </a:r>
            <a:endParaRPr sz="3000"/>
          </a:p>
        </p:txBody>
      </p:sp>
      <p:sp>
        <p:nvSpPr>
          <p:cNvPr id="285" name="Google Shape;285;p29"/>
          <p:cNvSpPr txBox="1">
            <a:spLocks noGrp="1"/>
          </p:cNvSpPr>
          <p:nvPr>
            <p:ph type="body" idx="1"/>
          </p:nvPr>
        </p:nvSpPr>
        <p:spPr>
          <a:xfrm>
            <a:off x="218075" y="1567550"/>
            <a:ext cx="1856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Make Changes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Commit Locally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Push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Review Code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Test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Deploy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Profit</a:t>
            </a:r>
            <a:endParaRPr/>
          </a:p>
        </p:txBody>
      </p:sp>
      <p:pic>
        <p:nvPicPr>
          <p:cNvPr id="286" name="Google Shape;2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350" y="1773472"/>
            <a:ext cx="6522200" cy="1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 txBox="1">
            <a:spLocks noGrp="1"/>
          </p:cNvSpPr>
          <p:nvPr>
            <p:ph type="body" idx="1"/>
          </p:nvPr>
        </p:nvSpPr>
        <p:spPr>
          <a:xfrm>
            <a:off x="2350925" y="1323175"/>
            <a:ext cx="7089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1 &amp; 2</a:t>
            </a:r>
            <a:endParaRPr sz="1800" b="1"/>
          </a:p>
        </p:txBody>
      </p:sp>
      <p:sp>
        <p:nvSpPr>
          <p:cNvPr id="288" name="Google Shape;288;p29"/>
          <p:cNvSpPr txBox="1">
            <a:spLocks noGrp="1"/>
          </p:cNvSpPr>
          <p:nvPr>
            <p:ph type="body" idx="1"/>
          </p:nvPr>
        </p:nvSpPr>
        <p:spPr>
          <a:xfrm>
            <a:off x="3458350" y="1908325"/>
            <a:ext cx="4227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3</a:t>
            </a:r>
            <a:endParaRPr sz="1800" b="1">
              <a:solidFill>
                <a:srgbClr val="000000"/>
              </a:solidFill>
            </a:endParaRPr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4129000" y="1323175"/>
            <a:ext cx="7089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4</a:t>
            </a:r>
            <a:endParaRPr sz="1800" b="1"/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5959050" y="1323175"/>
            <a:ext cx="7089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5</a:t>
            </a:r>
            <a:endParaRPr sz="1800" b="1"/>
          </a:p>
        </p:txBody>
      </p:sp>
      <p:sp>
        <p:nvSpPr>
          <p:cNvPr id="291" name="Google Shape;291;p29"/>
          <p:cNvSpPr txBox="1">
            <a:spLocks noGrp="1"/>
          </p:cNvSpPr>
          <p:nvPr>
            <p:ph type="body" idx="1"/>
          </p:nvPr>
        </p:nvSpPr>
        <p:spPr>
          <a:xfrm>
            <a:off x="7035750" y="1908325"/>
            <a:ext cx="4227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6</a:t>
            </a:r>
            <a:endParaRPr sz="1800" b="1">
              <a:solidFill>
                <a:srgbClr val="000000"/>
              </a:solidFill>
            </a:endParaRPr>
          </a:p>
        </p:txBody>
      </p:sp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7789100" y="1323175"/>
            <a:ext cx="7089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7</a:t>
            </a:r>
            <a:endParaRPr sz="1800" b="1"/>
          </a:p>
        </p:txBody>
      </p:sp>
      <p:sp>
        <p:nvSpPr>
          <p:cNvPr id="293" name="Google Shape;293;p29"/>
          <p:cNvSpPr txBox="1">
            <a:spLocks noGrp="1"/>
          </p:cNvSpPr>
          <p:nvPr>
            <p:ph type="body" idx="1"/>
          </p:nvPr>
        </p:nvSpPr>
        <p:spPr>
          <a:xfrm>
            <a:off x="1932300" y="2924750"/>
            <a:ext cx="1759800" cy="1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Small defined changes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Test Locally</a:t>
            </a:r>
            <a:endParaRPr dirty="0"/>
          </a:p>
        </p:txBody>
      </p:sp>
      <p:sp>
        <p:nvSpPr>
          <p:cNvPr id="294" name="Google Shape;294;p29"/>
          <p:cNvSpPr txBox="1">
            <a:spLocks noGrp="1"/>
          </p:cNvSpPr>
          <p:nvPr>
            <p:ph type="body" idx="1"/>
          </p:nvPr>
        </p:nvSpPr>
        <p:spPr>
          <a:xfrm>
            <a:off x="3692100" y="2924750"/>
            <a:ext cx="1759800" cy="1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/>
              <a:t>Use Branches</a:t>
            </a:r>
          </a:p>
          <a:p>
            <a:r>
              <a:rPr lang="en-US" dirty="0"/>
              <a:t>Review code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295" name="Google Shape;295;p29"/>
          <p:cNvSpPr txBox="1">
            <a:spLocks noGrp="1"/>
          </p:cNvSpPr>
          <p:nvPr>
            <p:ph type="body" idx="1"/>
          </p:nvPr>
        </p:nvSpPr>
        <p:spPr>
          <a:xfrm>
            <a:off x="5410100" y="2924750"/>
            <a:ext cx="2048400" cy="1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 Test (Pester)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Lint Test (PSScriptAnalyzer)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AppVeyor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Travis CI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Jenkins</a:t>
            </a:r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7289325" y="2924750"/>
            <a:ext cx="1716600" cy="1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 to Production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PS Gallery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Nexus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436944" y="4214153"/>
            <a:ext cx="79917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9D9D9"/>
                </a:solidFill>
              </a:rPr>
              <a:t>Commands from this deck can be found here:</a:t>
            </a:r>
            <a:endParaRPr dirty="0">
              <a:solidFill>
                <a:srgbClr val="D9D9D9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D9D9D9"/>
                </a:solidFill>
              </a:rPr>
              <a:t>https://github.com/jpsider/VMworld_2018/blob/master/PowerRestCLI_Presentation.ps1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 Wrap!</a:t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4788586" y="232575"/>
            <a:ext cx="4116000" cy="11118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>
                    <a:lumMod val="95000"/>
                  </a:schemeClr>
                </a:solidFill>
              </a:rPr>
              <a:t>Code for this presentation available here:</a:t>
            </a:r>
            <a:endParaRPr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>
                    <a:lumMod val="95000"/>
                  </a:schemeClr>
                </a:solidFill>
              </a:rPr>
              <a:t>https://github.com/jpsider/PowerRestCLI</a:t>
            </a:r>
            <a:endParaRPr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305625" y="1559100"/>
            <a:ext cx="8526600" cy="3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Feel free to Reach out to me directly.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Jpsider </a:t>
            </a: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(Twitter, </a:t>
            </a:r>
            <a:r>
              <a:rPr lang="en" sz="16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" sz="16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Slack, pretty much have this name everywhere)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http://invoke-automation.blog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http://belaytech.com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https://leanpub.com/powershell-conference-book</a:t>
            </a:r>
            <a:endParaRPr sz="1600" dirty="0">
              <a:solidFill>
                <a:srgbClr val="D9D9D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9D9D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Special thanks to the </a:t>
            </a: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VMware </a:t>
            </a:r>
            <a:r>
              <a:rPr lang="en" sz="1800" b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{Code</a:t>
            </a: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r>
              <a:rPr lang="en" sz="1800" b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for their hard work</a:t>
            </a:r>
            <a:endParaRPr sz="18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putting on such a valuable and rewarding event for the community.</a:t>
            </a:r>
            <a:endParaRPr sz="1800" b="1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5896" y="1497496"/>
            <a:ext cx="4353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PLEASE FILL OUT YOUR SURVEY.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5896" y="2955235"/>
            <a:ext cx="435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Take a survey and enter a drawing for a VMware company store gift card.</a:t>
            </a:r>
            <a:endParaRPr lang="en-US" sz="1800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245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774" y="2107096"/>
            <a:ext cx="4353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THANK YOU!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60554" y="1307850"/>
            <a:ext cx="7038900" cy="3272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What is the PowerRestCLI Module?</a:t>
            </a:r>
            <a:endParaRPr sz="1800" dirty="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VMware API Explorer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Creating a Function by calling the VMware REST API</a:t>
            </a:r>
            <a:endParaRPr sz="1800" dirty="0"/>
          </a:p>
          <a:p>
            <a:pPr marL="914400" lvl="1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Generating a Token</a:t>
            </a:r>
            <a:endParaRPr sz="1600" dirty="0"/>
          </a:p>
          <a:p>
            <a:pPr marL="914400" lvl="1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Performing a Rest call with PowerShell</a:t>
            </a:r>
            <a:endParaRPr sz="1600" dirty="0"/>
          </a:p>
          <a:p>
            <a:pPr marL="914400" lvl="1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Formatting the output</a:t>
            </a:r>
            <a:endParaRPr sz="1600" dirty="0"/>
          </a:p>
          <a:p>
            <a:pPr marL="914400" lvl="1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Refactoring the PowerShell code</a:t>
            </a:r>
            <a:endParaRPr sz="1600" dirty="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CI/CD Pipeline for the PowerRestCLI Module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192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PowerRestCLI</a:t>
            </a:r>
            <a:endParaRPr sz="300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58500" y="1106275"/>
            <a:ext cx="7038900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PowerShell Module created to be a tool for VMware system administrators to learn how to interact with RESTful api’s.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Contributing to this project will familiarize folks with: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VMware RESTful interfaces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PowerShell best practices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Pester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PSScriptAnalyzer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PSCodeHealth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CI/CD Pipelines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Publishing to the PowerShell Gallery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1912350" y="4305301"/>
            <a:ext cx="5319300" cy="60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2132112" y="4305301"/>
            <a:ext cx="49938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https://www.powershellgallery.com/packages/PowerRestCLI/</a:t>
            </a:r>
            <a:endParaRPr sz="12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https://github.com/jpsider/PowerRestCLI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VMware API Explorer</a:t>
            </a:r>
            <a:endParaRPr sz="3000"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175462"/>
            <a:ext cx="70389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What is it? </a:t>
            </a:r>
            <a:endParaRPr sz="1800"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 web-based application that allows you to explore the available VMware REST api’s for vSphere and related products.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How do you get to it?</a:t>
            </a:r>
            <a:endParaRPr sz="1800" b="1" dirty="0"/>
          </a:p>
          <a:p>
            <a:pPr marL="457200" lvl="0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Internet: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https://code.vmware.com/apis#product=&amp;programming-language=REST</a:t>
            </a:r>
            <a:endParaRPr dirty="0"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vCenter 6.5+ Server: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https://&lt;IP_of_VCSA&gt;/apiexplorer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How do I use it?</a:t>
            </a:r>
            <a:endParaRPr sz="1800" b="1"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https://www.vladan.fr/vmware-api-explorer-built-utility-vcsa/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VMware API Explorer</a:t>
            </a:r>
            <a:endParaRPr sz="30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357" y="1474550"/>
            <a:ext cx="5921268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201575" y="1474550"/>
            <a:ext cx="2230500" cy="13524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CCCCC"/>
                </a:solidFill>
              </a:rPr>
              <a:t>Method </a:t>
            </a:r>
            <a:r>
              <a:rPr lang="en">
                <a:solidFill>
                  <a:srgbClr val="CCCCCC"/>
                </a:solidFill>
              </a:rPr>
              <a:t>- The type of action performed by the endpoint. Standard methods are GET, PUT, POST, DELETE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201575" y="3031475"/>
            <a:ext cx="2230500" cy="13524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CCCCC"/>
                </a:solidFill>
              </a:rPr>
              <a:t>Route </a:t>
            </a:r>
            <a:r>
              <a:rPr lang="en">
                <a:solidFill>
                  <a:srgbClr val="CCCCCC"/>
                </a:solidFill>
              </a:rPr>
              <a:t>- Also called ‘Path/URI, URL’, These link to the code needed to execute the requested action.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3114700" y="2736050"/>
            <a:ext cx="481200" cy="383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3540200" y="3642750"/>
            <a:ext cx="738600" cy="383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18"/>
          <p:cNvCxnSpPr>
            <a:stCxn id="169" idx="3"/>
            <a:endCxn id="171" idx="1"/>
          </p:cNvCxnSpPr>
          <p:nvPr/>
        </p:nvCxnSpPr>
        <p:spPr>
          <a:xfrm>
            <a:off x="2432075" y="2150750"/>
            <a:ext cx="753000" cy="641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8"/>
          <p:cNvCxnSpPr>
            <a:stCxn id="170" idx="3"/>
            <a:endCxn id="172" idx="2"/>
          </p:cNvCxnSpPr>
          <p:nvPr/>
        </p:nvCxnSpPr>
        <p:spPr>
          <a:xfrm>
            <a:off x="2432075" y="3707675"/>
            <a:ext cx="1108200" cy="126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Creating a PowerShell Function</a:t>
            </a:r>
            <a:endParaRPr sz="3000"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7643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your favorite PowerCLI command?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Mine?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Get-VM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will replicate this using the VMware API, then turn it into a PowerShell Function!</a:t>
            </a:r>
            <a:endParaRPr sz="1400"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42050"/>
            <a:ext cx="4191000" cy="185737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82" name="Google Shape;182;p19"/>
          <p:cNvCxnSpPr/>
          <p:nvPr/>
        </p:nvCxnSpPr>
        <p:spPr>
          <a:xfrm>
            <a:off x="1846725" y="2645000"/>
            <a:ext cx="2457900" cy="51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455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/>
              <a:t>Get-VM via the VMware API Explorer</a:t>
            </a:r>
            <a:endParaRPr sz="3000"/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179050" y="1619575"/>
            <a:ext cx="2565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Ensure you are logged in.</a:t>
            </a:r>
            <a:endParaRPr dirty="0"/>
          </a:p>
          <a:p>
            <a:pPr marL="457200" lvl="0" indent="-3111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Scroll to the ‘VM’ section</a:t>
            </a:r>
            <a:endParaRPr dirty="0"/>
          </a:p>
          <a:p>
            <a:pPr marL="457200" lvl="0" indent="-3111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Select the ‘GET’ next to ‘/vcenter/vm’</a:t>
            </a:r>
            <a:endParaRPr dirty="0"/>
          </a:p>
          <a:p>
            <a:pPr marL="457200" lvl="0" indent="-31115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 dirty="0"/>
              <a:t>Select the ‘Try it Out’ button</a:t>
            </a:r>
            <a:endParaRPr dirty="0"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925" y="1619575"/>
            <a:ext cx="30575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925" y="2240750"/>
            <a:ext cx="6025026" cy="5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4925" y="3051700"/>
            <a:ext cx="26193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/>
          <p:nvPr/>
        </p:nvSpPr>
        <p:spPr>
          <a:xfrm>
            <a:off x="7107250" y="1307838"/>
            <a:ext cx="1547700" cy="6555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Located in the top right of the screen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193" name="Google Shape;193;p20"/>
          <p:cNvCxnSpPr>
            <a:stCxn id="192" idx="1"/>
            <a:endCxn id="189" idx="3"/>
          </p:cNvCxnSpPr>
          <p:nvPr/>
        </p:nvCxnSpPr>
        <p:spPr>
          <a:xfrm flipH="1">
            <a:off x="5882350" y="1635588"/>
            <a:ext cx="1224900" cy="19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20"/>
          <p:cNvSpPr/>
          <p:nvPr/>
        </p:nvSpPr>
        <p:spPr>
          <a:xfrm>
            <a:off x="292625" y="4283625"/>
            <a:ext cx="8557200" cy="591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When running RESTful commands, be aware, </a:t>
            </a:r>
            <a:r>
              <a:rPr lang="en" b="1" u="sng"/>
              <a:t>ALL SALES ARE FINAL</a:t>
            </a:r>
            <a:r>
              <a:rPr lang="en" b="1"/>
              <a:t>, there is no ‘-WhatIf’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205250" y="3840700"/>
            <a:ext cx="1983300" cy="3771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205250" y="2963238"/>
            <a:ext cx="1983300" cy="3771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201575" y="2085800"/>
            <a:ext cx="1983300" cy="3771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1297500" y="3092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Response</a:t>
            </a:r>
            <a:endParaRPr sz="3000" dirty="0"/>
          </a:p>
        </p:txBody>
      </p: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205250" y="1652075"/>
            <a:ext cx="241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did we get?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URL used for the call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VM Information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 Response code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04" name="Google Shape;204;p21"/>
          <p:cNvSpPr/>
          <p:nvPr/>
        </p:nvSpPr>
        <p:spPr>
          <a:xfrm>
            <a:off x="7251150" y="434150"/>
            <a:ext cx="1677600" cy="4812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Remember this!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100" y="1046500"/>
            <a:ext cx="6028649" cy="39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/>
          <p:nvPr/>
        </p:nvSpPr>
        <p:spPr>
          <a:xfrm>
            <a:off x="5088738" y="1121575"/>
            <a:ext cx="2055300" cy="481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21"/>
          <p:cNvCxnSpPr>
            <a:stCxn id="204" idx="1"/>
            <a:endCxn id="206" idx="0"/>
          </p:cNvCxnSpPr>
          <p:nvPr/>
        </p:nvCxnSpPr>
        <p:spPr>
          <a:xfrm flipH="1">
            <a:off x="6116388" y="674750"/>
            <a:ext cx="1134762" cy="4468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Google Shape;208;p21"/>
          <p:cNvSpPr/>
          <p:nvPr/>
        </p:nvSpPr>
        <p:spPr>
          <a:xfrm>
            <a:off x="2974500" y="1747675"/>
            <a:ext cx="1749900" cy="338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9" name="Google Shape;209;p21"/>
          <p:cNvCxnSpPr>
            <a:endCxn id="208" idx="1"/>
          </p:cNvCxnSpPr>
          <p:nvPr/>
        </p:nvCxnSpPr>
        <p:spPr>
          <a:xfrm rot="10800000" flipH="1">
            <a:off x="2197800" y="1916725"/>
            <a:ext cx="776700" cy="3642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1"/>
          <p:cNvCxnSpPr/>
          <p:nvPr/>
        </p:nvCxnSpPr>
        <p:spPr>
          <a:xfrm rot="10800000" flipH="1">
            <a:off x="2184850" y="3152100"/>
            <a:ext cx="825900" cy="66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1"/>
          <p:cNvCxnSpPr/>
          <p:nvPr/>
        </p:nvCxnSpPr>
        <p:spPr>
          <a:xfrm>
            <a:off x="2197850" y="4023550"/>
            <a:ext cx="767400" cy="6633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21"/>
          <p:cNvSpPr/>
          <p:nvPr/>
        </p:nvSpPr>
        <p:spPr>
          <a:xfrm>
            <a:off x="3046025" y="2296725"/>
            <a:ext cx="5550300" cy="2097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3010750" y="4658726"/>
            <a:ext cx="1749900" cy="27041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800" y="3060475"/>
            <a:ext cx="2803975" cy="124267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5" name="Google Shape;215;p21"/>
          <p:cNvSpPr/>
          <p:nvPr/>
        </p:nvSpPr>
        <p:spPr>
          <a:xfrm>
            <a:off x="5944888" y="2365650"/>
            <a:ext cx="1843800" cy="5976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The Data matches </a:t>
            </a: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PowerCLI </a:t>
            </a:r>
            <a:r>
              <a:rPr lang="en" sz="1200" dirty="0" smtClean="0">
                <a:solidFill>
                  <a:schemeClr val="bg1">
                    <a:lumMod val="95000"/>
                  </a:schemeClr>
                </a:solidFill>
              </a:rPr>
              <a:t>(kinda)</a:t>
            </a:r>
            <a:endParaRPr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Generating a Token</a:t>
            </a:r>
            <a:endParaRPr sz="3000" dirty="0"/>
          </a:p>
        </p:txBody>
      </p:sp>
      <p:sp>
        <p:nvSpPr>
          <p:cNvPr id="221" name="Google Shape;221;p22"/>
          <p:cNvSpPr txBox="1">
            <a:spLocks noGrp="1"/>
          </p:cNvSpPr>
          <p:nvPr>
            <p:ph type="body" idx="1"/>
          </p:nvPr>
        </p:nvSpPr>
        <p:spPr>
          <a:xfrm>
            <a:off x="655782" y="1567550"/>
            <a:ext cx="7680618" cy="176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Web tokens are used to Authenticate with RESTful services. In order to communicate with the RESTful server, you must:</a:t>
            </a:r>
            <a:endParaRPr sz="1600"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600" dirty="0"/>
              <a:t>Request a Web token</a:t>
            </a:r>
            <a:endParaRPr sz="1600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600" dirty="0"/>
              <a:t>Capture the Web token</a:t>
            </a:r>
            <a:endParaRPr sz="1600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600" dirty="0"/>
              <a:t>Use the Web token on subsequent commands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22" name="Google Shape;222;p22"/>
          <p:cNvSpPr/>
          <p:nvPr/>
        </p:nvSpPr>
        <p:spPr>
          <a:xfrm>
            <a:off x="331625" y="3607375"/>
            <a:ext cx="8524800" cy="1203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Not using a ‘Trusted SSL certificate on your vCenter? Check out the ‘Disable-SSLValidation’ Function</a:t>
            </a:r>
            <a:endParaRPr>
              <a:solidFill>
                <a:srgbClr val="D9D9D9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https://github.com/jpsider/PowerRestCLI/blob/master/PowerRestCLI/private/Disable-SSLValidation.ps1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914</Words>
  <Application>Microsoft Office PowerPoint</Application>
  <PresentationFormat>On-screen Show (16:9)</PresentationFormat>
  <Paragraphs>187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Consolas</vt:lpstr>
      <vt:lpstr>Arial</vt:lpstr>
      <vt:lpstr>Adobe Fangsong Std R</vt:lpstr>
      <vt:lpstr>Montserrat</vt:lpstr>
      <vt:lpstr>Lato</vt:lpstr>
      <vt:lpstr>Old Standard TT</vt:lpstr>
      <vt:lpstr>Focus</vt:lpstr>
      <vt:lpstr>PowerRestCLI</vt:lpstr>
      <vt:lpstr>Agenda</vt:lpstr>
      <vt:lpstr>PowerRestCLI</vt:lpstr>
      <vt:lpstr>VMware API Explorer</vt:lpstr>
      <vt:lpstr>VMware API Explorer</vt:lpstr>
      <vt:lpstr>Creating a PowerShell Function</vt:lpstr>
      <vt:lpstr>Get-VM via the VMware API Explorer</vt:lpstr>
      <vt:lpstr>The Response</vt:lpstr>
      <vt:lpstr>Generating a Token</vt:lpstr>
      <vt:lpstr>Requesting a Token</vt:lpstr>
      <vt:lpstr>Performing a Restful call with PowerShell</vt:lpstr>
      <vt:lpstr>Formatting the Output</vt:lpstr>
      <vt:lpstr>But you said it was just like PowerCLI</vt:lpstr>
      <vt:lpstr>Never Give up!</vt:lpstr>
      <vt:lpstr>Why PowerRestCLI</vt:lpstr>
      <vt:lpstr>CI/CD Pipeline</vt:lpstr>
      <vt:lpstr>That’s a Wrap!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PowerRestCLI</dc:title>
  <dc:creator>justin</dc:creator>
  <cp:lastModifiedBy>Belay-User</cp:lastModifiedBy>
  <cp:revision>6</cp:revision>
  <dcterms:modified xsi:type="dcterms:W3CDTF">2018-08-26T00:54:55Z</dcterms:modified>
</cp:coreProperties>
</file>