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660B408-B3CF-4A94-85FC-2B1E0A45F4A2}" styleName="Estilo Escuro 2 - Ênfase 1/Ênfas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4" autoAdjust="0"/>
    <p:restoredTop sz="94660"/>
  </p:normalViewPr>
  <p:slideViewPr>
    <p:cSldViewPr snapToGrid="0">
      <p:cViewPr varScale="1">
        <p:scale>
          <a:sx n="78" d="100"/>
          <a:sy n="78" d="100"/>
        </p:scale>
        <p:origin x="2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pt-BR"/>
              <a:t>Clique para editar o título Mestre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5/7/2020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5/7/2020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BR"/>
              <a:t>Clique para editar o título Mestre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pt-BR"/>
              <a:t>Clique para editar o título Mestre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5/7/2020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clubedohardware.com.br/forums/topic/1227682-selection-sort/" TargetMode="External"/><Relationship Id="rId3" Type="http://schemas.openxmlformats.org/officeDocument/2006/relationships/hyperlink" Target="https://www.youtube.com/channel/UC70mr11REaCqgKke7DPJoLg" TargetMode="External"/><Relationship Id="rId7" Type="http://schemas.openxmlformats.org/officeDocument/2006/relationships/hyperlink" Target="https://www.clubedohardware.com.br/" TargetMode="External"/><Relationship Id="rId12" Type="http://schemas.openxmlformats.org/officeDocument/2006/relationships/hyperlink" Target="https://www.geeksforgeeks.org/selection-sort/" TargetMode="External"/><Relationship Id="rId2" Type="http://schemas.openxmlformats.org/officeDocument/2006/relationships/hyperlink" Target="https://www.youtube.com/watch?v=g-PGLbMth_g" TargetMode="External"/><Relationship Id="rId1" Type="http://schemas.openxmlformats.org/officeDocument/2006/relationships/slideLayout" Target="../slideLayouts/slideLayout2.xml"/><Relationship Id="rId6" Type="http://schemas.openxmlformats.org/officeDocument/2006/relationships/hyperlink" Target="https://www.youtube.com/watch?v=Ns4TPTC8whw" TargetMode="External"/><Relationship Id="rId11" Type="http://schemas.openxmlformats.org/officeDocument/2006/relationships/hyperlink" Target="https://www.geeksforgeeks.org/" TargetMode="External"/><Relationship Id="rId5" Type="http://schemas.openxmlformats.org/officeDocument/2006/relationships/hyperlink" Target="https://www.youtube.com/watch?v=BSXIolKg5F8" TargetMode="External"/><Relationship Id="rId10" Type="http://schemas.openxmlformats.org/officeDocument/2006/relationships/hyperlink" Target="https://www.vivaolinux.com.br/script/Algoritmo-de-ordenacao-Selection-Sort" TargetMode="External"/><Relationship Id="rId4" Type="http://schemas.openxmlformats.org/officeDocument/2006/relationships/hyperlink" Target="https://www.youtube.com/watch?v=ZT_dT8yn48s" TargetMode="External"/><Relationship Id="rId9" Type="http://schemas.openxmlformats.org/officeDocument/2006/relationships/hyperlink" Target="https://www.vivaolinux.com.b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35C569-D210-4F42-8A72-7877D4375952}"/>
              </a:ext>
            </a:extLst>
          </p:cNvPr>
          <p:cNvSpPr>
            <a:spLocks noGrp="1"/>
          </p:cNvSpPr>
          <p:nvPr>
            <p:ph type="ctrTitle"/>
          </p:nvPr>
        </p:nvSpPr>
        <p:spPr/>
        <p:txBody>
          <a:bodyPr/>
          <a:lstStyle/>
          <a:p>
            <a:r>
              <a:rPr lang="pt-BR" sz="8800" b="1" cap="none" dirty="0" err="1"/>
              <a:t>S</a:t>
            </a:r>
            <a:r>
              <a:rPr lang="pt-BR" cap="none" dirty="0" err="1"/>
              <a:t>election</a:t>
            </a:r>
            <a:r>
              <a:rPr lang="pt-BR" cap="none" dirty="0"/>
              <a:t> </a:t>
            </a:r>
            <a:r>
              <a:rPr lang="pt-BR" sz="9600" b="1" cap="none" dirty="0" err="1"/>
              <a:t>S</a:t>
            </a:r>
            <a:r>
              <a:rPr lang="pt-BR" cap="none" dirty="0" err="1"/>
              <a:t>ort</a:t>
            </a:r>
            <a:endParaRPr lang="pt-BR" dirty="0"/>
          </a:p>
        </p:txBody>
      </p:sp>
      <p:sp>
        <p:nvSpPr>
          <p:cNvPr id="3" name="Subtítulo 2">
            <a:extLst>
              <a:ext uri="{FF2B5EF4-FFF2-40B4-BE49-F238E27FC236}">
                <a16:creationId xmlns:a16="http://schemas.microsoft.com/office/drawing/2014/main" id="{EB132AE5-44ED-4EAA-9D5D-3E18EF47D537}"/>
              </a:ext>
            </a:extLst>
          </p:cNvPr>
          <p:cNvSpPr>
            <a:spLocks noGrp="1"/>
          </p:cNvSpPr>
          <p:nvPr>
            <p:ph type="subTitle" idx="1"/>
          </p:nvPr>
        </p:nvSpPr>
        <p:spPr>
          <a:xfrm>
            <a:off x="1221808" y="1245335"/>
            <a:ext cx="6831673" cy="1086237"/>
          </a:xfrm>
        </p:spPr>
        <p:txBody>
          <a:bodyPr/>
          <a:lstStyle/>
          <a:p>
            <a:pPr algn="l"/>
            <a:r>
              <a:rPr lang="pt-BR" sz="3600" b="1" dirty="0"/>
              <a:t>A</a:t>
            </a:r>
            <a:r>
              <a:rPr lang="pt-BR" sz="3600" dirty="0"/>
              <a:t>lgoritmos de </a:t>
            </a:r>
            <a:r>
              <a:rPr lang="pt-BR" sz="3600" b="1" dirty="0"/>
              <a:t>O</a:t>
            </a:r>
            <a:r>
              <a:rPr lang="pt-BR" sz="3600" dirty="0"/>
              <a:t>rdenação:</a:t>
            </a:r>
            <a:endParaRPr lang="pt-BR" dirty="0"/>
          </a:p>
        </p:txBody>
      </p:sp>
      <p:sp>
        <p:nvSpPr>
          <p:cNvPr id="6" name="CaixaDeTexto 5">
            <a:extLst>
              <a:ext uri="{FF2B5EF4-FFF2-40B4-BE49-F238E27FC236}">
                <a16:creationId xmlns:a16="http://schemas.microsoft.com/office/drawing/2014/main" id="{8838AA36-631C-454C-972F-62D028701555}"/>
              </a:ext>
            </a:extLst>
          </p:cNvPr>
          <p:cNvSpPr txBox="1"/>
          <p:nvPr/>
        </p:nvSpPr>
        <p:spPr>
          <a:xfrm>
            <a:off x="5560541" y="4689335"/>
            <a:ext cx="5609967" cy="923330"/>
          </a:xfrm>
          <a:prstGeom prst="rect">
            <a:avLst/>
          </a:prstGeom>
          <a:noFill/>
        </p:spPr>
        <p:txBody>
          <a:bodyPr wrap="square" rtlCol="0">
            <a:spAutoFit/>
          </a:bodyPr>
          <a:lstStyle/>
          <a:p>
            <a:r>
              <a:rPr lang="pt-BR" dirty="0"/>
              <a:t>Por:</a:t>
            </a:r>
          </a:p>
          <a:p>
            <a:r>
              <a:rPr lang="pt-BR" dirty="0"/>
              <a:t>Caio Rocha Caldas, João Pedro </a:t>
            </a:r>
            <a:r>
              <a:rPr lang="pt-BR" dirty="0" err="1"/>
              <a:t>Espechit</a:t>
            </a:r>
            <a:r>
              <a:rPr lang="pt-BR" dirty="0"/>
              <a:t> Silveira,</a:t>
            </a:r>
          </a:p>
          <a:p>
            <a:r>
              <a:rPr lang="pt-BR" dirty="0"/>
              <a:t>Lucas </a:t>
            </a:r>
            <a:r>
              <a:rPr lang="pt-BR" dirty="0" err="1"/>
              <a:t>Marapodi</a:t>
            </a:r>
            <a:r>
              <a:rPr lang="pt-BR" dirty="0"/>
              <a:t> Batista Pinto e Saulo de Barros Mafra</a:t>
            </a:r>
          </a:p>
        </p:txBody>
      </p:sp>
    </p:spTree>
    <p:extLst>
      <p:ext uri="{BB962C8B-B14F-4D97-AF65-F5344CB8AC3E}">
        <p14:creationId xmlns:p14="http://schemas.microsoft.com/office/powerpoint/2010/main" val="19624172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C9D6E5-7A43-4243-A621-669F577ABE84}"/>
              </a:ext>
            </a:extLst>
          </p:cNvPr>
          <p:cNvSpPr>
            <a:spLocks noGrp="1"/>
          </p:cNvSpPr>
          <p:nvPr>
            <p:ph type="title"/>
          </p:nvPr>
        </p:nvSpPr>
        <p:spPr>
          <a:xfrm>
            <a:off x="1371600" y="640493"/>
            <a:ext cx="9601200" cy="648730"/>
          </a:xfrm>
        </p:spPr>
        <p:txBody>
          <a:bodyPr>
            <a:normAutofit fontScale="90000"/>
          </a:bodyPr>
          <a:lstStyle/>
          <a:p>
            <a:r>
              <a:rPr lang="pt-BR" dirty="0"/>
              <a:t>Definição:</a:t>
            </a:r>
          </a:p>
        </p:txBody>
      </p:sp>
      <p:sp>
        <p:nvSpPr>
          <p:cNvPr id="3" name="Espaço Reservado para Conteúdo 2">
            <a:extLst>
              <a:ext uri="{FF2B5EF4-FFF2-40B4-BE49-F238E27FC236}">
                <a16:creationId xmlns:a16="http://schemas.microsoft.com/office/drawing/2014/main" id="{8FDA865A-8E73-4DC5-8A7E-72ABBC59B129}"/>
              </a:ext>
            </a:extLst>
          </p:cNvPr>
          <p:cNvSpPr>
            <a:spLocks noGrp="1"/>
          </p:cNvSpPr>
          <p:nvPr>
            <p:ph idx="1"/>
          </p:nvPr>
        </p:nvSpPr>
        <p:spPr>
          <a:xfrm>
            <a:off x="1371600" y="2286001"/>
            <a:ext cx="9601200" cy="1143000"/>
          </a:xfrm>
        </p:spPr>
        <p:txBody>
          <a:bodyPr>
            <a:normAutofit lnSpcReduction="10000"/>
          </a:bodyPr>
          <a:lstStyle/>
          <a:p>
            <a:r>
              <a:rPr lang="pt-BR" dirty="0"/>
              <a:t>Trata-se de um algoritmo de ordenação baseado em se passar sempre o menor, ou maior, valor do vetor para a primeira posição e repetir o processo até que esse vetor esteja em ordem crescente ou decrescente, de acordo com a vontade de quem estiver programando.</a:t>
            </a:r>
          </a:p>
        </p:txBody>
      </p:sp>
      <p:sp>
        <p:nvSpPr>
          <p:cNvPr id="4" name="Espaço Reservado para Conteúdo 2">
            <a:extLst>
              <a:ext uri="{FF2B5EF4-FFF2-40B4-BE49-F238E27FC236}">
                <a16:creationId xmlns:a16="http://schemas.microsoft.com/office/drawing/2014/main" id="{0A99ABBD-690B-483E-86C0-9610DC65D132}"/>
              </a:ext>
            </a:extLst>
          </p:cNvPr>
          <p:cNvSpPr txBox="1">
            <a:spLocks/>
          </p:cNvSpPr>
          <p:nvPr/>
        </p:nvSpPr>
        <p:spPr>
          <a:xfrm>
            <a:off x="1371600" y="3429000"/>
            <a:ext cx="9601200" cy="73522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pt-BR" dirty="0"/>
              <a:t>Sua aplicação é composta por dois laços, sendo um externo e outro interno, em outras palavras, um laço dentro do outro.</a:t>
            </a:r>
          </a:p>
        </p:txBody>
      </p:sp>
      <p:sp>
        <p:nvSpPr>
          <p:cNvPr id="5" name="Espaço Reservado para Conteúdo 2">
            <a:extLst>
              <a:ext uri="{FF2B5EF4-FFF2-40B4-BE49-F238E27FC236}">
                <a16:creationId xmlns:a16="http://schemas.microsoft.com/office/drawing/2014/main" id="{5093C733-7D2C-4F0C-850A-65586B392711}"/>
              </a:ext>
            </a:extLst>
          </p:cNvPr>
          <p:cNvSpPr txBox="1">
            <a:spLocks/>
          </p:cNvSpPr>
          <p:nvPr/>
        </p:nvSpPr>
        <p:spPr>
          <a:xfrm>
            <a:off x="1371600" y="4164227"/>
            <a:ext cx="9601200" cy="1143000"/>
          </a:xfrm>
          <a:prstGeom prst="rect">
            <a:avLst/>
          </a:prstGeom>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pt-BR" dirty="0"/>
              <a:t>O laço externo serve para controlar o índice inicial e o interno percorre todo o vetor. Na primeira iteração do laço externo o índice começa de 0 e cada iteração ele soma uma unidade até o final do vetor e o laço mais interno percorre o vetor começando desse índice externo + 1 até o final do vetor.</a:t>
            </a:r>
          </a:p>
        </p:txBody>
      </p:sp>
    </p:spTree>
    <p:extLst>
      <p:ext uri="{BB962C8B-B14F-4D97-AF65-F5344CB8AC3E}">
        <p14:creationId xmlns:p14="http://schemas.microsoft.com/office/powerpoint/2010/main" val="16985634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4CD725-E3DC-43F9-8848-DB4D06FA48DF}"/>
              </a:ext>
            </a:extLst>
          </p:cNvPr>
          <p:cNvSpPr>
            <a:spLocks noGrp="1"/>
          </p:cNvSpPr>
          <p:nvPr>
            <p:ph type="title"/>
          </p:nvPr>
        </p:nvSpPr>
        <p:spPr>
          <a:xfrm>
            <a:off x="1371600" y="497360"/>
            <a:ext cx="9601200" cy="710514"/>
          </a:xfrm>
        </p:spPr>
        <p:txBody>
          <a:bodyPr/>
          <a:lstStyle/>
          <a:p>
            <a:r>
              <a:rPr lang="pt-BR" dirty="0"/>
              <a:t>Exemplo:</a:t>
            </a:r>
          </a:p>
        </p:txBody>
      </p:sp>
      <p:graphicFrame>
        <p:nvGraphicFramePr>
          <p:cNvPr id="6" name="Tabela 6">
            <a:extLst>
              <a:ext uri="{FF2B5EF4-FFF2-40B4-BE49-F238E27FC236}">
                <a16:creationId xmlns:a16="http://schemas.microsoft.com/office/drawing/2014/main" id="{DD52521F-C0B0-4D46-B5F3-3E19C2AE3CBD}"/>
              </a:ext>
            </a:extLst>
          </p:cNvPr>
          <p:cNvGraphicFramePr>
            <a:graphicFrameLocks noGrp="1"/>
          </p:cNvGraphicFramePr>
          <p:nvPr>
            <p:ph idx="1"/>
            <p:extLst>
              <p:ext uri="{D42A27DB-BD31-4B8C-83A1-F6EECF244321}">
                <p14:modId xmlns:p14="http://schemas.microsoft.com/office/powerpoint/2010/main" val="1761575285"/>
              </p:ext>
            </p:extLst>
          </p:nvPr>
        </p:nvGraphicFramePr>
        <p:xfrm>
          <a:off x="1371600" y="1207874"/>
          <a:ext cx="9601200" cy="741680"/>
        </p:xfrm>
        <a:graphic>
          <a:graphicData uri="http://schemas.openxmlformats.org/drawingml/2006/table">
            <a:tbl>
              <a:tblPr firstRow="1" bandRow="1">
                <a:tableStyleId>{0660B408-B3CF-4A94-85FC-2B1E0A45F4A2}</a:tableStyleId>
              </a:tblPr>
              <a:tblGrid>
                <a:gridCol w="1371600">
                  <a:extLst>
                    <a:ext uri="{9D8B030D-6E8A-4147-A177-3AD203B41FA5}">
                      <a16:colId xmlns:a16="http://schemas.microsoft.com/office/drawing/2014/main" val="3510613513"/>
                    </a:ext>
                  </a:extLst>
                </a:gridCol>
                <a:gridCol w="1371600">
                  <a:extLst>
                    <a:ext uri="{9D8B030D-6E8A-4147-A177-3AD203B41FA5}">
                      <a16:colId xmlns:a16="http://schemas.microsoft.com/office/drawing/2014/main" val="3519092233"/>
                    </a:ext>
                  </a:extLst>
                </a:gridCol>
                <a:gridCol w="1371600">
                  <a:extLst>
                    <a:ext uri="{9D8B030D-6E8A-4147-A177-3AD203B41FA5}">
                      <a16:colId xmlns:a16="http://schemas.microsoft.com/office/drawing/2014/main" val="862407120"/>
                    </a:ext>
                  </a:extLst>
                </a:gridCol>
                <a:gridCol w="1371600">
                  <a:extLst>
                    <a:ext uri="{9D8B030D-6E8A-4147-A177-3AD203B41FA5}">
                      <a16:colId xmlns:a16="http://schemas.microsoft.com/office/drawing/2014/main" val="2902656595"/>
                    </a:ext>
                  </a:extLst>
                </a:gridCol>
                <a:gridCol w="1371600">
                  <a:extLst>
                    <a:ext uri="{9D8B030D-6E8A-4147-A177-3AD203B41FA5}">
                      <a16:colId xmlns:a16="http://schemas.microsoft.com/office/drawing/2014/main" val="1800393736"/>
                    </a:ext>
                  </a:extLst>
                </a:gridCol>
                <a:gridCol w="1371600">
                  <a:extLst>
                    <a:ext uri="{9D8B030D-6E8A-4147-A177-3AD203B41FA5}">
                      <a16:colId xmlns:a16="http://schemas.microsoft.com/office/drawing/2014/main" val="635245464"/>
                    </a:ext>
                  </a:extLst>
                </a:gridCol>
                <a:gridCol w="1371600">
                  <a:extLst>
                    <a:ext uri="{9D8B030D-6E8A-4147-A177-3AD203B41FA5}">
                      <a16:colId xmlns:a16="http://schemas.microsoft.com/office/drawing/2014/main" val="1727867993"/>
                    </a:ext>
                  </a:extLst>
                </a:gridCol>
              </a:tblGrid>
              <a:tr h="370840">
                <a:tc>
                  <a:txBody>
                    <a:bodyPr/>
                    <a:lstStyle/>
                    <a:p>
                      <a:pPr algn="ctr"/>
                      <a:r>
                        <a:rPr lang="pt-BR" dirty="0" err="1"/>
                        <a:t>Pos</a:t>
                      </a:r>
                      <a:r>
                        <a:rPr lang="pt-BR" dirty="0"/>
                        <a:t>. #0</a:t>
                      </a:r>
                    </a:p>
                  </a:txBody>
                  <a:tcPr/>
                </a:tc>
                <a:tc>
                  <a:txBody>
                    <a:bodyPr/>
                    <a:lstStyle/>
                    <a:p>
                      <a:pPr algn="ctr"/>
                      <a:r>
                        <a:rPr lang="pt-BR" dirty="0" err="1"/>
                        <a:t>Pos</a:t>
                      </a:r>
                      <a:r>
                        <a:rPr lang="pt-BR" dirty="0"/>
                        <a:t>. #1</a:t>
                      </a:r>
                    </a:p>
                  </a:txBody>
                  <a:tcPr/>
                </a:tc>
                <a:tc>
                  <a:txBody>
                    <a:bodyPr/>
                    <a:lstStyle/>
                    <a:p>
                      <a:pPr algn="ctr"/>
                      <a:r>
                        <a:rPr lang="pt-BR" dirty="0" err="1"/>
                        <a:t>Pos</a:t>
                      </a:r>
                      <a:r>
                        <a:rPr lang="pt-BR" dirty="0"/>
                        <a:t>. #2</a:t>
                      </a:r>
                    </a:p>
                  </a:txBody>
                  <a:tcPr/>
                </a:tc>
                <a:tc>
                  <a:txBody>
                    <a:bodyPr/>
                    <a:lstStyle/>
                    <a:p>
                      <a:pPr algn="ctr"/>
                      <a:r>
                        <a:rPr lang="pt-BR" dirty="0" err="1"/>
                        <a:t>Pos</a:t>
                      </a:r>
                      <a:r>
                        <a:rPr lang="pt-BR" dirty="0"/>
                        <a:t>. #3</a:t>
                      </a:r>
                    </a:p>
                  </a:txBody>
                  <a:tcPr/>
                </a:tc>
                <a:tc>
                  <a:txBody>
                    <a:bodyPr/>
                    <a:lstStyle/>
                    <a:p>
                      <a:pPr algn="ctr"/>
                      <a:r>
                        <a:rPr lang="pt-BR" dirty="0" err="1"/>
                        <a:t>Pos</a:t>
                      </a:r>
                      <a:r>
                        <a:rPr lang="pt-BR" dirty="0"/>
                        <a:t>. #4</a:t>
                      </a:r>
                    </a:p>
                  </a:txBody>
                  <a:tcPr/>
                </a:tc>
                <a:tc>
                  <a:txBody>
                    <a:bodyPr/>
                    <a:lstStyle/>
                    <a:p>
                      <a:pPr algn="ctr"/>
                      <a:r>
                        <a:rPr lang="pt-BR" dirty="0" err="1"/>
                        <a:t>Pos</a:t>
                      </a:r>
                      <a:r>
                        <a:rPr lang="pt-BR" dirty="0"/>
                        <a:t>. #5</a:t>
                      </a:r>
                    </a:p>
                  </a:txBody>
                  <a:tcPr/>
                </a:tc>
                <a:tc>
                  <a:txBody>
                    <a:bodyPr/>
                    <a:lstStyle/>
                    <a:p>
                      <a:pPr algn="ctr"/>
                      <a:r>
                        <a:rPr lang="pt-BR" dirty="0" err="1"/>
                        <a:t>Pos</a:t>
                      </a:r>
                      <a:r>
                        <a:rPr lang="pt-BR" dirty="0"/>
                        <a:t>. #6</a:t>
                      </a:r>
                    </a:p>
                  </a:txBody>
                  <a:tcPr/>
                </a:tc>
                <a:extLst>
                  <a:ext uri="{0D108BD9-81ED-4DB2-BD59-A6C34878D82A}">
                    <a16:rowId xmlns:a16="http://schemas.microsoft.com/office/drawing/2014/main" val="2316379271"/>
                  </a:ext>
                </a:extLst>
              </a:tr>
              <a:tr h="370840">
                <a:tc>
                  <a:txBody>
                    <a:bodyPr/>
                    <a:lstStyle/>
                    <a:p>
                      <a:pPr algn="ctr"/>
                      <a:r>
                        <a:rPr lang="pt-BR" dirty="0"/>
                        <a:t>9</a:t>
                      </a:r>
                    </a:p>
                  </a:txBody>
                  <a:tcPr/>
                </a:tc>
                <a:tc>
                  <a:txBody>
                    <a:bodyPr/>
                    <a:lstStyle/>
                    <a:p>
                      <a:pPr algn="ctr"/>
                      <a:r>
                        <a:rPr lang="pt-BR" dirty="0"/>
                        <a:t>7</a:t>
                      </a:r>
                    </a:p>
                  </a:txBody>
                  <a:tcPr/>
                </a:tc>
                <a:tc>
                  <a:txBody>
                    <a:bodyPr/>
                    <a:lstStyle/>
                    <a:p>
                      <a:pPr algn="ctr"/>
                      <a:r>
                        <a:rPr lang="pt-BR" dirty="0"/>
                        <a:t>8</a:t>
                      </a:r>
                    </a:p>
                  </a:txBody>
                  <a:tcPr/>
                </a:tc>
                <a:tc>
                  <a:txBody>
                    <a:bodyPr/>
                    <a:lstStyle/>
                    <a:p>
                      <a:pPr algn="ctr"/>
                      <a:r>
                        <a:rPr lang="pt-BR" dirty="0"/>
                        <a:t>1</a:t>
                      </a:r>
                    </a:p>
                  </a:txBody>
                  <a:tcPr/>
                </a:tc>
                <a:tc>
                  <a:txBody>
                    <a:bodyPr/>
                    <a:lstStyle/>
                    <a:p>
                      <a:pPr algn="ctr"/>
                      <a:r>
                        <a:rPr lang="pt-BR" dirty="0"/>
                        <a:t>2</a:t>
                      </a:r>
                    </a:p>
                  </a:txBody>
                  <a:tcPr/>
                </a:tc>
                <a:tc>
                  <a:txBody>
                    <a:bodyPr/>
                    <a:lstStyle/>
                    <a:p>
                      <a:pPr algn="ctr"/>
                      <a:r>
                        <a:rPr lang="pt-BR" dirty="0"/>
                        <a:t>0</a:t>
                      </a:r>
                    </a:p>
                  </a:txBody>
                  <a:tcPr/>
                </a:tc>
                <a:tc>
                  <a:txBody>
                    <a:bodyPr/>
                    <a:lstStyle/>
                    <a:p>
                      <a:pPr algn="ctr"/>
                      <a:r>
                        <a:rPr lang="pt-BR" dirty="0"/>
                        <a:t>4</a:t>
                      </a:r>
                    </a:p>
                  </a:txBody>
                  <a:tcPr/>
                </a:tc>
                <a:extLst>
                  <a:ext uri="{0D108BD9-81ED-4DB2-BD59-A6C34878D82A}">
                    <a16:rowId xmlns:a16="http://schemas.microsoft.com/office/drawing/2014/main" val="3839145178"/>
                  </a:ext>
                </a:extLst>
              </a:tr>
            </a:tbl>
          </a:graphicData>
        </a:graphic>
      </p:graphicFrame>
      <p:sp>
        <p:nvSpPr>
          <p:cNvPr id="9" name="Espaço Reservado para Conteúdo 2">
            <a:extLst>
              <a:ext uri="{FF2B5EF4-FFF2-40B4-BE49-F238E27FC236}">
                <a16:creationId xmlns:a16="http://schemas.microsoft.com/office/drawing/2014/main" id="{C43CF450-0B96-4B19-8142-8A259B599164}"/>
              </a:ext>
            </a:extLst>
          </p:cNvPr>
          <p:cNvSpPr txBox="1">
            <a:spLocks/>
          </p:cNvSpPr>
          <p:nvPr/>
        </p:nvSpPr>
        <p:spPr>
          <a:xfrm>
            <a:off x="1295400" y="2181241"/>
            <a:ext cx="9601200" cy="124775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pt-BR" dirty="0"/>
              <a:t>O primeiro laço o índice inicial é 0. O laço mais interno começa do índice 1 (</a:t>
            </a:r>
            <a:r>
              <a:rPr lang="pt-BR" dirty="0" err="1"/>
              <a:t>índice_inicial_externo</a:t>
            </a:r>
            <a:r>
              <a:rPr lang="pt-BR" dirty="0"/>
              <a:t> + 1) e percorre o vetor até achar o menor elemento, neste caso o número zero. O zero passa para a posição inicial do vetor que na primeira iteração do laço é 0.</a:t>
            </a:r>
          </a:p>
        </p:txBody>
      </p:sp>
      <p:graphicFrame>
        <p:nvGraphicFramePr>
          <p:cNvPr id="10" name="Tabela 6">
            <a:extLst>
              <a:ext uri="{FF2B5EF4-FFF2-40B4-BE49-F238E27FC236}">
                <a16:creationId xmlns:a16="http://schemas.microsoft.com/office/drawing/2014/main" id="{22549C3C-2375-42B6-ACE1-2B7447644782}"/>
              </a:ext>
            </a:extLst>
          </p:cNvPr>
          <p:cNvGraphicFramePr>
            <a:graphicFrameLocks/>
          </p:cNvGraphicFramePr>
          <p:nvPr>
            <p:extLst>
              <p:ext uri="{D42A27DB-BD31-4B8C-83A1-F6EECF244321}">
                <p14:modId xmlns:p14="http://schemas.microsoft.com/office/powerpoint/2010/main" val="564528740"/>
              </p:ext>
            </p:extLst>
          </p:nvPr>
        </p:nvGraphicFramePr>
        <p:xfrm>
          <a:off x="1371600" y="3660687"/>
          <a:ext cx="9601200" cy="741680"/>
        </p:xfrm>
        <a:graphic>
          <a:graphicData uri="http://schemas.openxmlformats.org/drawingml/2006/table">
            <a:tbl>
              <a:tblPr firstRow="1" bandRow="1">
                <a:tableStyleId>{0660B408-B3CF-4A94-85FC-2B1E0A45F4A2}</a:tableStyleId>
              </a:tblPr>
              <a:tblGrid>
                <a:gridCol w="1371600">
                  <a:extLst>
                    <a:ext uri="{9D8B030D-6E8A-4147-A177-3AD203B41FA5}">
                      <a16:colId xmlns:a16="http://schemas.microsoft.com/office/drawing/2014/main" val="3510613513"/>
                    </a:ext>
                  </a:extLst>
                </a:gridCol>
                <a:gridCol w="1371600">
                  <a:extLst>
                    <a:ext uri="{9D8B030D-6E8A-4147-A177-3AD203B41FA5}">
                      <a16:colId xmlns:a16="http://schemas.microsoft.com/office/drawing/2014/main" val="3519092233"/>
                    </a:ext>
                  </a:extLst>
                </a:gridCol>
                <a:gridCol w="1371600">
                  <a:extLst>
                    <a:ext uri="{9D8B030D-6E8A-4147-A177-3AD203B41FA5}">
                      <a16:colId xmlns:a16="http://schemas.microsoft.com/office/drawing/2014/main" val="862407120"/>
                    </a:ext>
                  </a:extLst>
                </a:gridCol>
                <a:gridCol w="1371600">
                  <a:extLst>
                    <a:ext uri="{9D8B030D-6E8A-4147-A177-3AD203B41FA5}">
                      <a16:colId xmlns:a16="http://schemas.microsoft.com/office/drawing/2014/main" val="2902656595"/>
                    </a:ext>
                  </a:extLst>
                </a:gridCol>
                <a:gridCol w="1371600">
                  <a:extLst>
                    <a:ext uri="{9D8B030D-6E8A-4147-A177-3AD203B41FA5}">
                      <a16:colId xmlns:a16="http://schemas.microsoft.com/office/drawing/2014/main" val="1800393736"/>
                    </a:ext>
                  </a:extLst>
                </a:gridCol>
                <a:gridCol w="1371600">
                  <a:extLst>
                    <a:ext uri="{9D8B030D-6E8A-4147-A177-3AD203B41FA5}">
                      <a16:colId xmlns:a16="http://schemas.microsoft.com/office/drawing/2014/main" val="635245464"/>
                    </a:ext>
                  </a:extLst>
                </a:gridCol>
                <a:gridCol w="1371600">
                  <a:extLst>
                    <a:ext uri="{9D8B030D-6E8A-4147-A177-3AD203B41FA5}">
                      <a16:colId xmlns:a16="http://schemas.microsoft.com/office/drawing/2014/main" val="1727867993"/>
                    </a:ext>
                  </a:extLst>
                </a:gridCol>
              </a:tblGrid>
              <a:tr h="370840">
                <a:tc>
                  <a:txBody>
                    <a:bodyPr/>
                    <a:lstStyle/>
                    <a:p>
                      <a:pPr algn="ctr"/>
                      <a:r>
                        <a:rPr lang="pt-BR" dirty="0" err="1"/>
                        <a:t>Pos</a:t>
                      </a:r>
                      <a:r>
                        <a:rPr lang="pt-BR" dirty="0"/>
                        <a:t>. #0</a:t>
                      </a:r>
                    </a:p>
                  </a:txBody>
                  <a:tcPr/>
                </a:tc>
                <a:tc>
                  <a:txBody>
                    <a:bodyPr/>
                    <a:lstStyle/>
                    <a:p>
                      <a:pPr algn="ctr"/>
                      <a:r>
                        <a:rPr lang="pt-BR" dirty="0" err="1"/>
                        <a:t>Pos</a:t>
                      </a:r>
                      <a:r>
                        <a:rPr lang="pt-BR" dirty="0"/>
                        <a:t>. #1</a:t>
                      </a:r>
                    </a:p>
                  </a:txBody>
                  <a:tcPr/>
                </a:tc>
                <a:tc>
                  <a:txBody>
                    <a:bodyPr/>
                    <a:lstStyle/>
                    <a:p>
                      <a:pPr algn="ctr"/>
                      <a:r>
                        <a:rPr lang="pt-BR" dirty="0" err="1"/>
                        <a:t>Pos</a:t>
                      </a:r>
                      <a:r>
                        <a:rPr lang="pt-BR" dirty="0"/>
                        <a:t>. #2</a:t>
                      </a:r>
                    </a:p>
                  </a:txBody>
                  <a:tcPr/>
                </a:tc>
                <a:tc>
                  <a:txBody>
                    <a:bodyPr/>
                    <a:lstStyle/>
                    <a:p>
                      <a:pPr algn="ctr"/>
                      <a:r>
                        <a:rPr lang="pt-BR" dirty="0" err="1"/>
                        <a:t>Pos</a:t>
                      </a:r>
                      <a:r>
                        <a:rPr lang="pt-BR" dirty="0"/>
                        <a:t>. #3</a:t>
                      </a:r>
                    </a:p>
                  </a:txBody>
                  <a:tcPr/>
                </a:tc>
                <a:tc>
                  <a:txBody>
                    <a:bodyPr/>
                    <a:lstStyle/>
                    <a:p>
                      <a:pPr algn="ctr"/>
                      <a:r>
                        <a:rPr lang="pt-BR" dirty="0" err="1"/>
                        <a:t>Pos</a:t>
                      </a:r>
                      <a:r>
                        <a:rPr lang="pt-BR" dirty="0"/>
                        <a:t>. #4</a:t>
                      </a:r>
                    </a:p>
                  </a:txBody>
                  <a:tcPr/>
                </a:tc>
                <a:tc>
                  <a:txBody>
                    <a:bodyPr/>
                    <a:lstStyle/>
                    <a:p>
                      <a:pPr algn="ctr"/>
                      <a:r>
                        <a:rPr lang="pt-BR" dirty="0" err="1"/>
                        <a:t>Pos</a:t>
                      </a:r>
                      <a:r>
                        <a:rPr lang="pt-BR" dirty="0"/>
                        <a:t>. #5</a:t>
                      </a:r>
                    </a:p>
                  </a:txBody>
                  <a:tcPr/>
                </a:tc>
                <a:tc>
                  <a:txBody>
                    <a:bodyPr/>
                    <a:lstStyle/>
                    <a:p>
                      <a:pPr algn="ctr"/>
                      <a:r>
                        <a:rPr lang="pt-BR" dirty="0" err="1"/>
                        <a:t>Pos</a:t>
                      </a:r>
                      <a:r>
                        <a:rPr lang="pt-BR" dirty="0"/>
                        <a:t>. #6</a:t>
                      </a:r>
                    </a:p>
                  </a:txBody>
                  <a:tcPr/>
                </a:tc>
                <a:extLst>
                  <a:ext uri="{0D108BD9-81ED-4DB2-BD59-A6C34878D82A}">
                    <a16:rowId xmlns:a16="http://schemas.microsoft.com/office/drawing/2014/main" val="2316379271"/>
                  </a:ext>
                </a:extLst>
              </a:tr>
              <a:tr h="370840">
                <a:tc>
                  <a:txBody>
                    <a:bodyPr/>
                    <a:lstStyle/>
                    <a:p>
                      <a:pPr algn="ctr"/>
                      <a:r>
                        <a:rPr lang="pt-BR" dirty="0">
                          <a:highlight>
                            <a:srgbClr val="FFFF00"/>
                          </a:highlight>
                        </a:rPr>
                        <a:t>0</a:t>
                      </a:r>
                    </a:p>
                  </a:txBody>
                  <a:tcPr/>
                </a:tc>
                <a:tc>
                  <a:txBody>
                    <a:bodyPr/>
                    <a:lstStyle/>
                    <a:p>
                      <a:pPr algn="ctr"/>
                      <a:r>
                        <a:rPr lang="pt-BR" dirty="0"/>
                        <a:t>7</a:t>
                      </a:r>
                    </a:p>
                  </a:txBody>
                  <a:tcPr/>
                </a:tc>
                <a:tc>
                  <a:txBody>
                    <a:bodyPr/>
                    <a:lstStyle/>
                    <a:p>
                      <a:pPr algn="ctr"/>
                      <a:r>
                        <a:rPr lang="pt-BR" dirty="0"/>
                        <a:t>8</a:t>
                      </a:r>
                    </a:p>
                  </a:txBody>
                  <a:tcPr/>
                </a:tc>
                <a:tc>
                  <a:txBody>
                    <a:bodyPr/>
                    <a:lstStyle/>
                    <a:p>
                      <a:pPr algn="ctr"/>
                      <a:r>
                        <a:rPr lang="pt-BR" dirty="0"/>
                        <a:t>1</a:t>
                      </a:r>
                    </a:p>
                  </a:txBody>
                  <a:tcPr/>
                </a:tc>
                <a:tc>
                  <a:txBody>
                    <a:bodyPr/>
                    <a:lstStyle/>
                    <a:p>
                      <a:pPr algn="ctr"/>
                      <a:r>
                        <a:rPr lang="pt-BR" dirty="0"/>
                        <a:t>2</a:t>
                      </a:r>
                    </a:p>
                  </a:txBody>
                  <a:tcPr/>
                </a:tc>
                <a:tc>
                  <a:txBody>
                    <a:bodyPr/>
                    <a:lstStyle/>
                    <a:p>
                      <a:pPr algn="ctr"/>
                      <a:r>
                        <a:rPr lang="pt-BR" dirty="0">
                          <a:highlight>
                            <a:srgbClr val="FFFF00"/>
                          </a:highlight>
                        </a:rPr>
                        <a:t>9</a:t>
                      </a:r>
                    </a:p>
                  </a:txBody>
                  <a:tcPr/>
                </a:tc>
                <a:tc>
                  <a:txBody>
                    <a:bodyPr/>
                    <a:lstStyle/>
                    <a:p>
                      <a:pPr algn="ctr"/>
                      <a:r>
                        <a:rPr lang="pt-BR" dirty="0"/>
                        <a:t>4</a:t>
                      </a:r>
                    </a:p>
                  </a:txBody>
                  <a:tcPr/>
                </a:tc>
                <a:extLst>
                  <a:ext uri="{0D108BD9-81ED-4DB2-BD59-A6C34878D82A}">
                    <a16:rowId xmlns:a16="http://schemas.microsoft.com/office/drawing/2014/main" val="3839145178"/>
                  </a:ext>
                </a:extLst>
              </a:tr>
            </a:tbl>
          </a:graphicData>
        </a:graphic>
      </p:graphicFrame>
      <p:sp>
        <p:nvSpPr>
          <p:cNvPr id="11" name="Espaço Reservado para Conteúdo 2">
            <a:extLst>
              <a:ext uri="{FF2B5EF4-FFF2-40B4-BE49-F238E27FC236}">
                <a16:creationId xmlns:a16="http://schemas.microsoft.com/office/drawing/2014/main" id="{5DC19B10-8728-4610-A2E7-E0E34AFC4B9F}"/>
              </a:ext>
            </a:extLst>
          </p:cNvPr>
          <p:cNvSpPr txBox="1">
            <a:spLocks/>
          </p:cNvSpPr>
          <p:nvPr/>
        </p:nvSpPr>
        <p:spPr>
          <a:xfrm>
            <a:off x="1371600" y="4634054"/>
            <a:ext cx="9601200" cy="124775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pt-BR" dirty="0"/>
              <a:t>Ao fim do laço interno, o laço externo incrementa uma unidade, agora a posição inicial do vetor passa a ser 1, pois o zero já se encontra no lugar dele, não é preciso mais fazer verificações pois ele é o menor elemento deste vetor. Agora o processo se repete, buscando o segundo menor elemento, neste caso o um.</a:t>
            </a:r>
          </a:p>
        </p:txBody>
      </p:sp>
      <p:graphicFrame>
        <p:nvGraphicFramePr>
          <p:cNvPr id="12" name="Tabela 6">
            <a:extLst>
              <a:ext uri="{FF2B5EF4-FFF2-40B4-BE49-F238E27FC236}">
                <a16:creationId xmlns:a16="http://schemas.microsoft.com/office/drawing/2014/main" id="{D4F558F8-179C-4FA6-B9C4-083AB36850EC}"/>
              </a:ext>
            </a:extLst>
          </p:cNvPr>
          <p:cNvGraphicFramePr>
            <a:graphicFrameLocks/>
          </p:cNvGraphicFramePr>
          <p:nvPr>
            <p:extLst>
              <p:ext uri="{D42A27DB-BD31-4B8C-83A1-F6EECF244321}">
                <p14:modId xmlns:p14="http://schemas.microsoft.com/office/powerpoint/2010/main" val="1389721787"/>
              </p:ext>
            </p:extLst>
          </p:nvPr>
        </p:nvGraphicFramePr>
        <p:xfrm>
          <a:off x="1371600" y="5989800"/>
          <a:ext cx="9601200" cy="741680"/>
        </p:xfrm>
        <a:graphic>
          <a:graphicData uri="http://schemas.openxmlformats.org/drawingml/2006/table">
            <a:tbl>
              <a:tblPr firstRow="1" bandRow="1">
                <a:tableStyleId>{0660B408-B3CF-4A94-85FC-2B1E0A45F4A2}</a:tableStyleId>
              </a:tblPr>
              <a:tblGrid>
                <a:gridCol w="1371600">
                  <a:extLst>
                    <a:ext uri="{9D8B030D-6E8A-4147-A177-3AD203B41FA5}">
                      <a16:colId xmlns:a16="http://schemas.microsoft.com/office/drawing/2014/main" val="3510613513"/>
                    </a:ext>
                  </a:extLst>
                </a:gridCol>
                <a:gridCol w="1371600">
                  <a:extLst>
                    <a:ext uri="{9D8B030D-6E8A-4147-A177-3AD203B41FA5}">
                      <a16:colId xmlns:a16="http://schemas.microsoft.com/office/drawing/2014/main" val="3519092233"/>
                    </a:ext>
                  </a:extLst>
                </a:gridCol>
                <a:gridCol w="1371600">
                  <a:extLst>
                    <a:ext uri="{9D8B030D-6E8A-4147-A177-3AD203B41FA5}">
                      <a16:colId xmlns:a16="http://schemas.microsoft.com/office/drawing/2014/main" val="862407120"/>
                    </a:ext>
                  </a:extLst>
                </a:gridCol>
                <a:gridCol w="1371600">
                  <a:extLst>
                    <a:ext uri="{9D8B030D-6E8A-4147-A177-3AD203B41FA5}">
                      <a16:colId xmlns:a16="http://schemas.microsoft.com/office/drawing/2014/main" val="2902656595"/>
                    </a:ext>
                  </a:extLst>
                </a:gridCol>
                <a:gridCol w="1371600">
                  <a:extLst>
                    <a:ext uri="{9D8B030D-6E8A-4147-A177-3AD203B41FA5}">
                      <a16:colId xmlns:a16="http://schemas.microsoft.com/office/drawing/2014/main" val="1800393736"/>
                    </a:ext>
                  </a:extLst>
                </a:gridCol>
                <a:gridCol w="1371600">
                  <a:extLst>
                    <a:ext uri="{9D8B030D-6E8A-4147-A177-3AD203B41FA5}">
                      <a16:colId xmlns:a16="http://schemas.microsoft.com/office/drawing/2014/main" val="635245464"/>
                    </a:ext>
                  </a:extLst>
                </a:gridCol>
                <a:gridCol w="1371600">
                  <a:extLst>
                    <a:ext uri="{9D8B030D-6E8A-4147-A177-3AD203B41FA5}">
                      <a16:colId xmlns:a16="http://schemas.microsoft.com/office/drawing/2014/main" val="1727867993"/>
                    </a:ext>
                  </a:extLst>
                </a:gridCol>
              </a:tblGrid>
              <a:tr h="370840">
                <a:tc>
                  <a:txBody>
                    <a:bodyPr/>
                    <a:lstStyle/>
                    <a:p>
                      <a:pPr algn="ctr"/>
                      <a:r>
                        <a:rPr lang="pt-BR" dirty="0" err="1"/>
                        <a:t>Pos</a:t>
                      </a:r>
                      <a:r>
                        <a:rPr lang="pt-BR" dirty="0"/>
                        <a:t>. #0</a:t>
                      </a:r>
                    </a:p>
                  </a:txBody>
                  <a:tcPr/>
                </a:tc>
                <a:tc>
                  <a:txBody>
                    <a:bodyPr/>
                    <a:lstStyle/>
                    <a:p>
                      <a:pPr algn="ctr"/>
                      <a:r>
                        <a:rPr lang="pt-BR" dirty="0" err="1"/>
                        <a:t>Pos</a:t>
                      </a:r>
                      <a:r>
                        <a:rPr lang="pt-BR" dirty="0"/>
                        <a:t>. #1</a:t>
                      </a:r>
                    </a:p>
                  </a:txBody>
                  <a:tcPr/>
                </a:tc>
                <a:tc>
                  <a:txBody>
                    <a:bodyPr/>
                    <a:lstStyle/>
                    <a:p>
                      <a:pPr algn="ctr"/>
                      <a:r>
                        <a:rPr lang="pt-BR" dirty="0" err="1"/>
                        <a:t>Pos</a:t>
                      </a:r>
                      <a:r>
                        <a:rPr lang="pt-BR" dirty="0"/>
                        <a:t>. #2</a:t>
                      </a:r>
                    </a:p>
                  </a:txBody>
                  <a:tcPr/>
                </a:tc>
                <a:tc>
                  <a:txBody>
                    <a:bodyPr/>
                    <a:lstStyle/>
                    <a:p>
                      <a:pPr algn="ctr"/>
                      <a:r>
                        <a:rPr lang="pt-BR" dirty="0" err="1"/>
                        <a:t>Pos</a:t>
                      </a:r>
                      <a:r>
                        <a:rPr lang="pt-BR" dirty="0"/>
                        <a:t>. #3</a:t>
                      </a:r>
                    </a:p>
                  </a:txBody>
                  <a:tcPr/>
                </a:tc>
                <a:tc>
                  <a:txBody>
                    <a:bodyPr/>
                    <a:lstStyle/>
                    <a:p>
                      <a:pPr algn="ctr"/>
                      <a:r>
                        <a:rPr lang="pt-BR" dirty="0" err="1"/>
                        <a:t>Pos</a:t>
                      </a:r>
                      <a:r>
                        <a:rPr lang="pt-BR" dirty="0"/>
                        <a:t>. #4</a:t>
                      </a:r>
                    </a:p>
                  </a:txBody>
                  <a:tcPr/>
                </a:tc>
                <a:tc>
                  <a:txBody>
                    <a:bodyPr/>
                    <a:lstStyle/>
                    <a:p>
                      <a:pPr algn="ctr"/>
                      <a:r>
                        <a:rPr lang="pt-BR" dirty="0" err="1"/>
                        <a:t>Pos</a:t>
                      </a:r>
                      <a:r>
                        <a:rPr lang="pt-BR" dirty="0"/>
                        <a:t>. #5</a:t>
                      </a:r>
                    </a:p>
                  </a:txBody>
                  <a:tcPr/>
                </a:tc>
                <a:tc>
                  <a:txBody>
                    <a:bodyPr/>
                    <a:lstStyle/>
                    <a:p>
                      <a:pPr algn="ctr"/>
                      <a:r>
                        <a:rPr lang="pt-BR" dirty="0" err="1"/>
                        <a:t>Pos</a:t>
                      </a:r>
                      <a:r>
                        <a:rPr lang="pt-BR" dirty="0"/>
                        <a:t>. #6</a:t>
                      </a:r>
                    </a:p>
                  </a:txBody>
                  <a:tcPr/>
                </a:tc>
                <a:extLst>
                  <a:ext uri="{0D108BD9-81ED-4DB2-BD59-A6C34878D82A}">
                    <a16:rowId xmlns:a16="http://schemas.microsoft.com/office/drawing/2014/main" val="2316379271"/>
                  </a:ext>
                </a:extLst>
              </a:tr>
              <a:tr h="370840">
                <a:tc>
                  <a:txBody>
                    <a:bodyPr/>
                    <a:lstStyle/>
                    <a:p>
                      <a:pPr algn="ctr"/>
                      <a:r>
                        <a:rPr lang="pt-BR" dirty="0"/>
                        <a:t>0</a:t>
                      </a:r>
                    </a:p>
                  </a:txBody>
                  <a:tcPr/>
                </a:tc>
                <a:tc>
                  <a:txBody>
                    <a:bodyPr/>
                    <a:lstStyle/>
                    <a:p>
                      <a:pPr algn="ctr"/>
                      <a:r>
                        <a:rPr lang="pt-BR" dirty="0">
                          <a:highlight>
                            <a:srgbClr val="FFFF00"/>
                          </a:highlight>
                        </a:rPr>
                        <a:t>1</a:t>
                      </a:r>
                    </a:p>
                  </a:txBody>
                  <a:tcPr/>
                </a:tc>
                <a:tc>
                  <a:txBody>
                    <a:bodyPr/>
                    <a:lstStyle/>
                    <a:p>
                      <a:pPr algn="ctr"/>
                      <a:r>
                        <a:rPr lang="pt-BR" dirty="0"/>
                        <a:t>8</a:t>
                      </a:r>
                    </a:p>
                  </a:txBody>
                  <a:tcPr/>
                </a:tc>
                <a:tc>
                  <a:txBody>
                    <a:bodyPr/>
                    <a:lstStyle/>
                    <a:p>
                      <a:pPr algn="ctr"/>
                      <a:r>
                        <a:rPr lang="pt-BR" dirty="0">
                          <a:highlight>
                            <a:srgbClr val="FFFF00"/>
                          </a:highlight>
                        </a:rPr>
                        <a:t>7</a:t>
                      </a:r>
                    </a:p>
                  </a:txBody>
                  <a:tcPr/>
                </a:tc>
                <a:tc>
                  <a:txBody>
                    <a:bodyPr/>
                    <a:lstStyle/>
                    <a:p>
                      <a:pPr algn="ctr"/>
                      <a:r>
                        <a:rPr lang="pt-BR" dirty="0"/>
                        <a:t>2</a:t>
                      </a:r>
                    </a:p>
                  </a:txBody>
                  <a:tcPr/>
                </a:tc>
                <a:tc>
                  <a:txBody>
                    <a:bodyPr/>
                    <a:lstStyle/>
                    <a:p>
                      <a:pPr algn="ctr"/>
                      <a:r>
                        <a:rPr lang="pt-BR" dirty="0"/>
                        <a:t>9</a:t>
                      </a:r>
                    </a:p>
                  </a:txBody>
                  <a:tcPr/>
                </a:tc>
                <a:tc>
                  <a:txBody>
                    <a:bodyPr/>
                    <a:lstStyle/>
                    <a:p>
                      <a:pPr algn="ctr"/>
                      <a:r>
                        <a:rPr lang="pt-BR" dirty="0"/>
                        <a:t>4</a:t>
                      </a:r>
                    </a:p>
                  </a:txBody>
                  <a:tcPr/>
                </a:tc>
                <a:extLst>
                  <a:ext uri="{0D108BD9-81ED-4DB2-BD59-A6C34878D82A}">
                    <a16:rowId xmlns:a16="http://schemas.microsoft.com/office/drawing/2014/main" val="3839145178"/>
                  </a:ext>
                </a:extLst>
              </a:tr>
            </a:tbl>
          </a:graphicData>
        </a:graphic>
      </p:graphicFrame>
    </p:spTree>
    <p:extLst>
      <p:ext uri="{BB962C8B-B14F-4D97-AF65-F5344CB8AC3E}">
        <p14:creationId xmlns:p14="http://schemas.microsoft.com/office/powerpoint/2010/main" val="31558464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Conteúdo 2">
            <a:extLst>
              <a:ext uri="{FF2B5EF4-FFF2-40B4-BE49-F238E27FC236}">
                <a16:creationId xmlns:a16="http://schemas.microsoft.com/office/drawing/2014/main" id="{C43CF450-0B96-4B19-8142-8A259B599164}"/>
              </a:ext>
            </a:extLst>
          </p:cNvPr>
          <p:cNvSpPr txBox="1">
            <a:spLocks/>
          </p:cNvSpPr>
          <p:nvPr/>
        </p:nvSpPr>
        <p:spPr>
          <a:xfrm>
            <a:off x="1371600" y="466195"/>
            <a:ext cx="9601200" cy="50999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pt-BR" dirty="0"/>
              <a:t>Assim </a:t>
            </a:r>
            <a:r>
              <a:rPr lang="pt-BR" dirty="0" err="1"/>
              <a:t>sucesstivamente</a:t>
            </a:r>
            <a:r>
              <a:rPr lang="pt-BR" dirty="0"/>
              <a:t> até o vetor estar completamente ordenado</a:t>
            </a:r>
          </a:p>
        </p:txBody>
      </p:sp>
      <p:graphicFrame>
        <p:nvGraphicFramePr>
          <p:cNvPr id="10" name="Tabela 6">
            <a:extLst>
              <a:ext uri="{FF2B5EF4-FFF2-40B4-BE49-F238E27FC236}">
                <a16:creationId xmlns:a16="http://schemas.microsoft.com/office/drawing/2014/main" id="{22549C3C-2375-42B6-ACE1-2B7447644782}"/>
              </a:ext>
            </a:extLst>
          </p:cNvPr>
          <p:cNvGraphicFramePr>
            <a:graphicFrameLocks/>
          </p:cNvGraphicFramePr>
          <p:nvPr>
            <p:extLst>
              <p:ext uri="{D42A27DB-BD31-4B8C-83A1-F6EECF244321}">
                <p14:modId xmlns:p14="http://schemas.microsoft.com/office/powerpoint/2010/main" val="3530243011"/>
              </p:ext>
            </p:extLst>
          </p:nvPr>
        </p:nvGraphicFramePr>
        <p:xfrm>
          <a:off x="1371600" y="1371469"/>
          <a:ext cx="9601200" cy="741680"/>
        </p:xfrm>
        <a:graphic>
          <a:graphicData uri="http://schemas.openxmlformats.org/drawingml/2006/table">
            <a:tbl>
              <a:tblPr firstRow="1" bandRow="1">
                <a:tableStyleId>{0660B408-B3CF-4A94-85FC-2B1E0A45F4A2}</a:tableStyleId>
              </a:tblPr>
              <a:tblGrid>
                <a:gridCol w="1371600">
                  <a:extLst>
                    <a:ext uri="{9D8B030D-6E8A-4147-A177-3AD203B41FA5}">
                      <a16:colId xmlns:a16="http://schemas.microsoft.com/office/drawing/2014/main" val="3510613513"/>
                    </a:ext>
                  </a:extLst>
                </a:gridCol>
                <a:gridCol w="1371600">
                  <a:extLst>
                    <a:ext uri="{9D8B030D-6E8A-4147-A177-3AD203B41FA5}">
                      <a16:colId xmlns:a16="http://schemas.microsoft.com/office/drawing/2014/main" val="3519092233"/>
                    </a:ext>
                  </a:extLst>
                </a:gridCol>
                <a:gridCol w="1371600">
                  <a:extLst>
                    <a:ext uri="{9D8B030D-6E8A-4147-A177-3AD203B41FA5}">
                      <a16:colId xmlns:a16="http://schemas.microsoft.com/office/drawing/2014/main" val="862407120"/>
                    </a:ext>
                  </a:extLst>
                </a:gridCol>
                <a:gridCol w="1371600">
                  <a:extLst>
                    <a:ext uri="{9D8B030D-6E8A-4147-A177-3AD203B41FA5}">
                      <a16:colId xmlns:a16="http://schemas.microsoft.com/office/drawing/2014/main" val="2902656595"/>
                    </a:ext>
                  </a:extLst>
                </a:gridCol>
                <a:gridCol w="1371600">
                  <a:extLst>
                    <a:ext uri="{9D8B030D-6E8A-4147-A177-3AD203B41FA5}">
                      <a16:colId xmlns:a16="http://schemas.microsoft.com/office/drawing/2014/main" val="1800393736"/>
                    </a:ext>
                  </a:extLst>
                </a:gridCol>
                <a:gridCol w="1371600">
                  <a:extLst>
                    <a:ext uri="{9D8B030D-6E8A-4147-A177-3AD203B41FA5}">
                      <a16:colId xmlns:a16="http://schemas.microsoft.com/office/drawing/2014/main" val="635245464"/>
                    </a:ext>
                  </a:extLst>
                </a:gridCol>
                <a:gridCol w="1371600">
                  <a:extLst>
                    <a:ext uri="{9D8B030D-6E8A-4147-A177-3AD203B41FA5}">
                      <a16:colId xmlns:a16="http://schemas.microsoft.com/office/drawing/2014/main" val="1727867993"/>
                    </a:ext>
                  </a:extLst>
                </a:gridCol>
              </a:tblGrid>
              <a:tr h="370840">
                <a:tc>
                  <a:txBody>
                    <a:bodyPr/>
                    <a:lstStyle/>
                    <a:p>
                      <a:pPr algn="ctr"/>
                      <a:r>
                        <a:rPr lang="pt-BR" dirty="0" err="1"/>
                        <a:t>Pos</a:t>
                      </a:r>
                      <a:r>
                        <a:rPr lang="pt-BR" dirty="0"/>
                        <a:t>. #0</a:t>
                      </a:r>
                    </a:p>
                  </a:txBody>
                  <a:tcPr/>
                </a:tc>
                <a:tc>
                  <a:txBody>
                    <a:bodyPr/>
                    <a:lstStyle/>
                    <a:p>
                      <a:pPr algn="ctr"/>
                      <a:r>
                        <a:rPr lang="pt-BR" dirty="0" err="1"/>
                        <a:t>Pos</a:t>
                      </a:r>
                      <a:r>
                        <a:rPr lang="pt-BR" dirty="0"/>
                        <a:t>. #1</a:t>
                      </a:r>
                    </a:p>
                  </a:txBody>
                  <a:tcPr/>
                </a:tc>
                <a:tc>
                  <a:txBody>
                    <a:bodyPr/>
                    <a:lstStyle/>
                    <a:p>
                      <a:pPr algn="ctr"/>
                      <a:r>
                        <a:rPr lang="pt-BR" dirty="0" err="1"/>
                        <a:t>Pos</a:t>
                      </a:r>
                      <a:r>
                        <a:rPr lang="pt-BR" dirty="0"/>
                        <a:t>. #2</a:t>
                      </a:r>
                    </a:p>
                  </a:txBody>
                  <a:tcPr/>
                </a:tc>
                <a:tc>
                  <a:txBody>
                    <a:bodyPr/>
                    <a:lstStyle/>
                    <a:p>
                      <a:pPr algn="ctr"/>
                      <a:r>
                        <a:rPr lang="pt-BR" dirty="0" err="1"/>
                        <a:t>Pos</a:t>
                      </a:r>
                      <a:r>
                        <a:rPr lang="pt-BR" dirty="0"/>
                        <a:t>. #3</a:t>
                      </a:r>
                    </a:p>
                  </a:txBody>
                  <a:tcPr/>
                </a:tc>
                <a:tc>
                  <a:txBody>
                    <a:bodyPr/>
                    <a:lstStyle/>
                    <a:p>
                      <a:pPr algn="ctr"/>
                      <a:r>
                        <a:rPr lang="pt-BR" dirty="0" err="1"/>
                        <a:t>Pos</a:t>
                      </a:r>
                      <a:r>
                        <a:rPr lang="pt-BR" dirty="0"/>
                        <a:t>. #4</a:t>
                      </a:r>
                    </a:p>
                  </a:txBody>
                  <a:tcPr/>
                </a:tc>
                <a:tc>
                  <a:txBody>
                    <a:bodyPr/>
                    <a:lstStyle/>
                    <a:p>
                      <a:pPr algn="ctr"/>
                      <a:r>
                        <a:rPr lang="pt-BR" dirty="0" err="1"/>
                        <a:t>Pos</a:t>
                      </a:r>
                      <a:r>
                        <a:rPr lang="pt-BR" dirty="0"/>
                        <a:t>. #5</a:t>
                      </a:r>
                    </a:p>
                  </a:txBody>
                  <a:tcPr/>
                </a:tc>
                <a:tc>
                  <a:txBody>
                    <a:bodyPr/>
                    <a:lstStyle/>
                    <a:p>
                      <a:pPr algn="ctr"/>
                      <a:r>
                        <a:rPr lang="pt-BR" dirty="0" err="1"/>
                        <a:t>Pos</a:t>
                      </a:r>
                      <a:r>
                        <a:rPr lang="pt-BR" dirty="0"/>
                        <a:t>. #6</a:t>
                      </a:r>
                    </a:p>
                  </a:txBody>
                  <a:tcPr/>
                </a:tc>
                <a:extLst>
                  <a:ext uri="{0D108BD9-81ED-4DB2-BD59-A6C34878D82A}">
                    <a16:rowId xmlns:a16="http://schemas.microsoft.com/office/drawing/2014/main" val="2316379271"/>
                  </a:ext>
                </a:extLst>
              </a:tr>
              <a:tr h="370840">
                <a:tc>
                  <a:txBody>
                    <a:bodyPr/>
                    <a:lstStyle/>
                    <a:p>
                      <a:pPr algn="ctr"/>
                      <a:r>
                        <a:rPr lang="pt-BR" dirty="0"/>
                        <a:t>0</a:t>
                      </a:r>
                    </a:p>
                  </a:txBody>
                  <a:tcPr/>
                </a:tc>
                <a:tc>
                  <a:txBody>
                    <a:bodyPr/>
                    <a:lstStyle/>
                    <a:p>
                      <a:pPr algn="ctr"/>
                      <a:r>
                        <a:rPr lang="pt-BR" dirty="0"/>
                        <a:t>1</a:t>
                      </a:r>
                    </a:p>
                  </a:txBody>
                  <a:tcPr/>
                </a:tc>
                <a:tc>
                  <a:txBody>
                    <a:bodyPr/>
                    <a:lstStyle/>
                    <a:p>
                      <a:pPr algn="ctr"/>
                      <a:r>
                        <a:rPr lang="pt-BR" dirty="0">
                          <a:highlight>
                            <a:srgbClr val="FFFF00"/>
                          </a:highlight>
                        </a:rPr>
                        <a:t>2</a:t>
                      </a:r>
                    </a:p>
                  </a:txBody>
                  <a:tcPr/>
                </a:tc>
                <a:tc>
                  <a:txBody>
                    <a:bodyPr/>
                    <a:lstStyle/>
                    <a:p>
                      <a:pPr algn="ctr"/>
                      <a:r>
                        <a:rPr lang="pt-BR" dirty="0"/>
                        <a:t>7</a:t>
                      </a:r>
                    </a:p>
                  </a:txBody>
                  <a:tcPr/>
                </a:tc>
                <a:tc>
                  <a:txBody>
                    <a:bodyPr/>
                    <a:lstStyle/>
                    <a:p>
                      <a:pPr algn="ctr"/>
                      <a:r>
                        <a:rPr lang="pt-BR" dirty="0">
                          <a:highlight>
                            <a:srgbClr val="FFFF00"/>
                          </a:highlight>
                        </a:rPr>
                        <a:t>8</a:t>
                      </a:r>
                    </a:p>
                  </a:txBody>
                  <a:tcPr/>
                </a:tc>
                <a:tc>
                  <a:txBody>
                    <a:bodyPr/>
                    <a:lstStyle/>
                    <a:p>
                      <a:pPr algn="ctr"/>
                      <a:r>
                        <a:rPr lang="pt-BR" dirty="0"/>
                        <a:t>9</a:t>
                      </a:r>
                    </a:p>
                  </a:txBody>
                  <a:tcPr/>
                </a:tc>
                <a:tc>
                  <a:txBody>
                    <a:bodyPr/>
                    <a:lstStyle/>
                    <a:p>
                      <a:pPr algn="ctr"/>
                      <a:r>
                        <a:rPr lang="pt-BR" dirty="0"/>
                        <a:t>4</a:t>
                      </a:r>
                    </a:p>
                  </a:txBody>
                  <a:tcPr/>
                </a:tc>
                <a:extLst>
                  <a:ext uri="{0D108BD9-81ED-4DB2-BD59-A6C34878D82A}">
                    <a16:rowId xmlns:a16="http://schemas.microsoft.com/office/drawing/2014/main" val="3839145178"/>
                  </a:ext>
                </a:extLst>
              </a:tr>
            </a:tbl>
          </a:graphicData>
        </a:graphic>
      </p:graphicFrame>
      <p:graphicFrame>
        <p:nvGraphicFramePr>
          <p:cNvPr id="12" name="Tabela 6">
            <a:extLst>
              <a:ext uri="{FF2B5EF4-FFF2-40B4-BE49-F238E27FC236}">
                <a16:creationId xmlns:a16="http://schemas.microsoft.com/office/drawing/2014/main" id="{0B58A28C-9D77-4CB7-8E9E-C2EADA6361C3}"/>
              </a:ext>
            </a:extLst>
          </p:cNvPr>
          <p:cNvGraphicFramePr>
            <a:graphicFrameLocks/>
          </p:cNvGraphicFramePr>
          <p:nvPr>
            <p:extLst>
              <p:ext uri="{D42A27DB-BD31-4B8C-83A1-F6EECF244321}">
                <p14:modId xmlns:p14="http://schemas.microsoft.com/office/powerpoint/2010/main" val="3917352647"/>
              </p:ext>
            </p:extLst>
          </p:nvPr>
        </p:nvGraphicFramePr>
        <p:xfrm>
          <a:off x="1371600" y="2533139"/>
          <a:ext cx="9601200" cy="741680"/>
        </p:xfrm>
        <a:graphic>
          <a:graphicData uri="http://schemas.openxmlformats.org/drawingml/2006/table">
            <a:tbl>
              <a:tblPr firstRow="1" bandRow="1">
                <a:tableStyleId>{0660B408-B3CF-4A94-85FC-2B1E0A45F4A2}</a:tableStyleId>
              </a:tblPr>
              <a:tblGrid>
                <a:gridCol w="1371600">
                  <a:extLst>
                    <a:ext uri="{9D8B030D-6E8A-4147-A177-3AD203B41FA5}">
                      <a16:colId xmlns:a16="http://schemas.microsoft.com/office/drawing/2014/main" val="3510613513"/>
                    </a:ext>
                  </a:extLst>
                </a:gridCol>
                <a:gridCol w="1371600">
                  <a:extLst>
                    <a:ext uri="{9D8B030D-6E8A-4147-A177-3AD203B41FA5}">
                      <a16:colId xmlns:a16="http://schemas.microsoft.com/office/drawing/2014/main" val="3519092233"/>
                    </a:ext>
                  </a:extLst>
                </a:gridCol>
                <a:gridCol w="1371600">
                  <a:extLst>
                    <a:ext uri="{9D8B030D-6E8A-4147-A177-3AD203B41FA5}">
                      <a16:colId xmlns:a16="http://schemas.microsoft.com/office/drawing/2014/main" val="862407120"/>
                    </a:ext>
                  </a:extLst>
                </a:gridCol>
                <a:gridCol w="1371600">
                  <a:extLst>
                    <a:ext uri="{9D8B030D-6E8A-4147-A177-3AD203B41FA5}">
                      <a16:colId xmlns:a16="http://schemas.microsoft.com/office/drawing/2014/main" val="2902656595"/>
                    </a:ext>
                  </a:extLst>
                </a:gridCol>
                <a:gridCol w="1371600">
                  <a:extLst>
                    <a:ext uri="{9D8B030D-6E8A-4147-A177-3AD203B41FA5}">
                      <a16:colId xmlns:a16="http://schemas.microsoft.com/office/drawing/2014/main" val="1800393736"/>
                    </a:ext>
                  </a:extLst>
                </a:gridCol>
                <a:gridCol w="1371600">
                  <a:extLst>
                    <a:ext uri="{9D8B030D-6E8A-4147-A177-3AD203B41FA5}">
                      <a16:colId xmlns:a16="http://schemas.microsoft.com/office/drawing/2014/main" val="635245464"/>
                    </a:ext>
                  </a:extLst>
                </a:gridCol>
                <a:gridCol w="1371600">
                  <a:extLst>
                    <a:ext uri="{9D8B030D-6E8A-4147-A177-3AD203B41FA5}">
                      <a16:colId xmlns:a16="http://schemas.microsoft.com/office/drawing/2014/main" val="1727867993"/>
                    </a:ext>
                  </a:extLst>
                </a:gridCol>
              </a:tblGrid>
              <a:tr h="370840">
                <a:tc>
                  <a:txBody>
                    <a:bodyPr/>
                    <a:lstStyle/>
                    <a:p>
                      <a:pPr algn="ctr"/>
                      <a:r>
                        <a:rPr lang="pt-BR" dirty="0" err="1"/>
                        <a:t>Pos</a:t>
                      </a:r>
                      <a:r>
                        <a:rPr lang="pt-BR" dirty="0"/>
                        <a:t>. #0</a:t>
                      </a:r>
                    </a:p>
                  </a:txBody>
                  <a:tcPr/>
                </a:tc>
                <a:tc>
                  <a:txBody>
                    <a:bodyPr/>
                    <a:lstStyle/>
                    <a:p>
                      <a:pPr algn="ctr"/>
                      <a:r>
                        <a:rPr lang="pt-BR" dirty="0" err="1"/>
                        <a:t>Pos</a:t>
                      </a:r>
                      <a:r>
                        <a:rPr lang="pt-BR" dirty="0"/>
                        <a:t>. #1</a:t>
                      </a:r>
                    </a:p>
                  </a:txBody>
                  <a:tcPr/>
                </a:tc>
                <a:tc>
                  <a:txBody>
                    <a:bodyPr/>
                    <a:lstStyle/>
                    <a:p>
                      <a:pPr algn="ctr"/>
                      <a:r>
                        <a:rPr lang="pt-BR" dirty="0" err="1"/>
                        <a:t>Pos</a:t>
                      </a:r>
                      <a:r>
                        <a:rPr lang="pt-BR" dirty="0"/>
                        <a:t>. #2</a:t>
                      </a:r>
                    </a:p>
                  </a:txBody>
                  <a:tcPr/>
                </a:tc>
                <a:tc>
                  <a:txBody>
                    <a:bodyPr/>
                    <a:lstStyle/>
                    <a:p>
                      <a:pPr algn="ctr"/>
                      <a:r>
                        <a:rPr lang="pt-BR" dirty="0" err="1"/>
                        <a:t>Pos</a:t>
                      </a:r>
                      <a:r>
                        <a:rPr lang="pt-BR" dirty="0"/>
                        <a:t>. #3</a:t>
                      </a:r>
                    </a:p>
                  </a:txBody>
                  <a:tcPr/>
                </a:tc>
                <a:tc>
                  <a:txBody>
                    <a:bodyPr/>
                    <a:lstStyle/>
                    <a:p>
                      <a:pPr algn="ctr"/>
                      <a:r>
                        <a:rPr lang="pt-BR" dirty="0" err="1"/>
                        <a:t>Pos</a:t>
                      </a:r>
                      <a:r>
                        <a:rPr lang="pt-BR" dirty="0"/>
                        <a:t>. #4</a:t>
                      </a:r>
                    </a:p>
                  </a:txBody>
                  <a:tcPr/>
                </a:tc>
                <a:tc>
                  <a:txBody>
                    <a:bodyPr/>
                    <a:lstStyle/>
                    <a:p>
                      <a:pPr algn="ctr"/>
                      <a:r>
                        <a:rPr lang="pt-BR" dirty="0" err="1"/>
                        <a:t>Pos</a:t>
                      </a:r>
                      <a:r>
                        <a:rPr lang="pt-BR" dirty="0"/>
                        <a:t>. #5</a:t>
                      </a:r>
                    </a:p>
                  </a:txBody>
                  <a:tcPr/>
                </a:tc>
                <a:tc>
                  <a:txBody>
                    <a:bodyPr/>
                    <a:lstStyle/>
                    <a:p>
                      <a:pPr algn="ctr"/>
                      <a:r>
                        <a:rPr lang="pt-BR" dirty="0" err="1"/>
                        <a:t>Pos</a:t>
                      </a:r>
                      <a:r>
                        <a:rPr lang="pt-BR" dirty="0"/>
                        <a:t>. #6</a:t>
                      </a:r>
                    </a:p>
                  </a:txBody>
                  <a:tcPr/>
                </a:tc>
                <a:extLst>
                  <a:ext uri="{0D108BD9-81ED-4DB2-BD59-A6C34878D82A}">
                    <a16:rowId xmlns:a16="http://schemas.microsoft.com/office/drawing/2014/main" val="2316379271"/>
                  </a:ext>
                </a:extLst>
              </a:tr>
              <a:tr h="370840">
                <a:tc>
                  <a:txBody>
                    <a:bodyPr/>
                    <a:lstStyle/>
                    <a:p>
                      <a:pPr algn="ctr"/>
                      <a:r>
                        <a:rPr lang="pt-BR" dirty="0"/>
                        <a:t>0</a:t>
                      </a:r>
                    </a:p>
                  </a:txBody>
                  <a:tcPr/>
                </a:tc>
                <a:tc>
                  <a:txBody>
                    <a:bodyPr/>
                    <a:lstStyle/>
                    <a:p>
                      <a:pPr algn="ctr"/>
                      <a:r>
                        <a:rPr lang="pt-BR" dirty="0"/>
                        <a:t>1</a:t>
                      </a:r>
                    </a:p>
                  </a:txBody>
                  <a:tcPr/>
                </a:tc>
                <a:tc>
                  <a:txBody>
                    <a:bodyPr/>
                    <a:lstStyle/>
                    <a:p>
                      <a:pPr algn="ctr"/>
                      <a:r>
                        <a:rPr lang="pt-BR" dirty="0"/>
                        <a:t>2</a:t>
                      </a:r>
                    </a:p>
                  </a:txBody>
                  <a:tcPr/>
                </a:tc>
                <a:tc>
                  <a:txBody>
                    <a:bodyPr/>
                    <a:lstStyle/>
                    <a:p>
                      <a:pPr algn="ctr"/>
                      <a:r>
                        <a:rPr lang="pt-BR" dirty="0">
                          <a:highlight>
                            <a:srgbClr val="FFFF00"/>
                          </a:highlight>
                        </a:rPr>
                        <a:t>4</a:t>
                      </a:r>
                    </a:p>
                  </a:txBody>
                  <a:tcPr/>
                </a:tc>
                <a:tc>
                  <a:txBody>
                    <a:bodyPr/>
                    <a:lstStyle/>
                    <a:p>
                      <a:pPr algn="ctr"/>
                      <a:r>
                        <a:rPr lang="pt-BR" dirty="0"/>
                        <a:t>8</a:t>
                      </a:r>
                    </a:p>
                  </a:txBody>
                  <a:tcPr/>
                </a:tc>
                <a:tc>
                  <a:txBody>
                    <a:bodyPr/>
                    <a:lstStyle/>
                    <a:p>
                      <a:pPr algn="ctr"/>
                      <a:r>
                        <a:rPr lang="pt-BR" dirty="0"/>
                        <a:t>9</a:t>
                      </a:r>
                    </a:p>
                  </a:txBody>
                  <a:tcPr/>
                </a:tc>
                <a:tc>
                  <a:txBody>
                    <a:bodyPr/>
                    <a:lstStyle/>
                    <a:p>
                      <a:pPr algn="ctr"/>
                      <a:r>
                        <a:rPr lang="pt-BR" dirty="0">
                          <a:highlight>
                            <a:srgbClr val="FFFF00"/>
                          </a:highlight>
                        </a:rPr>
                        <a:t>7</a:t>
                      </a:r>
                    </a:p>
                  </a:txBody>
                  <a:tcPr/>
                </a:tc>
                <a:extLst>
                  <a:ext uri="{0D108BD9-81ED-4DB2-BD59-A6C34878D82A}">
                    <a16:rowId xmlns:a16="http://schemas.microsoft.com/office/drawing/2014/main" val="3839145178"/>
                  </a:ext>
                </a:extLst>
              </a:tr>
            </a:tbl>
          </a:graphicData>
        </a:graphic>
      </p:graphicFrame>
      <p:graphicFrame>
        <p:nvGraphicFramePr>
          <p:cNvPr id="13" name="Tabela 6">
            <a:extLst>
              <a:ext uri="{FF2B5EF4-FFF2-40B4-BE49-F238E27FC236}">
                <a16:creationId xmlns:a16="http://schemas.microsoft.com/office/drawing/2014/main" id="{93A21F5D-2351-4F20-8274-076E8D2E2364}"/>
              </a:ext>
            </a:extLst>
          </p:cNvPr>
          <p:cNvGraphicFramePr>
            <a:graphicFrameLocks/>
          </p:cNvGraphicFramePr>
          <p:nvPr>
            <p:extLst>
              <p:ext uri="{D42A27DB-BD31-4B8C-83A1-F6EECF244321}">
                <p14:modId xmlns:p14="http://schemas.microsoft.com/office/powerpoint/2010/main" val="3027566219"/>
              </p:ext>
            </p:extLst>
          </p:nvPr>
        </p:nvGraphicFramePr>
        <p:xfrm>
          <a:off x="1371600" y="3836636"/>
          <a:ext cx="9601200" cy="741680"/>
        </p:xfrm>
        <a:graphic>
          <a:graphicData uri="http://schemas.openxmlformats.org/drawingml/2006/table">
            <a:tbl>
              <a:tblPr firstRow="1" bandRow="1">
                <a:tableStyleId>{0660B408-B3CF-4A94-85FC-2B1E0A45F4A2}</a:tableStyleId>
              </a:tblPr>
              <a:tblGrid>
                <a:gridCol w="1371600">
                  <a:extLst>
                    <a:ext uri="{9D8B030D-6E8A-4147-A177-3AD203B41FA5}">
                      <a16:colId xmlns:a16="http://schemas.microsoft.com/office/drawing/2014/main" val="3510613513"/>
                    </a:ext>
                  </a:extLst>
                </a:gridCol>
                <a:gridCol w="1371600">
                  <a:extLst>
                    <a:ext uri="{9D8B030D-6E8A-4147-A177-3AD203B41FA5}">
                      <a16:colId xmlns:a16="http://schemas.microsoft.com/office/drawing/2014/main" val="3519092233"/>
                    </a:ext>
                  </a:extLst>
                </a:gridCol>
                <a:gridCol w="1371600">
                  <a:extLst>
                    <a:ext uri="{9D8B030D-6E8A-4147-A177-3AD203B41FA5}">
                      <a16:colId xmlns:a16="http://schemas.microsoft.com/office/drawing/2014/main" val="862407120"/>
                    </a:ext>
                  </a:extLst>
                </a:gridCol>
                <a:gridCol w="1371600">
                  <a:extLst>
                    <a:ext uri="{9D8B030D-6E8A-4147-A177-3AD203B41FA5}">
                      <a16:colId xmlns:a16="http://schemas.microsoft.com/office/drawing/2014/main" val="2902656595"/>
                    </a:ext>
                  </a:extLst>
                </a:gridCol>
                <a:gridCol w="1371600">
                  <a:extLst>
                    <a:ext uri="{9D8B030D-6E8A-4147-A177-3AD203B41FA5}">
                      <a16:colId xmlns:a16="http://schemas.microsoft.com/office/drawing/2014/main" val="1800393736"/>
                    </a:ext>
                  </a:extLst>
                </a:gridCol>
                <a:gridCol w="1371600">
                  <a:extLst>
                    <a:ext uri="{9D8B030D-6E8A-4147-A177-3AD203B41FA5}">
                      <a16:colId xmlns:a16="http://schemas.microsoft.com/office/drawing/2014/main" val="635245464"/>
                    </a:ext>
                  </a:extLst>
                </a:gridCol>
                <a:gridCol w="1371600">
                  <a:extLst>
                    <a:ext uri="{9D8B030D-6E8A-4147-A177-3AD203B41FA5}">
                      <a16:colId xmlns:a16="http://schemas.microsoft.com/office/drawing/2014/main" val="1727867993"/>
                    </a:ext>
                  </a:extLst>
                </a:gridCol>
              </a:tblGrid>
              <a:tr h="370840">
                <a:tc>
                  <a:txBody>
                    <a:bodyPr/>
                    <a:lstStyle/>
                    <a:p>
                      <a:pPr algn="ctr"/>
                      <a:r>
                        <a:rPr lang="pt-BR" dirty="0" err="1"/>
                        <a:t>Pos</a:t>
                      </a:r>
                      <a:r>
                        <a:rPr lang="pt-BR" dirty="0"/>
                        <a:t>. #0</a:t>
                      </a:r>
                    </a:p>
                  </a:txBody>
                  <a:tcPr/>
                </a:tc>
                <a:tc>
                  <a:txBody>
                    <a:bodyPr/>
                    <a:lstStyle/>
                    <a:p>
                      <a:pPr algn="ctr"/>
                      <a:r>
                        <a:rPr lang="pt-BR" dirty="0" err="1"/>
                        <a:t>Pos</a:t>
                      </a:r>
                      <a:r>
                        <a:rPr lang="pt-BR" dirty="0"/>
                        <a:t>. #1</a:t>
                      </a:r>
                    </a:p>
                  </a:txBody>
                  <a:tcPr/>
                </a:tc>
                <a:tc>
                  <a:txBody>
                    <a:bodyPr/>
                    <a:lstStyle/>
                    <a:p>
                      <a:pPr algn="ctr"/>
                      <a:r>
                        <a:rPr lang="pt-BR" dirty="0" err="1"/>
                        <a:t>Pos</a:t>
                      </a:r>
                      <a:r>
                        <a:rPr lang="pt-BR" dirty="0"/>
                        <a:t>. #2</a:t>
                      </a:r>
                    </a:p>
                  </a:txBody>
                  <a:tcPr/>
                </a:tc>
                <a:tc>
                  <a:txBody>
                    <a:bodyPr/>
                    <a:lstStyle/>
                    <a:p>
                      <a:pPr algn="ctr"/>
                      <a:r>
                        <a:rPr lang="pt-BR" dirty="0" err="1"/>
                        <a:t>Pos</a:t>
                      </a:r>
                      <a:r>
                        <a:rPr lang="pt-BR" dirty="0"/>
                        <a:t>. #3</a:t>
                      </a:r>
                    </a:p>
                  </a:txBody>
                  <a:tcPr/>
                </a:tc>
                <a:tc>
                  <a:txBody>
                    <a:bodyPr/>
                    <a:lstStyle/>
                    <a:p>
                      <a:pPr algn="ctr"/>
                      <a:r>
                        <a:rPr lang="pt-BR" dirty="0" err="1"/>
                        <a:t>Pos</a:t>
                      </a:r>
                      <a:r>
                        <a:rPr lang="pt-BR" dirty="0"/>
                        <a:t>. #4</a:t>
                      </a:r>
                    </a:p>
                  </a:txBody>
                  <a:tcPr/>
                </a:tc>
                <a:tc>
                  <a:txBody>
                    <a:bodyPr/>
                    <a:lstStyle/>
                    <a:p>
                      <a:pPr algn="ctr"/>
                      <a:r>
                        <a:rPr lang="pt-BR" dirty="0" err="1"/>
                        <a:t>Pos</a:t>
                      </a:r>
                      <a:r>
                        <a:rPr lang="pt-BR" dirty="0"/>
                        <a:t>. #5</a:t>
                      </a:r>
                    </a:p>
                  </a:txBody>
                  <a:tcPr/>
                </a:tc>
                <a:tc>
                  <a:txBody>
                    <a:bodyPr/>
                    <a:lstStyle/>
                    <a:p>
                      <a:pPr algn="ctr"/>
                      <a:r>
                        <a:rPr lang="pt-BR" dirty="0" err="1"/>
                        <a:t>Pos</a:t>
                      </a:r>
                      <a:r>
                        <a:rPr lang="pt-BR" dirty="0"/>
                        <a:t>. #6</a:t>
                      </a:r>
                    </a:p>
                  </a:txBody>
                  <a:tcPr/>
                </a:tc>
                <a:extLst>
                  <a:ext uri="{0D108BD9-81ED-4DB2-BD59-A6C34878D82A}">
                    <a16:rowId xmlns:a16="http://schemas.microsoft.com/office/drawing/2014/main" val="2316379271"/>
                  </a:ext>
                </a:extLst>
              </a:tr>
              <a:tr h="370840">
                <a:tc>
                  <a:txBody>
                    <a:bodyPr/>
                    <a:lstStyle/>
                    <a:p>
                      <a:pPr algn="ctr"/>
                      <a:r>
                        <a:rPr lang="pt-BR" dirty="0"/>
                        <a:t>0</a:t>
                      </a:r>
                    </a:p>
                  </a:txBody>
                  <a:tcPr/>
                </a:tc>
                <a:tc>
                  <a:txBody>
                    <a:bodyPr/>
                    <a:lstStyle/>
                    <a:p>
                      <a:pPr algn="ctr"/>
                      <a:r>
                        <a:rPr lang="pt-BR" dirty="0"/>
                        <a:t>1</a:t>
                      </a:r>
                    </a:p>
                  </a:txBody>
                  <a:tcPr/>
                </a:tc>
                <a:tc>
                  <a:txBody>
                    <a:bodyPr/>
                    <a:lstStyle/>
                    <a:p>
                      <a:pPr algn="ctr"/>
                      <a:r>
                        <a:rPr lang="pt-BR" dirty="0"/>
                        <a:t>2</a:t>
                      </a:r>
                    </a:p>
                  </a:txBody>
                  <a:tcPr/>
                </a:tc>
                <a:tc>
                  <a:txBody>
                    <a:bodyPr/>
                    <a:lstStyle/>
                    <a:p>
                      <a:pPr algn="ctr"/>
                      <a:r>
                        <a:rPr lang="pt-BR" dirty="0"/>
                        <a:t>4</a:t>
                      </a:r>
                    </a:p>
                  </a:txBody>
                  <a:tcPr/>
                </a:tc>
                <a:tc>
                  <a:txBody>
                    <a:bodyPr/>
                    <a:lstStyle/>
                    <a:p>
                      <a:pPr algn="ctr"/>
                      <a:r>
                        <a:rPr lang="pt-BR" dirty="0">
                          <a:highlight>
                            <a:srgbClr val="FFFF00"/>
                          </a:highlight>
                        </a:rPr>
                        <a:t>7</a:t>
                      </a:r>
                    </a:p>
                  </a:txBody>
                  <a:tcPr/>
                </a:tc>
                <a:tc>
                  <a:txBody>
                    <a:bodyPr/>
                    <a:lstStyle/>
                    <a:p>
                      <a:pPr algn="ctr"/>
                      <a:r>
                        <a:rPr lang="pt-BR" dirty="0"/>
                        <a:t>9</a:t>
                      </a:r>
                    </a:p>
                  </a:txBody>
                  <a:tcPr/>
                </a:tc>
                <a:tc>
                  <a:txBody>
                    <a:bodyPr/>
                    <a:lstStyle/>
                    <a:p>
                      <a:pPr algn="ctr"/>
                      <a:r>
                        <a:rPr lang="pt-BR" dirty="0">
                          <a:highlight>
                            <a:srgbClr val="FFFF00"/>
                          </a:highlight>
                        </a:rPr>
                        <a:t>8</a:t>
                      </a:r>
                    </a:p>
                  </a:txBody>
                  <a:tcPr/>
                </a:tc>
                <a:extLst>
                  <a:ext uri="{0D108BD9-81ED-4DB2-BD59-A6C34878D82A}">
                    <a16:rowId xmlns:a16="http://schemas.microsoft.com/office/drawing/2014/main" val="3839145178"/>
                  </a:ext>
                </a:extLst>
              </a:tr>
            </a:tbl>
          </a:graphicData>
        </a:graphic>
      </p:graphicFrame>
      <p:graphicFrame>
        <p:nvGraphicFramePr>
          <p:cNvPr id="14" name="Tabela 6">
            <a:extLst>
              <a:ext uri="{FF2B5EF4-FFF2-40B4-BE49-F238E27FC236}">
                <a16:creationId xmlns:a16="http://schemas.microsoft.com/office/drawing/2014/main" id="{15150D93-697E-4191-AFF0-458D25FDF4EB}"/>
              </a:ext>
            </a:extLst>
          </p:cNvPr>
          <p:cNvGraphicFramePr>
            <a:graphicFrameLocks/>
          </p:cNvGraphicFramePr>
          <p:nvPr>
            <p:extLst>
              <p:ext uri="{D42A27DB-BD31-4B8C-83A1-F6EECF244321}">
                <p14:modId xmlns:p14="http://schemas.microsoft.com/office/powerpoint/2010/main" val="3589308007"/>
              </p:ext>
            </p:extLst>
          </p:nvPr>
        </p:nvGraphicFramePr>
        <p:xfrm>
          <a:off x="1371600" y="5140133"/>
          <a:ext cx="9601200" cy="741680"/>
        </p:xfrm>
        <a:graphic>
          <a:graphicData uri="http://schemas.openxmlformats.org/drawingml/2006/table">
            <a:tbl>
              <a:tblPr firstRow="1" bandRow="1">
                <a:tableStyleId>{0660B408-B3CF-4A94-85FC-2B1E0A45F4A2}</a:tableStyleId>
              </a:tblPr>
              <a:tblGrid>
                <a:gridCol w="1371600">
                  <a:extLst>
                    <a:ext uri="{9D8B030D-6E8A-4147-A177-3AD203B41FA5}">
                      <a16:colId xmlns:a16="http://schemas.microsoft.com/office/drawing/2014/main" val="3510613513"/>
                    </a:ext>
                  </a:extLst>
                </a:gridCol>
                <a:gridCol w="1371600">
                  <a:extLst>
                    <a:ext uri="{9D8B030D-6E8A-4147-A177-3AD203B41FA5}">
                      <a16:colId xmlns:a16="http://schemas.microsoft.com/office/drawing/2014/main" val="3519092233"/>
                    </a:ext>
                  </a:extLst>
                </a:gridCol>
                <a:gridCol w="1371600">
                  <a:extLst>
                    <a:ext uri="{9D8B030D-6E8A-4147-A177-3AD203B41FA5}">
                      <a16:colId xmlns:a16="http://schemas.microsoft.com/office/drawing/2014/main" val="862407120"/>
                    </a:ext>
                  </a:extLst>
                </a:gridCol>
                <a:gridCol w="1371600">
                  <a:extLst>
                    <a:ext uri="{9D8B030D-6E8A-4147-A177-3AD203B41FA5}">
                      <a16:colId xmlns:a16="http://schemas.microsoft.com/office/drawing/2014/main" val="2902656595"/>
                    </a:ext>
                  </a:extLst>
                </a:gridCol>
                <a:gridCol w="1371600">
                  <a:extLst>
                    <a:ext uri="{9D8B030D-6E8A-4147-A177-3AD203B41FA5}">
                      <a16:colId xmlns:a16="http://schemas.microsoft.com/office/drawing/2014/main" val="1800393736"/>
                    </a:ext>
                  </a:extLst>
                </a:gridCol>
                <a:gridCol w="1371600">
                  <a:extLst>
                    <a:ext uri="{9D8B030D-6E8A-4147-A177-3AD203B41FA5}">
                      <a16:colId xmlns:a16="http://schemas.microsoft.com/office/drawing/2014/main" val="635245464"/>
                    </a:ext>
                  </a:extLst>
                </a:gridCol>
                <a:gridCol w="1371600">
                  <a:extLst>
                    <a:ext uri="{9D8B030D-6E8A-4147-A177-3AD203B41FA5}">
                      <a16:colId xmlns:a16="http://schemas.microsoft.com/office/drawing/2014/main" val="1727867993"/>
                    </a:ext>
                  </a:extLst>
                </a:gridCol>
              </a:tblGrid>
              <a:tr h="370840">
                <a:tc>
                  <a:txBody>
                    <a:bodyPr/>
                    <a:lstStyle/>
                    <a:p>
                      <a:pPr algn="ctr"/>
                      <a:r>
                        <a:rPr lang="pt-BR" dirty="0" err="1"/>
                        <a:t>Pos</a:t>
                      </a:r>
                      <a:r>
                        <a:rPr lang="pt-BR" dirty="0"/>
                        <a:t>. #0</a:t>
                      </a:r>
                    </a:p>
                  </a:txBody>
                  <a:tcPr/>
                </a:tc>
                <a:tc>
                  <a:txBody>
                    <a:bodyPr/>
                    <a:lstStyle/>
                    <a:p>
                      <a:pPr algn="ctr"/>
                      <a:r>
                        <a:rPr lang="pt-BR" dirty="0" err="1"/>
                        <a:t>Pos</a:t>
                      </a:r>
                      <a:r>
                        <a:rPr lang="pt-BR" dirty="0"/>
                        <a:t>. #1</a:t>
                      </a:r>
                    </a:p>
                  </a:txBody>
                  <a:tcPr/>
                </a:tc>
                <a:tc>
                  <a:txBody>
                    <a:bodyPr/>
                    <a:lstStyle/>
                    <a:p>
                      <a:pPr algn="ctr"/>
                      <a:r>
                        <a:rPr lang="pt-BR" dirty="0" err="1"/>
                        <a:t>Pos</a:t>
                      </a:r>
                      <a:r>
                        <a:rPr lang="pt-BR" dirty="0"/>
                        <a:t>. #2</a:t>
                      </a:r>
                    </a:p>
                  </a:txBody>
                  <a:tcPr/>
                </a:tc>
                <a:tc>
                  <a:txBody>
                    <a:bodyPr/>
                    <a:lstStyle/>
                    <a:p>
                      <a:pPr algn="ctr"/>
                      <a:r>
                        <a:rPr lang="pt-BR" dirty="0" err="1"/>
                        <a:t>Pos</a:t>
                      </a:r>
                      <a:r>
                        <a:rPr lang="pt-BR" dirty="0"/>
                        <a:t>. #3</a:t>
                      </a:r>
                    </a:p>
                  </a:txBody>
                  <a:tcPr/>
                </a:tc>
                <a:tc>
                  <a:txBody>
                    <a:bodyPr/>
                    <a:lstStyle/>
                    <a:p>
                      <a:pPr algn="ctr"/>
                      <a:r>
                        <a:rPr lang="pt-BR" dirty="0" err="1"/>
                        <a:t>Pos</a:t>
                      </a:r>
                      <a:r>
                        <a:rPr lang="pt-BR" dirty="0"/>
                        <a:t>. #4</a:t>
                      </a:r>
                    </a:p>
                  </a:txBody>
                  <a:tcPr/>
                </a:tc>
                <a:tc>
                  <a:txBody>
                    <a:bodyPr/>
                    <a:lstStyle/>
                    <a:p>
                      <a:pPr algn="ctr"/>
                      <a:r>
                        <a:rPr lang="pt-BR" dirty="0" err="1"/>
                        <a:t>Pos</a:t>
                      </a:r>
                      <a:r>
                        <a:rPr lang="pt-BR" dirty="0"/>
                        <a:t>. #5</a:t>
                      </a:r>
                    </a:p>
                  </a:txBody>
                  <a:tcPr/>
                </a:tc>
                <a:tc>
                  <a:txBody>
                    <a:bodyPr/>
                    <a:lstStyle/>
                    <a:p>
                      <a:pPr algn="ctr"/>
                      <a:r>
                        <a:rPr lang="pt-BR" dirty="0" err="1"/>
                        <a:t>Pos</a:t>
                      </a:r>
                      <a:r>
                        <a:rPr lang="pt-BR" dirty="0"/>
                        <a:t>. #6</a:t>
                      </a:r>
                    </a:p>
                  </a:txBody>
                  <a:tcPr/>
                </a:tc>
                <a:extLst>
                  <a:ext uri="{0D108BD9-81ED-4DB2-BD59-A6C34878D82A}">
                    <a16:rowId xmlns:a16="http://schemas.microsoft.com/office/drawing/2014/main" val="2316379271"/>
                  </a:ext>
                </a:extLst>
              </a:tr>
              <a:tr h="370840">
                <a:tc>
                  <a:txBody>
                    <a:bodyPr/>
                    <a:lstStyle/>
                    <a:p>
                      <a:pPr algn="ctr"/>
                      <a:r>
                        <a:rPr lang="pt-BR" dirty="0"/>
                        <a:t>0</a:t>
                      </a:r>
                    </a:p>
                  </a:txBody>
                  <a:tcPr/>
                </a:tc>
                <a:tc>
                  <a:txBody>
                    <a:bodyPr/>
                    <a:lstStyle/>
                    <a:p>
                      <a:pPr algn="ctr"/>
                      <a:r>
                        <a:rPr lang="pt-BR" dirty="0"/>
                        <a:t>1</a:t>
                      </a:r>
                    </a:p>
                  </a:txBody>
                  <a:tcPr/>
                </a:tc>
                <a:tc>
                  <a:txBody>
                    <a:bodyPr/>
                    <a:lstStyle/>
                    <a:p>
                      <a:pPr algn="ctr"/>
                      <a:r>
                        <a:rPr lang="pt-BR" dirty="0"/>
                        <a:t>2</a:t>
                      </a:r>
                    </a:p>
                  </a:txBody>
                  <a:tcPr/>
                </a:tc>
                <a:tc>
                  <a:txBody>
                    <a:bodyPr/>
                    <a:lstStyle/>
                    <a:p>
                      <a:pPr algn="ctr"/>
                      <a:r>
                        <a:rPr lang="pt-BR" dirty="0"/>
                        <a:t>4</a:t>
                      </a:r>
                    </a:p>
                  </a:txBody>
                  <a:tcPr/>
                </a:tc>
                <a:tc>
                  <a:txBody>
                    <a:bodyPr/>
                    <a:lstStyle/>
                    <a:p>
                      <a:pPr algn="ctr"/>
                      <a:r>
                        <a:rPr lang="pt-BR" dirty="0"/>
                        <a:t>8</a:t>
                      </a:r>
                    </a:p>
                  </a:txBody>
                  <a:tcPr/>
                </a:tc>
                <a:tc>
                  <a:txBody>
                    <a:bodyPr/>
                    <a:lstStyle/>
                    <a:p>
                      <a:pPr algn="ctr"/>
                      <a:r>
                        <a:rPr lang="pt-BR" dirty="0">
                          <a:highlight>
                            <a:srgbClr val="FFFF00"/>
                          </a:highlight>
                        </a:rPr>
                        <a:t>7</a:t>
                      </a:r>
                    </a:p>
                  </a:txBody>
                  <a:tcPr/>
                </a:tc>
                <a:tc>
                  <a:txBody>
                    <a:bodyPr/>
                    <a:lstStyle/>
                    <a:p>
                      <a:pPr algn="ctr"/>
                      <a:r>
                        <a:rPr lang="pt-BR" dirty="0">
                          <a:highlight>
                            <a:srgbClr val="FFFF00"/>
                          </a:highlight>
                        </a:rPr>
                        <a:t>9</a:t>
                      </a:r>
                    </a:p>
                  </a:txBody>
                  <a:tcPr/>
                </a:tc>
                <a:extLst>
                  <a:ext uri="{0D108BD9-81ED-4DB2-BD59-A6C34878D82A}">
                    <a16:rowId xmlns:a16="http://schemas.microsoft.com/office/drawing/2014/main" val="3839145178"/>
                  </a:ext>
                </a:extLst>
              </a:tr>
            </a:tbl>
          </a:graphicData>
        </a:graphic>
      </p:graphicFrame>
    </p:spTree>
    <p:extLst>
      <p:ext uri="{BB962C8B-B14F-4D97-AF65-F5344CB8AC3E}">
        <p14:creationId xmlns:p14="http://schemas.microsoft.com/office/powerpoint/2010/main" val="27619174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C9D6E5-7A43-4243-A621-669F577ABE84}"/>
              </a:ext>
            </a:extLst>
          </p:cNvPr>
          <p:cNvSpPr>
            <a:spLocks noGrp="1"/>
          </p:cNvSpPr>
          <p:nvPr>
            <p:ph type="title"/>
          </p:nvPr>
        </p:nvSpPr>
        <p:spPr>
          <a:xfrm>
            <a:off x="1371600" y="640493"/>
            <a:ext cx="9601200" cy="648730"/>
          </a:xfrm>
        </p:spPr>
        <p:txBody>
          <a:bodyPr>
            <a:normAutofit fontScale="90000"/>
          </a:bodyPr>
          <a:lstStyle/>
          <a:p>
            <a:r>
              <a:rPr lang="pt-BR" dirty="0"/>
              <a:t>Considerações Finais:</a:t>
            </a:r>
          </a:p>
        </p:txBody>
      </p:sp>
      <p:sp>
        <p:nvSpPr>
          <p:cNvPr id="3" name="Espaço Reservado para Conteúdo 2">
            <a:extLst>
              <a:ext uri="{FF2B5EF4-FFF2-40B4-BE49-F238E27FC236}">
                <a16:creationId xmlns:a16="http://schemas.microsoft.com/office/drawing/2014/main" id="{8FDA865A-8E73-4DC5-8A7E-72ABBC59B129}"/>
              </a:ext>
            </a:extLst>
          </p:cNvPr>
          <p:cNvSpPr>
            <a:spLocks noGrp="1"/>
          </p:cNvSpPr>
          <p:nvPr>
            <p:ph idx="1"/>
          </p:nvPr>
        </p:nvSpPr>
        <p:spPr>
          <a:xfrm>
            <a:off x="1371600" y="2286000"/>
            <a:ext cx="9601200" cy="1581665"/>
          </a:xfrm>
        </p:spPr>
        <p:txBody>
          <a:bodyPr>
            <a:normAutofit/>
          </a:bodyPr>
          <a:lstStyle/>
          <a:p>
            <a:r>
              <a:rPr lang="pt-BR" dirty="0"/>
              <a:t>O método </a:t>
            </a:r>
            <a:r>
              <a:rPr lang="pt-BR" dirty="0" err="1"/>
              <a:t>Selection</a:t>
            </a:r>
            <a:r>
              <a:rPr lang="pt-BR" dirty="0"/>
              <a:t> </a:t>
            </a:r>
            <a:r>
              <a:rPr lang="pt-BR" dirty="0" err="1"/>
              <a:t>Sort</a:t>
            </a:r>
            <a:r>
              <a:rPr lang="pt-BR" dirty="0"/>
              <a:t> é vantajoso por se tratar de um algoritmo de fácil implementação, se comparado com outros algoritmos de ordenação. Além disso, ele não necessita de um vetor auxiliar, consequentemente, consumindo menos recursos do sistema, fazendo com que ele seja mais ágil na organização de um vetor, e também com um código mais compacto.</a:t>
            </a:r>
          </a:p>
        </p:txBody>
      </p:sp>
      <p:sp>
        <p:nvSpPr>
          <p:cNvPr id="4" name="Espaço Reservado para Conteúdo 2">
            <a:extLst>
              <a:ext uri="{FF2B5EF4-FFF2-40B4-BE49-F238E27FC236}">
                <a16:creationId xmlns:a16="http://schemas.microsoft.com/office/drawing/2014/main" id="{0A99ABBD-690B-483E-86C0-9610DC65D132}"/>
              </a:ext>
            </a:extLst>
          </p:cNvPr>
          <p:cNvSpPr txBox="1">
            <a:spLocks/>
          </p:cNvSpPr>
          <p:nvPr/>
        </p:nvSpPr>
        <p:spPr>
          <a:xfrm>
            <a:off x="1371600" y="3867665"/>
            <a:ext cx="9601200" cy="109975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pt-BR" dirty="0"/>
              <a:t>Apesar disso, ele acaba sendo mais lento e instável se tratando de vetores muito grandes, já que ele precisa percorrer todo o vetor para comparar e validar as informações independentemente do vetor já estar organizado ou não.</a:t>
            </a:r>
          </a:p>
        </p:txBody>
      </p:sp>
    </p:spTree>
    <p:extLst>
      <p:ext uri="{BB962C8B-B14F-4D97-AF65-F5344CB8AC3E}">
        <p14:creationId xmlns:p14="http://schemas.microsoft.com/office/powerpoint/2010/main" val="42558308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C9D6E5-7A43-4243-A621-669F577ABE84}"/>
              </a:ext>
            </a:extLst>
          </p:cNvPr>
          <p:cNvSpPr>
            <a:spLocks noGrp="1"/>
          </p:cNvSpPr>
          <p:nvPr>
            <p:ph type="title"/>
          </p:nvPr>
        </p:nvSpPr>
        <p:spPr>
          <a:xfrm>
            <a:off x="1371600" y="640493"/>
            <a:ext cx="9601200" cy="648730"/>
          </a:xfrm>
        </p:spPr>
        <p:txBody>
          <a:bodyPr>
            <a:normAutofit fontScale="90000"/>
          </a:bodyPr>
          <a:lstStyle/>
          <a:p>
            <a:r>
              <a:rPr lang="pt-BR" dirty="0"/>
              <a:t>Outras fontes de consulta:</a:t>
            </a:r>
          </a:p>
        </p:txBody>
      </p:sp>
      <p:sp>
        <p:nvSpPr>
          <p:cNvPr id="3" name="Espaço Reservado para Conteúdo 2">
            <a:extLst>
              <a:ext uri="{FF2B5EF4-FFF2-40B4-BE49-F238E27FC236}">
                <a16:creationId xmlns:a16="http://schemas.microsoft.com/office/drawing/2014/main" id="{8FDA865A-8E73-4DC5-8A7E-72ABBC59B129}"/>
              </a:ext>
            </a:extLst>
          </p:cNvPr>
          <p:cNvSpPr>
            <a:spLocks noGrp="1"/>
          </p:cNvSpPr>
          <p:nvPr>
            <p:ph idx="1"/>
          </p:nvPr>
        </p:nvSpPr>
        <p:spPr>
          <a:xfrm>
            <a:off x="1338649" y="1515760"/>
            <a:ext cx="9514702" cy="3043540"/>
          </a:xfrm>
        </p:spPr>
        <p:txBody>
          <a:bodyPr>
            <a:normAutofit/>
          </a:bodyPr>
          <a:lstStyle/>
          <a:p>
            <a:r>
              <a:rPr lang="pt-BR" dirty="0"/>
              <a:t>Vídeos:</a:t>
            </a:r>
          </a:p>
          <a:p>
            <a:pPr lvl="1"/>
            <a:r>
              <a:rPr lang="pt-BR" dirty="0" err="1"/>
              <a:t>Selection</a:t>
            </a:r>
            <a:r>
              <a:rPr lang="pt-BR" dirty="0"/>
              <a:t> </a:t>
            </a:r>
            <a:r>
              <a:rPr lang="pt-BR" dirty="0" err="1"/>
              <a:t>Sort</a:t>
            </a:r>
            <a:r>
              <a:rPr lang="pt-BR" dirty="0"/>
              <a:t> em 3 minutos(Apenas em Inglês): </a:t>
            </a:r>
            <a:r>
              <a:rPr lang="pt-BR" dirty="0">
                <a:hlinkClick r:id="rId2"/>
              </a:rPr>
              <a:t>https://www.youtube.com/watch?v=g-PGLbMth_g</a:t>
            </a:r>
            <a:endParaRPr lang="pt-BR" dirty="0"/>
          </a:p>
          <a:p>
            <a:pPr lvl="1"/>
            <a:r>
              <a:rPr lang="pt-BR" dirty="0"/>
              <a:t>Vídeo do Canal do YouTube </a:t>
            </a:r>
            <a:r>
              <a:rPr lang="pt-BR" dirty="0">
                <a:hlinkClick r:id="rId3"/>
              </a:rPr>
              <a:t>Programação Dinâmica</a:t>
            </a:r>
            <a:r>
              <a:rPr lang="pt-BR" dirty="0"/>
              <a:t>: </a:t>
            </a:r>
            <a:r>
              <a:rPr lang="pt-BR" dirty="0">
                <a:hlinkClick r:id="rId4"/>
              </a:rPr>
              <a:t>https://www.youtube.com/watch?v=ZT_dT8yn48s</a:t>
            </a:r>
            <a:endParaRPr lang="pt-BR" dirty="0"/>
          </a:p>
          <a:p>
            <a:pPr lvl="1"/>
            <a:r>
              <a:rPr lang="pt-BR" dirty="0"/>
              <a:t>Vídeo demonstrativo de alunos da UNIFACS: </a:t>
            </a:r>
            <a:r>
              <a:rPr lang="pt-BR" dirty="0">
                <a:hlinkClick r:id="rId5"/>
              </a:rPr>
              <a:t>https://www.youtube.com/watch?v=BSXIolKg5F8</a:t>
            </a:r>
            <a:endParaRPr lang="pt-BR" dirty="0"/>
          </a:p>
          <a:p>
            <a:pPr lvl="1"/>
            <a:r>
              <a:rPr lang="pt-BR" dirty="0" err="1"/>
              <a:t>Selection</a:t>
            </a:r>
            <a:r>
              <a:rPr lang="pt-BR" dirty="0"/>
              <a:t> </a:t>
            </a:r>
            <a:r>
              <a:rPr lang="pt-BR" dirty="0" err="1"/>
              <a:t>Sort</a:t>
            </a:r>
            <a:r>
              <a:rPr lang="pt-BR" dirty="0"/>
              <a:t> representado por meio de Dança: </a:t>
            </a:r>
            <a:r>
              <a:rPr lang="pt-BR" dirty="0">
                <a:hlinkClick r:id="rId6"/>
              </a:rPr>
              <a:t>https://www.youtube.com/watch?v=Ns4TPTC8whw</a:t>
            </a:r>
            <a:endParaRPr lang="pt-BR" dirty="0"/>
          </a:p>
        </p:txBody>
      </p:sp>
      <p:sp>
        <p:nvSpPr>
          <p:cNvPr id="5" name="Espaço Reservado para Conteúdo 2">
            <a:extLst>
              <a:ext uri="{FF2B5EF4-FFF2-40B4-BE49-F238E27FC236}">
                <a16:creationId xmlns:a16="http://schemas.microsoft.com/office/drawing/2014/main" id="{0ACCAC78-CFA4-400F-BADF-2E03801E3ED0}"/>
              </a:ext>
            </a:extLst>
          </p:cNvPr>
          <p:cNvSpPr txBox="1">
            <a:spLocks/>
          </p:cNvSpPr>
          <p:nvPr/>
        </p:nvSpPr>
        <p:spPr>
          <a:xfrm>
            <a:off x="1338649" y="4596027"/>
            <a:ext cx="9514702" cy="1861751"/>
          </a:xfrm>
          <a:prstGeom prst="rect">
            <a:avLst/>
          </a:prstGeom>
        </p:spPr>
        <p:txBody>
          <a:bodyPr vert="horz" lIns="91440" tIns="45720" rIns="91440" bIns="45720" rtlCol="0">
            <a:normAutofit fontScale="925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pt-BR" dirty="0"/>
              <a:t>Fórum:</a:t>
            </a:r>
          </a:p>
          <a:p>
            <a:pPr lvl="1"/>
            <a:r>
              <a:rPr lang="pt-BR" dirty="0">
                <a:hlinkClick r:id="rId7"/>
              </a:rPr>
              <a:t>Clube do Hardware</a:t>
            </a:r>
            <a:r>
              <a:rPr lang="pt-BR" dirty="0"/>
              <a:t>: </a:t>
            </a:r>
            <a:r>
              <a:rPr lang="pt-BR" dirty="0">
                <a:hlinkClick r:id="rId8"/>
              </a:rPr>
              <a:t>https://www.clubedohardware.com.br/forums/topic/1227682-selection-sort/</a:t>
            </a:r>
            <a:endParaRPr lang="pt-BR" dirty="0"/>
          </a:p>
          <a:p>
            <a:pPr lvl="1"/>
            <a:r>
              <a:rPr lang="pt-BR" dirty="0"/>
              <a:t> </a:t>
            </a:r>
            <a:r>
              <a:rPr lang="pt-BR" dirty="0">
                <a:hlinkClick r:id="rId9"/>
              </a:rPr>
              <a:t>Viva o Linux</a:t>
            </a:r>
            <a:r>
              <a:rPr lang="pt-BR" dirty="0"/>
              <a:t>:                                     </a:t>
            </a:r>
            <a:r>
              <a:rPr lang="pt-BR" dirty="0">
                <a:hlinkClick r:id="rId10"/>
              </a:rPr>
              <a:t>https://www.vivaolinux.com.br/script/Algoritmo-de-ordenacao-Selection-Sort</a:t>
            </a:r>
            <a:endParaRPr lang="pt-BR" dirty="0"/>
          </a:p>
          <a:p>
            <a:pPr lvl="1"/>
            <a:r>
              <a:rPr lang="pt-BR" dirty="0">
                <a:hlinkClick r:id="rId11"/>
              </a:rPr>
              <a:t>Geeks for Geeks</a:t>
            </a:r>
            <a:r>
              <a:rPr lang="pt-BR" dirty="0"/>
              <a:t>(Fórum apenas em Inglês): </a:t>
            </a:r>
            <a:r>
              <a:rPr lang="pt-BR" dirty="0">
                <a:hlinkClick r:id="rId12"/>
              </a:rPr>
              <a:t>https://www.geeksforgeeks.org/selection-sort/</a:t>
            </a:r>
            <a:r>
              <a:rPr lang="pt-BR" dirty="0"/>
              <a:t> </a:t>
            </a:r>
          </a:p>
        </p:txBody>
      </p:sp>
    </p:spTree>
    <p:extLst>
      <p:ext uri="{BB962C8B-B14F-4D97-AF65-F5344CB8AC3E}">
        <p14:creationId xmlns:p14="http://schemas.microsoft.com/office/powerpoint/2010/main" val="23315572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1000"/>
                                        <p:tgtEl>
                                          <p:spTgt spid="5">
                                            <p:txEl>
                                              <p:pRg st="0" end="0"/>
                                            </p:txEl>
                                          </p:spTgt>
                                        </p:tgtEl>
                                      </p:cBhvr>
                                    </p:animEffect>
                                    <p:anim calcmode="lin" valueType="num">
                                      <p:cBhvr>
                                        <p:cTn id="3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0" end="0"/>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Effect transition="in" filter="fade">
                                      <p:cBhvr>
                                        <p:cTn id="39" dur="1000"/>
                                        <p:tgtEl>
                                          <p:spTgt spid="5">
                                            <p:txEl>
                                              <p:pRg st="1" end="1"/>
                                            </p:txEl>
                                          </p:spTgt>
                                        </p:tgtEl>
                                      </p:cBhvr>
                                    </p:animEffect>
                                    <p:anim calcmode="lin" valueType="num">
                                      <p:cBhvr>
                                        <p:cTn id="4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1" end="1"/>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
                                            <p:txEl>
                                              <p:pRg st="2" end="2"/>
                                            </p:txEl>
                                          </p:spTgt>
                                        </p:tgtEl>
                                        <p:attrNameLst>
                                          <p:attrName>style.visibility</p:attrName>
                                        </p:attrNameLst>
                                      </p:cBhvr>
                                      <p:to>
                                        <p:strVal val="visible"/>
                                      </p:to>
                                    </p:set>
                                    <p:animEffect transition="in" filter="fade">
                                      <p:cBhvr>
                                        <p:cTn id="44" dur="1000"/>
                                        <p:tgtEl>
                                          <p:spTgt spid="5">
                                            <p:txEl>
                                              <p:pRg st="2" end="2"/>
                                            </p:txEl>
                                          </p:spTgt>
                                        </p:tgtEl>
                                      </p:cBhvr>
                                    </p:animEffect>
                                    <p:anim calcmode="lin" valueType="num">
                                      <p:cBhvr>
                                        <p:cTn id="4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animEffect transition="in" filter="fade">
                                      <p:cBhvr>
                                        <p:cTn id="49" dur="1000"/>
                                        <p:tgtEl>
                                          <p:spTgt spid="5">
                                            <p:txEl>
                                              <p:pRg st="3" end="3"/>
                                            </p:txEl>
                                          </p:spTgt>
                                        </p:tgtEl>
                                      </p:cBhvr>
                                    </p:animEffect>
                                    <p:anim calcmode="lin" valueType="num">
                                      <p:cBhvr>
                                        <p:cTn id="5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theme/theme1.xml><?xml version="1.0" encoding="utf-8"?>
<a:theme xmlns:a="http://schemas.openxmlformats.org/drawingml/2006/main" name="Cortar">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TM10001105[[fn=Cortar]]</Template>
  <TotalTime>202</TotalTime>
  <Words>805</Words>
  <Application>Microsoft Office PowerPoint</Application>
  <PresentationFormat>Widescreen</PresentationFormat>
  <Paragraphs>124</Paragraphs>
  <Slides>6</Slides>
  <Notes>0</Notes>
  <HiddenSlides>0</HiddenSlides>
  <MMClips>0</MMClips>
  <ScaleCrop>false</ScaleCrop>
  <HeadingPairs>
    <vt:vector size="6" baseType="variant">
      <vt:variant>
        <vt:lpstr>Fontes usadas</vt:lpstr>
      </vt:variant>
      <vt:variant>
        <vt:i4>1</vt:i4>
      </vt:variant>
      <vt:variant>
        <vt:lpstr>Tema</vt:lpstr>
      </vt:variant>
      <vt:variant>
        <vt:i4>1</vt:i4>
      </vt:variant>
      <vt:variant>
        <vt:lpstr>Títulos de slides</vt:lpstr>
      </vt:variant>
      <vt:variant>
        <vt:i4>6</vt:i4>
      </vt:variant>
    </vt:vector>
  </HeadingPairs>
  <TitlesOfParts>
    <vt:vector size="8" baseType="lpstr">
      <vt:lpstr>Franklin Gothic Book</vt:lpstr>
      <vt:lpstr>Cortar</vt:lpstr>
      <vt:lpstr>Selection Sort</vt:lpstr>
      <vt:lpstr>Definição:</vt:lpstr>
      <vt:lpstr>Exemplo:</vt:lpstr>
      <vt:lpstr>Apresentação do PowerPoint</vt:lpstr>
      <vt:lpstr>Considerações Finais:</vt:lpstr>
      <vt:lpstr>Outras fontes de consulta: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Sort</dc:title>
  <dc:creator>JP Silveira</dc:creator>
  <cp:lastModifiedBy>JP Silveira</cp:lastModifiedBy>
  <cp:revision>38</cp:revision>
  <dcterms:created xsi:type="dcterms:W3CDTF">2020-04-30T13:11:54Z</dcterms:created>
  <dcterms:modified xsi:type="dcterms:W3CDTF">2020-05-07T13:18:10Z</dcterms:modified>
</cp:coreProperties>
</file>