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88" r:id="rId4"/>
    <p:sldId id="292" r:id="rId5"/>
    <p:sldId id="257" r:id="rId6"/>
    <p:sldId id="278" r:id="rId7"/>
    <p:sldId id="275" r:id="rId8"/>
    <p:sldId id="277" r:id="rId9"/>
    <p:sldId id="291" r:id="rId10"/>
    <p:sldId id="276" r:id="rId11"/>
    <p:sldId id="279" r:id="rId12"/>
    <p:sldId id="280" r:id="rId13"/>
    <p:sldId id="283" r:id="rId14"/>
    <p:sldId id="281" r:id="rId15"/>
    <p:sldId id="289" r:id="rId16"/>
    <p:sldId id="282" r:id="rId17"/>
    <p:sldId id="284" r:id="rId18"/>
    <p:sldId id="285" r:id="rId19"/>
    <p:sldId id="287" r:id="rId20"/>
    <p:sldId id="290" r:id="rId21"/>
    <p:sldId id="294" r:id="rId22"/>
    <p:sldId id="29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002" autoAdjust="0"/>
  </p:normalViewPr>
  <p:slideViewPr>
    <p:cSldViewPr snapToGrid="0">
      <p:cViewPr varScale="1">
        <p:scale>
          <a:sx n="98" d="100"/>
          <a:sy n="98" d="100"/>
        </p:scale>
        <p:origin x="1014" y="90"/>
      </p:cViewPr>
      <p:guideLst/>
    </p:cSldViewPr>
  </p:slideViewPr>
  <p:outlineViewPr>
    <p:cViewPr>
      <p:scale>
        <a:sx n="33" d="100"/>
        <a:sy n="33" d="100"/>
      </p:scale>
      <p:origin x="0" y="-99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4"/>
    </p:cViewPr>
  </p:sorter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645D47-34F7-48E1-A8B5-B9CA16845E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D9AFC7-814D-4501-BA85-EC411AFD0593}">
      <dgm:prSet/>
      <dgm:spPr/>
      <dgm:t>
        <a:bodyPr/>
        <a:lstStyle/>
        <a:p>
          <a:r>
            <a:rPr lang="en-US" baseline="0" dirty="0"/>
            <a:t>Cognitive Control and Comprehension: </a:t>
          </a:r>
          <a:r>
            <a:rPr lang="en-US" i="1" baseline="0" dirty="0"/>
            <a:t>r</a:t>
          </a:r>
          <a:r>
            <a:rPr lang="en-US" baseline="0" dirty="0"/>
            <a:t>(59) = .42, </a:t>
          </a:r>
          <a:r>
            <a:rPr lang="en-US" i="1" baseline="0" dirty="0"/>
            <a:t>p</a:t>
          </a:r>
          <a:r>
            <a:rPr lang="en-US" baseline="0" dirty="0"/>
            <a:t> &lt; .01</a:t>
          </a:r>
          <a:endParaRPr lang="en-US" dirty="0"/>
        </a:p>
      </dgm:t>
    </dgm:pt>
    <dgm:pt modelId="{BD1B3024-B52C-4339-8F0A-9413EED0E284}" type="parTrans" cxnId="{236F998D-3EB3-49EE-B928-84A061A4EF80}">
      <dgm:prSet/>
      <dgm:spPr/>
      <dgm:t>
        <a:bodyPr/>
        <a:lstStyle/>
        <a:p>
          <a:endParaRPr lang="en-US"/>
        </a:p>
      </dgm:t>
    </dgm:pt>
    <dgm:pt modelId="{7EF219C1-A111-4C76-99FB-DCC30FFF6A65}" type="sibTrans" cxnId="{236F998D-3EB3-49EE-B928-84A061A4EF80}">
      <dgm:prSet/>
      <dgm:spPr/>
      <dgm:t>
        <a:bodyPr/>
        <a:lstStyle/>
        <a:p>
          <a:endParaRPr lang="en-US"/>
        </a:p>
      </dgm:t>
    </dgm:pt>
    <dgm:pt modelId="{150CFA90-1ACC-4750-BD22-9CBBA30ADF4E}" type="pres">
      <dgm:prSet presAssocID="{04645D47-34F7-48E1-A8B5-B9CA16845E20}" presName="linear" presStyleCnt="0">
        <dgm:presLayoutVars>
          <dgm:animLvl val="lvl"/>
          <dgm:resizeHandles val="exact"/>
        </dgm:presLayoutVars>
      </dgm:prSet>
      <dgm:spPr/>
    </dgm:pt>
    <dgm:pt modelId="{5BCF4F92-8A84-4DDC-B2BD-72CFE6F16DCD}" type="pres">
      <dgm:prSet presAssocID="{68D9AFC7-814D-4501-BA85-EC411AFD059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FA7BD2D-0F29-4A0A-A497-4084F79AE2C7}" type="presOf" srcId="{68D9AFC7-814D-4501-BA85-EC411AFD0593}" destId="{5BCF4F92-8A84-4DDC-B2BD-72CFE6F16DCD}" srcOrd="0" destOrd="0" presId="urn:microsoft.com/office/officeart/2005/8/layout/vList2"/>
    <dgm:cxn modelId="{2FD68637-C53C-4D33-B816-29DE69660BAE}" type="presOf" srcId="{04645D47-34F7-48E1-A8B5-B9CA16845E20}" destId="{150CFA90-1ACC-4750-BD22-9CBBA30ADF4E}" srcOrd="0" destOrd="0" presId="urn:microsoft.com/office/officeart/2005/8/layout/vList2"/>
    <dgm:cxn modelId="{236F998D-3EB3-49EE-B928-84A061A4EF80}" srcId="{04645D47-34F7-48E1-A8B5-B9CA16845E20}" destId="{68D9AFC7-814D-4501-BA85-EC411AFD0593}" srcOrd="0" destOrd="0" parTransId="{BD1B3024-B52C-4339-8F0A-9413EED0E284}" sibTransId="{7EF219C1-A111-4C76-99FB-DCC30FFF6A65}"/>
    <dgm:cxn modelId="{F5FE1128-EAA8-4A9C-B722-BD777C3D29B3}" type="presParOf" srcId="{150CFA90-1ACC-4750-BD22-9CBBA30ADF4E}" destId="{5BCF4F92-8A84-4DDC-B2BD-72CFE6F16DC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F4F92-8A84-4DDC-B2BD-72CFE6F16DCD}">
      <dsp:nvSpPr>
        <dsp:cNvPr id="0" name=""/>
        <dsp:cNvSpPr/>
      </dsp:nvSpPr>
      <dsp:spPr>
        <a:xfrm>
          <a:off x="0" y="109574"/>
          <a:ext cx="10396330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Cognitive Control and Comprehension: </a:t>
          </a:r>
          <a:r>
            <a:rPr lang="en-US" sz="3200" i="1" kern="1200" baseline="0" dirty="0"/>
            <a:t>r</a:t>
          </a:r>
          <a:r>
            <a:rPr lang="en-US" sz="3200" kern="1200" baseline="0" dirty="0"/>
            <a:t>(59) = .42, </a:t>
          </a:r>
          <a:r>
            <a:rPr lang="en-US" sz="3200" i="1" kern="1200" baseline="0" dirty="0"/>
            <a:t>p</a:t>
          </a:r>
          <a:r>
            <a:rPr lang="en-US" sz="3200" kern="1200" baseline="0" dirty="0"/>
            <a:t> &lt; .01</a:t>
          </a:r>
          <a:endParaRPr lang="en-US" sz="3200" kern="1200" dirty="0"/>
        </a:p>
      </dsp:txBody>
      <dsp:txXfrm>
        <a:off x="35640" y="145214"/>
        <a:ext cx="10325050" cy="658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3107F-506F-447E-AB85-84B567EDF2C5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B8261-1704-4C9E-9CE7-7683F20CC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9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B8261-1704-4C9E-9CE7-7683F20CC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B8261-1704-4C9E-9CE7-7683F20CC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74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B8261-1704-4C9E-9CE7-7683F20CCA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2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all the </a:t>
            </a:r>
            <a:r>
              <a:rPr lang="en-US" dirty="0" err="1"/>
              <a:t>prereqs</a:t>
            </a:r>
            <a:r>
              <a:rPr lang="en-US" dirty="0"/>
              <a:t> are there, why no far transfer?</a:t>
            </a:r>
          </a:p>
          <a:p>
            <a:r>
              <a:rPr lang="en-US" dirty="0"/>
              <a:t>Point 1: one interpretation is…</a:t>
            </a:r>
          </a:p>
          <a:p>
            <a:r>
              <a:rPr lang="en-US" dirty="0"/>
              <a:t>Point 2: That begs the question, which processes are important for reading comprehension, and if a training focusses more on those processes, will reading comprehension improve?</a:t>
            </a:r>
          </a:p>
          <a:p>
            <a:r>
              <a:rPr lang="en-US" dirty="0"/>
              <a:t>              And what domain specific vs domain general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B8261-1704-4C9E-9CE7-7683F20CCA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5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1: Perhaps …</a:t>
            </a:r>
          </a:p>
          <a:p>
            <a:r>
              <a:rPr lang="en-US" dirty="0"/>
              <a:t>Point 2: That begs the question, which processes are important for reading comprehension, and if a training focusses more on those processes, will reading comprehension improve?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B8261-1704-4C9E-9CE7-7683F20CCA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1: Perhaps …</a:t>
            </a:r>
          </a:p>
          <a:p>
            <a:r>
              <a:rPr lang="en-US" dirty="0"/>
              <a:t>Point 2: That begs the question, which processes are important for reading comprehension, and if a training focusses more on those processes, will reading comprehension improve?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B8261-1704-4C9E-9CE7-7683F20CCA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3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0B8261-1704-4C9E-9CE7-7683F20CCA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3373D9-15E4-4618-BE2E-8FB44F15F4D0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2D44-E992-4523-91C8-EE95FDC0EE8E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7C13-2CA8-4547-91BB-8E6473EDE070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94AEB-C17D-4530-9B33-780081865299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58D5A4-7651-4805-BC7F-A2C6B02B751C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0F02B-025D-4DBE-A845-49BA4E0B41E2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BB88-11DD-4828-8785-2ECD38003C5D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4C19-CA19-4E1A-8A99-050B534036BD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F7F-51AC-4382-9ED5-967076BE655A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C29B3-3B36-4EA3-93AA-E329C2CFBACC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837F08-5E88-46DC-B4F1-20C11E4B96E3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59D9EE3-BACA-42BE-951F-9EEB6CAEB1AA}" type="datetime1">
              <a:rPr lang="en-US" smtClean="0"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The Effect of Working Memory Training on Cognitive Control and Reading Comprehension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Jean-paul Snijder</a:t>
            </a:r>
          </a:p>
        </p:txBody>
      </p:sp>
    </p:spTree>
    <p:extLst>
      <p:ext uri="{BB962C8B-B14F-4D97-AF65-F5344CB8AC3E}">
        <p14:creationId xmlns:p14="http://schemas.microsoft.com/office/powerpoint/2010/main" val="300316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n-US" dirty="0"/>
              <a:t>Method: Cognitive Assessments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4257"/>
            <a:ext cx="9601200" cy="4603143"/>
          </a:xfrm>
        </p:spPr>
        <p:txBody>
          <a:bodyPr>
            <a:normAutofit/>
          </a:bodyPr>
          <a:lstStyle/>
          <a:p>
            <a:r>
              <a:rPr lang="en-US" sz="3000" dirty="0"/>
              <a:t>Measured at Pre-test – Post-test</a:t>
            </a:r>
          </a:p>
          <a:p>
            <a:r>
              <a:rPr lang="en-US" sz="3000" dirty="0"/>
              <a:t>Cognitive Control (near transfer):</a:t>
            </a:r>
          </a:p>
          <a:p>
            <a:pPr lvl="1"/>
            <a:r>
              <a:rPr lang="en-US" sz="3000" dirty="0"/>
              <a:t>AX-CPT</a:t>
            </a:r>
          </a:p>
          <a:p>
            <a:pPr lvl="1"/>
            <a:r>
              <a:rPr lang="en-US" sz="3000" dirty="0"/>
              <a:t>Stroop</a:t>
            </a:r>
          </a:p>
          <a:p>
            <a:r>
              <a:rPr lang="en-US" sz="3000" dirty="0"/>
              <a:t>Reading Comprehension (far transfer):</a:t>
            </a:r>
          </a:p>
          <a:p>
            <a:pPr lvl="1"/>
            <a:r>
              <a:rPr lang="en-US" sz="3000" dirty="0"/>
              <a:t>Nelson Denny Reading Test</a:t>
            </a:r>
          </a:p>
          <a:p>
            <a:pPr lvl="1"/>
            <a:r>
              <a:rPr lang="en-US" sz="3000" dirty="0"/>
              <a:t>GRE passages selection</a:t>
            </a:r>
          </a:p>
          <a:p>
            <a:pPr marL="0" indent="0">
              <a:buNone/>
            </a:pPr>
            <a:endParaRPr lang="en-US" sz="300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92C5D-1B49-4742-84AF-79628E31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9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4257"/>
            <a:ext cx="9601200" cy="46031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Performance on training task will improve as subjects progress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All groups will improve on target cognitive 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Improvement in reading comprehension will be correlated with improvement in cognitive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Cross-training group will show stronger improvements in cognitive abilities compared to single task groups </a:t>
            </a:r>
          </a:p>
          <a:p>
            <a:pPr marL="0" indent="0">
              <a:buNone/>
            </a:pPr>
            <a:endParaRPr lang="en-US" sz="300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147B8-229F-4C25-9A35-16DC87E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8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4257"/>
            <a:ext cx="9601200" cy="460314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Gathering subjects was more difficult than expected</a:t>
            </a:r>
          </a:p>
          <a:p>
            <a:r>
              <a:rPr lang="en-US" sz="3000" dirty="0"/>
              <a:t>To date:</a:t>
            </a:r>
          </a:p>
          <a:p>
            <a:pPr lvl="1"/>
            <a:r>
              <a:rPr lang="en-US" sz="3000" dirty="0"/>
              <a:t>60 subjects completed pre-test</a:t>
            </a:r>
          </a:p>
          <a:p>
            <a:pPr lvl="1"/>
            <a:r>
              <a:rPr lang="en-US" sz="3000" dirty="0"/>
              <a:t>51 started the training</a:t>
            </a:r>
          </a:p>
          <a:p>
            <a:pPr lvl="1"/>
            <a:r>
              <a:rPr lang="en-US" sz="3000" dirty="0"/>
              <a:t>21 completed post-test (e.g., entire experiment)</a:t>
            </a:r>
          </a:p>
          <a:p>
            <a:r>
              <a:rPr lang="en-US" sz="3000" dirty="0"/>
              <a:t>Lack of power; combined cross-training and single task groups</a:t>
            </a:r>
          </a:p>
          <a:p>
            <a:r>
              <a:rPr lang="en-US" sz="3000" dirty="0"/>
              <a:t>The last hypothesis (Single task=↑; Cross-training =↑↑) was dropped from analysis</a:t>
            </a:r>
          </a:p>
          <a:p>
            <a:pPr marL="0" indent="0">
              <a:buNone/>
            </a:pPr>
            <a:endParaRPr lang="en-US" sz="300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08D94-4895-421A-91E9-ED593DFE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7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n-US" dirty="0"/>
              <a:t>Result 1: Training Improved WMC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1264257"/>
            <a:ext cx="10121900" cy="46031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C5F73-ABEF-4CFD-8D58-A7902ACDB907}"/>
              </a:ext>
            </a:extLst>
          </p:cNvPr>
          <p:cNvPicPr/>
          <p:nvPr/>
        </p:nvPicPr>
        <p:blipFill rotWithShape="1">
          <a:blip r:embed="rId2"/>
          <a:srcRect l="1" r="-252"/>
          <a:stretch/>
        </p:blipFill>
        <p:spPr>
          <a:xfrm>
            <a:off x="2929639" y="1340457"/>
            <a:ext cx="6904825" cy="54000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BCDFF-27F4-4CFD-AFEF-A3DB65CA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8D75B-B27F-4159-82A7-0459EBA1ED06}"/>
              </a:ext>
            </a:extLst>
          </p:cNvPr>
          <p:cNvSpPr/>
          <p:nvPr/>
        </p:nvSpPr>
        <p:spPr>
          <a:xfrm>
            <a:off x="8332237" y="3340359"/>
            <a:ext cx="1427583" cy="961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9AF64-A1C6-42FD-BFF6-A12941DBF356}"/>
              </a:ext>
            </a:extLst>
          </p:cNvPr>
          <p:cNvSpPr txBox="1"/>
          <p:nvPr/>
        </p:nvSpPr>
        <p:spPr>
          <a:xfrm>
            <a:off x="8121515" y="228972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Verbal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107E0-6869-4C53-91BB-B3241F73A7FF}"/>
              </a:ext>
            </a:extLst>
          </p:cNvPr>
          <p:cNvSpPr txBox="1"/>
          <p:nvPr/>
        </p:nvSpPr>
        <p:spPr>
          <a:xfrm>
            <a:off x="8117632" y="3601609"/>
            <a:ext cx="168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Spatial Training</a:t>
            </a:r>
          </a:p>
        </p:txBody>
      </p:sp>
    </p:spTree>
    <p:extLst>
      <p:ext uri="{BB962C8B-B14F-4D97-AF65-F5344CB8AC3E}">
        <p14:creationId xmlns:p14="http://schemas.microsoft.com/office/powerpoint/2010/main" val="370143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n-US" dirty="0"/>
              <a:t>Result 2: Evidence for Near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4257"/>
            <a:ext cx="9601200" cy="46031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F6393-18F9-4C38-BC00-DB3CF0E5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5806F-CDCC-4D37-8CBE-B26CA8127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649933"/>
            <a:ext cx="100203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5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685800"/>
            <a:ext cx="10960100" cy="713630"/>
          </a:xfrm>
        </p:spPr>
        <p:txBody>
          <a:bodyPr>
            <a:noAutofit/>
          </a:bodyPr>
          <a:lstStyle/>
          <a:p>
            <a:r>
              <a:rPr lang="en-US" dirty="0"/>
              <a:t>Result 2: No Evidence for Far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4257"/>
            <a:ext cx="9601200" cy="46031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AC8D7-BD68-42A7-8B5C-E0D005DB2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12887"/>
            <a:ext cx="10307868" cy="458311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C33AE-C0FA-4AFD-8D78-EB934CA1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1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>
            <a:normAutofit/>
          </a:bodyPr>
          <a:lstStyle/>
          <a:p>
            <a:r>
              <a:rPr lang="en-US" dirty="0"/>
              <a:t>Result 3: Correlation of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484113"/>
            <a:ext cx="9601200" cy="992560"/>
          </a:xfrm>
        </p:spPr>
        <p:txBody>
          <a:bodyPr>
            <a:normAutofit/>
          </a:bodyPr>
          <a:lstStyle/>
          <a:p>
            <a:r>
              <a:rPr lang="en-US" sz="3000" dirty="0"/>
              <a:t>None of the correlations were significant</a:t>
            </a:r>
          </a:p>
          <a:p>
            <a:pPr lvl="1"/>
            <a:r>
              <a:rPr lang="en-US" dirty="0"/>
              <a:t>Possibly due to small sample size (n = 17)</a:t>
            </a:r>
          </a:p>
          <a:p>
            <a:pPr marL="0" indent="0">
              <a:buNone/>
            </a:pPr>
            <a:endParaRPr lang="en-US" sz="3000" i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B1815-C256-4FF5-8E3F-9C4BA101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DBF70-B284-4997-956F-A9AF670B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90" y="1715713"/>
            <a:ext cx="10972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82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n-US" dirty="0"/>
              <a:t>Discussion: Summary of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69535"/>
            <a:ext cx="9601200" cy="460314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Training improved subjects’ WMC</a:t>
            </a:r>
          </a:p>
          <a:p>
            <a:r>
              <a:rPr lang="en-US" sz="3000" i="0" dirty="0"/>
              <a:t>Improvement transferred to cognitive control but not to reading comprehension</a:t>
            </a:r>
          </a:p>
          <a:p>
            <a:r>
              <a:rPr lang="en-US" sz="3000" dirty="0"/>
              <a:t>Improvements between cognitive control measures are correlated</a:t>
            </a:r>
          </a:p>
          <a:p>
            <a:r>
              <a:rPr lang="en-US" sz="3000" i="0" dirty="0"/>
              <a:t>Evidence of near transfer, but not far transfer</a:t>
            </a:r>
          </a:p>
          <a:p>
            <a:r>
              <a:rPr lang="en-US" sz="3000" dirty="0">
                <a:cs typeface="Times New Roman" panose="02020603050405020304" pitchFamily="18" charset="0"/>
              </a:rPr>
              <a:t>Findings are consistent with meta-analyses </a:t>
            </a:r>
          </a:p>
          <a:p>
            <a:pPr lvl="1"/>
            <a:r>
              <a:rPr lang="en-US" dirty="0"/>
              <a:t>Shipstead, Redick, &amp; Engle, 2012 </a:t>
            </a:r>
          </a:p>
          <a:p>
            <a:pPr lvl="1"/>
            <a:r>
              <a:rPr lang="en-US" dirty="0"/>
              <a:t>Melby-Lervåg &amp; Hulme, 2013 </a:t>
            </a:r>
          </a:p>
          <a:p>
            <a:pPr lvl="1"/>
            <a:r>
              <a:rPr lang="en-US" dirty="0"/>
              <a:t>Melby-Lervåg, Redick, &amp; Hulme, 2016</a:t>
            </a:r>
            <a:endParaRPr lang="en-US" sz="3000" dirty="0">
              <a:cs typeface="Times New Roman" panose="02020603050405020304" pitchFamily="18" charset="0"/>
            </a:endParaRPr>
          </a:p>
          <a:p>
            <a:endParaRPr lang="en-US" sz="300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5F36-F9B2-4B3C-A849-0FC41D7A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n-US" dirty="0"/>
              <a:t>Why near transfer but not far transfer?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4257"/>
            <a:ext cx="10396330" cy="5593743"/>
          </a:xfrm>
        </p:spPr>
        <p:txBody>
          <a:bodyPr>
            <a:normAutofit/>
          </a:bodyPr>
          <a:lstStyle/>
          <a:p>
            <a:r>
              <a:rPr lang="en-US" sz="3000" dirty="0"/>
              <a:t>Cognitive control shares more processes with the training</a:t>
            </a:r>
          </a:p>
          <a:p>
            <a:r>
              <a:rPr lang="en-US" sz="3000" dirty="0"/>
              <a:t>Is cognitive control important for reading comprehension?</a:t>
            </a:r>
          </a:p>
          <a:p>
            <a:pPr marL="0" indent="0">
              <a:buNone/>
            </a:pPr>
            <a:endParaRPr lang="en-US" sz="3000" i="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9B99DE-B8BF-44CD-86A1-1DAF854AF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2643585"/>
              </p:ext>
            </p:extLst>
          </p:nvPr>
        </p:nvGraphicFramePr>
        <p:xfrm>
          <a:off x="962414" y="3074274"/>
          <a:ext cx="10396330" cy="94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43A71A-5174-4C02-A722-B469979E154B}"/>
              </a:ext>
            </a:extLst>
          </p:cNvPr>
          <p:cNvSpPr txBox="1">
            <a:spLocks/>
          </p:cNvSpPr>
          <p:nvPr/>
        </p:nvSpPr>
        <p:spPr>
          <a:xfrm>
            <a:off x="962414" y="2696385"/>
            <a:ext cx="9601200" cy="613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Analysis on baseline data (</a:t>
            </a:r>
            <a:r>
              <a:rPr lang="en-US" sz="3000" i="1" dirty="0"/>
              <a:t>n = 60</a:t>
            </a:r>
            <a:r>
              <a:rPr lang="en-US" sz="3000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13490-6F60-4861-A960-7B217A1D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2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4257"/>
            <a:ext cx="10396330" cy="551909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+mj-lt"/>
                <a:cs typeface="Times New Roman" panose="02020603050405020304" pitchFamily="18" charset="0"/>
              </a:rPr>
              <a:t>With an improved methodological design and concerns addressed AND </a:t>
            </a:r>
          </a:p>
          <a:p>
            <a:r>
              <a:rPr lang="en-US" sz="3000" dirty="0">
                <a:latin typeface="+mj-lt"/>
                <a:cs typeface="Times New Roman" panose="02020603050405020304" pitchFamily="18" charset="0"/>
              </a:rPr>
              <a:t>Cognitive control and reading comprehension are correlated</a:t>
            </a:r>
          </a:p>
          <a:p>
            <a:r>
              <a:rPr lang="en-US" sz="3000" dirty="0">
                <a:latin typeface="+mj-lt"/>
                <a:cs typeface="Times New Roman" panose="02020603050405020304" pitchFamily="18" charset="0"/>
              </a:rPr>
              <a:t>Improvement in cognitive control, but not in reading comp.</a:t>
            </a:r>
          </a:p>
          <a:p>
            <a:r>
              <a:rPr lang="en-US" sz="3000" dirty="0">
                <a:latin typeface="+mj-lt"/>
                <a:cs typeface="Times New Roman" panose="02020603050405020304" pitchFamily="18" charset="0"/>
              </a:rPr>
              <a:t>Randy Engle: </a:t>
            </a:r>
            <a:r>
              <a:rPr lang="en-US" sz="3000" i="1" dirty="0">
                <a:latin typeface="+mj-lt"/>
              </a:rPr>
              <a:t>“height and weight are correlated; I’ve gained 20 pounds since grad school but I haven’t grown an inch” </a:t>
            </a:r>
          </a:p>
          <a:p>
            <a:r>
              <a:rPr lang="en-US" sz="3000" dirty="0">
                <a:latin typeface="+mj-lt"/>
              </a:rPr>
              <a:t>Consistent with meta-analyses; near transfer of training, but not far transfer of training</a:t>
            </a:r>
          </a:p>
          <a:p>
            <a:r>
              <a:rPr lang="en-US" sz="3000" dirty="0">
                <a:latin typeface="+mj-lt"/>
              </a:rPr>
              <a:t>Future Directions: Examine the efficacy of a Cross-training paradigm</a:t>
            </a:r>
          </a:p>
          <a:p>
            <a:pPr marL="0" indent="0">
              <a:buNone/>
            </a:pPr>
            <a:endParaRPr lang="en-US" sz="300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5768D-D6C3-4A3F-9134-E79010DE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n-US" dirty="0"/>
              <a:t>Working Memory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4257"/>
            <a:ext cx="9601200" cy="4603143"/>
          </a:xfrm>
        </p:spPr>
        <p:txBody>
          <a:bodyPr>
            <a:normAutofit/>
          </a:bodyPr>
          <a:lstStyle/>
          <a:p>
            <a:r>
              <a:rPr lang="en-US" sz="3000" dirty="0"/>
              <a:t>A stable trait? Training increased WMC </a:t>
            </a:r>
            <a:r>
              <a:rPr lang="en-US" dirty="0"/>
              <a:t>(e.g., Klingberg et al., 2005)</a:t>
            </a:r>
          </a:p>
          <a:p>
            <a:r>
              <a:rPr lang="en-US" sz="3000" dirty="0"/>
              <a:t>WM Training became popular </a:t>
            </a:r>
          </a:p>
          <a:p>
            <a:pPr lvl="1"/>
            <a:r>
              <a:rPr lang="en-US" dirty="0" err="1"/>
              <a:t>Cogmed</a:t>
            </a:r>
            <a:endParaRPr lang="en-US" dirty="0"/>
          </a:p>
          <a:p>
            <a:pPr lvl="1"/>
            <a:r>
              <a:rPr lang="en-US" dirty="0"/>
              <a:t>Lumosity</a:t>
            </a:r>
          </a:p>
          <a:p>
            <a:r>
              <a:rPr lang="en-US" sz="3000" dirty="0"/>
              <a:t>Height of Popularity: Jaeggi et al., 2008 </a:t>
            </a:r>
          </a:p>
          <a:p>
            <a:pPr lvl="1"/>
            <a:r>
              <a:rPr lang="en-US" sz="3000" dirty="0"/>
              <a:t>“Training on a demanding WM task improved fluid intelligence [(</a:t>
            </a:r>
            <a:r>
              <a:rPr lang="en-US" sz="3000" i="1" dirty="0"/>
              <a:t>Gf)]”</a:t>
            </a:r>
          </a:p>
          <a:p>
            <a:pPr marL="530352" lvl="1" indent="0">
              <a:buNone/>
            </a:pPr>
            <a:endParaRPr lang="en-US" sz="300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EA54-4718-484C-85C0-69990540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65" y="685800"/>
            <a:ext cx="11501535" cy="617220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5768D-D6C3-4A3F-9134-E79010DE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64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0C8F-6E70-4170-937C-00B9C634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Control Group Issue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B34FD-7E79-486A-8F59-10AB060B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19D1A-D55B-4318-B2B7-70614BFEF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90" y="2605798"/>
            <a:ext cx="7828444" cy="41549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C31598-8703-4F25-BE12-B05EAC514D78}"/>
              </a:ext>
            </a:extLst>
          </p:cNvPr>
          <p:cNvSpPr txBox="1">
            <a:spLocks/>
          </p:cNvSpPr>
          <p:nvPr/>
        </p:nvSpPr>
        <p:spPr>
          <a:xfrm>
            <a:off x="1371600" y="1342081"/>
            <a:ext cx="10396330" cy="1227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More than 5 weeks between pre and post, other studies…</a:t>
            </a:r>
          </a:p>
          <a:p>
            <a:r>
              <a:rPr lang="en-US" sz="3000" dirty="0"/>
              <a:t>Size of the practice effect, as seen in the non-active control groups of other studies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88850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E9B1-E4C6-4CFD-B176-D1798457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AX-CPT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EE8D-5D79-47C7-A13A-F702984D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AF15-1018-4BCE-A7D4-8FFB5F89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2BC85-59E6-4F7A-BF9F-F3D7703C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269" y="1609100"/>
            <a:ext cx="7447030" cy="47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2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n-US" dirty="0"/>
              <a:t>Jaeggi et al., 2008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4257"/>
            <a:ext cx="9601200" cy="4603143"/>
          </a:xfrm>
        </p:spPr>
        <p:txBody>
          <a:bodyPr>
            <a:normAutofit/>
          </a:bodyPr>
          <a:lstStyle/>
          <a:p>
            <a:r>
              <a:rPr lang="en-US" sz="3000" dirty="0"/>
              <a:t>Trained on Dual 2-back task, transferred to Gf (RAPM) </a:t>
            </a:r>
            <a:endParaRPr lang="en-US" sz="3000" i="1" dirty="0"/>
          </a:p>
          <a:p>
            <a:pPr marL="530352" lvl="1" indent="0">
              <a:buNone/>
            </a:pPr>
            <a:endParaRPr lang="en-US" sz="3000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8AAF7-D7D2-47D2-A108-43B213FC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06" y="1977887"/>
            <a:ext cx="8846694" cy="45997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352FE-200C-4595-ABEA-25DC4FAB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6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C53E-0B22-4C3B-93B9-626E6F96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 err="1"/>
              <a:t>Jaeggi</a:t>
            </a:r>
            <a:r>
              <a:rPr lang="en-US" dirty="0"/>
              <a:t> et al., 2008: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3CB0-612C-4095-B47C-12FD41F7E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9CBEC-9F98-4D47-901B-1C520F14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http://www.pnas.org/content/pnas/105/19/6829/F3.large.jpg?width=800&amp;height=600&amp;carousel=1">
            <a:extLst>
              <a:ext uri="{FF2B5EF4-FFF2-40B4-BE49-F238E27FC236}">
                <a16:creationId xmlns:a16="http://schemas.microsoft.com/office/drawing/2014/main" id="{DAB549E6-6958-4DE3-9AEF-7879C906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61" y="1376096"/>
            <a:ext cx="11254903" cy="42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21107-832F-43C0-9541-CC2BFCF76FB9}"/>
              </a:ext>
            </a:extLst>
          </p:cNvPr>
          <p:cNvSpPr txBox="1"/>
          <p:nvPr/>
        </p:nvSpPr>
        <p:spPr>
          <a:xfrm>
            <a:off x="1196502" y="5992238"/>
            <a:ext cx="107587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Gained much attention and replication studies … however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8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n-US" dirty="0"/>
              <a:t>Skepticism and Current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7506" y="1382158"/>
            <a:ext cx="9601200" cy="5602302"/>
          </a:xfrm>
        </p:spPr>
        <p:txBody>
          <a:bodyPr>
            <a:normAutofit/>
          </a:bodyPr>
          <a:lstStyle/>
          <a:p>
            <a:r>
              <a:rPr lang="en-US" sz="3000" dirty="0"/>
              <a:t>Concerns have surfaced over the methodology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Training that targets STM instead of WM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Control group problems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Single test measurement of target cognitive ability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Strategies artificially inflate measurement scores</a:t>
            </a:r>
          </a:p>
          <a:p>
            <a:endParaRPr lang="en-US" sz="3000" dirty="0"/>
          </a:p>
          <a:p>
            <a:r>
              <a:rPr lang="en-US" sz="3000" dirty="0"/>
              <a:t>How these concerns are addressed in the current study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Employing complex working memory span tasks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Novel active control group structure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Multiple measures of cognitive 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Adaptive and a two-domain training task (e.g., verbal and spatial)</a:t>
            </a:r>
          </a:p>
          <a:p>
            <a:pPr marL="530352" lvl="1" indent="0">
              <a:buNone/>
            </a:pPr>
            <a:endParaRPr lang="en-US" dirty="0"/>
          </a:p>
          <a:p>
            <a:pPr marL="987552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9DEB1-9319-43C9-9994-9C0F485A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2B470-BABD-45A9-A2F2-3739D0EBCE02}"/>
              </a:ext>
            </a:extLst>
          </p:cNvPr>
          <p:cNvSpPr txBox="1"/>
          <p:nvPr/>
        </p:nvSpPr>
        <p:spPr>
          <a:xfrm flipH="1">
            <a:off x="8649479" y="2271805"/>
            <a:ext cx="204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Jaeggi et al., 2008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8C70E03-DAE9-4238-80D1-01535F38C716}"/>
              </a:ext>
            </a:extLst>
          </p:cNvPr>
          <p:cNvSpPr/>
          <p:nvPr/>
        </p:nvSpPr>
        <p:spPr>
          <a:xfrm>
            <a:off x="8285585" y="1945723"/>
            <a:ext cx="363894" cy="111034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7895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n-US" dirty="0"/>
              <a:t>Method: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4257"/>
            <a:ext cx="9601200" cy="4603143"/>
          </a:xfrm>
        </p:spPr>
        <p:txBody>
          <a:bodyPr>
            <a:normAutofit/>
          </a:bodyPr>
          <a:lstStyle/>
          <a:p>
            <a:r>
              <a:rPr lang="en-US" sz="3000" dirty="0"/>
              <a:t>Subjects randomly assigned into 3 groups</a:t>
            </a:r>
          </a:p>
          <a:p>
            <a:r>
              <a:rPr lang="en-US" sz="3000" dirty="0"/>
              <a:t>Experimental group: Cross-training (verbal &amp; spatial)</a:t>
            </a:r>
          </a:p>
          <a:p>
            <a:pPr lvl="1"/>
            <a:r>
              <a:rPr lang="en-US" sz="3000" dirty="0"/>
              <a:t>Chein and Morrison, 2010</a:t>
            </a:r>
          </a:p>
          <a:p>
            <a:r>
              <a:rPr lang="en-US" sz="3000" dirty="0"/>
              <a:t>2</a:t>
            </a:r>
            <a:r>
              <a:rPr lang="en-US" sz="3000" baseline="30000" dirty="0"/>
              <a:t>nd</a:t>
            </a:r>
            <a:r>
              <a:rPr lang="en-US" sz="3000" dirty="0"/>
              <a:t>: Verbal training only</a:t>
            </a:r>
          </a:p>
          <a:p>
            <a:r>
              <a:rPr lang="en-US" sz="3000" dirty="0"/>
              <a:t>3</a:t>
            </a:r>
            <a:r>
              <a:rPr lang="en-US" sz="3000" baseline="30000" dirty="0"/>
              <a:t>rd</a:t>
            </a:r>
            <a:r>
              <a:rPr lang="en-US" sz="3000" dirty="0"/>
              <a:t>:  Spatial training only</a:t>
            </a:r>
          </a:p>
          <a:p>
            <a:endParaRPr lang="en-US" sz="3000" dirty="0"/>
          </a:p>
          <a:p>
            <a:endParaRPr lang="en-US" sz="300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1DD63-79FD-416F-9A02-2560C727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5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n-US" dirty="0"/>
              <a:t>Method: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4257"/>
            <a:ext cx="9601200" cy="4603143"/>
          </a:xfrm>
        </p:spPr>
        <p:txBody>
          <a:bodyPr>
            <a:normAutofit/>
          </a:bodyPr>
          <a:lstStyle/>
          <a:p>
            <a:r>
              <a:rPr lang="en-US" sz="3000" dirty="0"/>
              <a:t>Pre-test – Training – Post-test</a:t>
            </a:r>
          </a:p>
          <a:p>
            <a:r>
              <a:rPr lang="en-US" sz="3000" dirty="0"/>
              <a:t>Native English speakers between 18 – 35</a:t>
            </a:r>
          </a:p>
          <a:p>
            <a:r>
              <a:rPr lang="en-US" sz="3000" dirty="0"/>
              <a:t>20-day training, over 4 weeks, 30 minutes per session</a:t>
            </a:r>
          </a:p>
          <a:p>
            <a:r>
              <a:rPr lang="en-US" sz="3000" dirty="0"/>
              <a:t>No more than 1 week between training and post-test</a:t>
            </a:r>
          </a:p>
          <a:p>
            <a:r>
              <a:rPr lang="en-US" sz="3000" dirty="0"/>
              <a:t>Cognitive ability measurement: Alternate versions at post-test compared to pre-test</a:t>
            </a:r>
          </a:p>
          <a:p>
            <a:endParaRPr lang="en-US" sz="300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A6E70-D462-49F1-B4FD-CB742282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9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n-US" dirty="0"/>
              <a:t>Method: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26167"/>
            <a:ext cx="9601200" cy="4603143"/>
          </a:xfrm>
        </p:spPr>
        <p:txBody>
          <a:bodyPr>
            <a:normAutofit/>
          </a:bodyPr>
          <a:lstStyle/>
          <a:p>
            <a:r>
              <a:rPr lang="en-US" sz="3000" dirty="0"/>
              <a:t>Training paradigm: two domains</a:t>
            </a:r>
          </a:p>
          <a:p>
            <a:pPr marL="0" indent="0">
              <a:buNone/>
            </a:pPr>
            <a:endParaRPr lang="en-US" sz="3000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94578-61C5-45EB-B001-538E67C2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61" y="1816963"/>
            <a:ext cx="7430096" cy="4813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C82F32-5705-4165-A831-B674337394C1}"/>
              </a:ext>
            </a:extLst>
          </p:cNvPr>
          <p:cNvSpPr txBox="1"/>
          <p:nvPr/>
        </p:nvSpPr>
        <p:spPr>
          <a:xfrm>
            <a:off x="6705975" y="6284933"/>
            <a:ext cx="3613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Reprinted from Chein &amp; Morrison, 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FB198-8DE8-4CE9-91C9-DB308DC5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0FF043-2FD7-4BA2-BD65-2A7FA1B51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983" y="3094364"/>
            <a:ext cx="2404440" cy="3100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750B38-A529-4F12-9550-0CD79B7297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76" t="16599" r="16863" b="18617"/>
          <a:stretch/>
        </p:blipFill>
        <p:spPr>
          <a:xfrm>
            <a:off x="7051132" y="3085533"/>
            <a:ext cx="2396731" cy="29720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16E31F-7837-43F4-9ED6-511BFE1FC63F}"/>
              </a:ext>
            </a:extLst>
          </p:cNvPr>
          <p:cNvSpPr txBox="1"/>
          <p:nvPr/>
        </p:nvSpPr>
        <p:spPr>
          <a:xfrm>
            <a:off x="1053167" y="2135146"/>
            <a:ext cx="1317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ld English Text MT" panose="03040902040508030806" pitchFamily="66" charset="0"/>
              </a:rPr>
              <a:t>Glance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914C2-65AC-4045-9004-731F67EDA00C}"/>
              </a:ext>
            </a:extLst>
          </p:cNvPr>
          <p:cNvSpPr txBox="1"/>
          <p:nvPr/>
        </p:nvSpPr>
        <p:spPr>
          <a:xfrm>
            <a:off x="1070636" y="2620566"/>
            <a:ext cx="10550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ld English Text MT" panose="03040902040508030806" pitchFamily="66" charset="0"/>
              </a:rPr>
              <a:t>Look</a:t>
            </a:r>
          </a:p>
          <a:p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3064F-060E-4CD6-97D7-D957CC76A8F5}"/>
              </a:ext>
            </a:extLst>
          </p:cNvPr>
          <p:cNvSpPr txBox="1"/>
          <p:nvPr/>
        </p:nvSpPr>
        <p:spPr>
          <a:xfrm>
            <a:off x="1043384" y="3128397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Old English Text MT" panose="03040902040508030806" pitchFamily="66" charset="0"/>
              </a:rPr>
              <a:t>Gaze</a:t>
            </a:r>
          </a:p>
        </p:txBody>
      </p:sp>
    </p:spTree>
    <p:extLst>
      <p:ext uri="{BB962C8B-B14F-4D97-AF65-F5344CB8AC3E}">
        <p14:creationId xmlns:p14="http://schemas.microsoft.com/office/powerpoint/2010/main" val="187909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3630"/>
          </a:xfrm>
        </p:spPr>
        <p:txBody>
          <a:bodyPr/>
          <a:lstStyle/>
          <a:p>
            <a:r>
              <a:rPr lang="en-US" dirty="0"/>
              <a:t>Method: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64257"/>
            <a:ext cx="9601200" cy="4603143"/>
          </a:xfrm>
        </p:spPr>
        <p:txBody>
          <a:bodyPr>
            <a:normAutofit/>
          </a:bodyPr>
          <a:lstStyle/>
          <a:p>
            <a:r>
              <a:rPr lang="en-US" sz="3000" dirty="0"/>
              <a:t>Training paradigm: two domains</a:t>
            </a:r>
          </a:p>
          <a:p>
            <a:pPr marL="0" indent="0">
              <a:buNone/>
            </a:pPr>
            <a:endParaRPr lang="en-US" sz="3000" i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94578-61C5-45EB-B001-538E67C2E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561" y="1816963"/>
            <a:ext cx="7430096" cy="4813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C82F32-5705-4165-A831-B674337394C1}"/>
              </a:ext>
            </a:extLst>
          </p:cNvPr>
          <p:cNvSpPr txBox="1"/>
          <p:nvPr/>
        </p:nvSpPr>
        <p:spPr>
          <a:xfrm>
            <a:off x="6705975" y="6284933"/>
            <a:ext cx="3613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Reprinted from Chein &amp; Morrison, 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FB198-8DE8-4CE9-91C9-DB308DC5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180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2507</TotalTime>
  <Words>841</Words>
  <Application>Microsoft Office PowerPoint</Application>
  <PresentationFormat>Widescreen</PresentationFormat>
  <Paragraphs>138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Franklin Gothic Book</vt:lpstr>
      <vt:lpstr>Old English Text MT</vt:lpstr>
      <vt:lpstr>Times New Roman</vt:lpstr>
      <vt:lpstr>Crop</vt:lpstr>
      <vt:lpstr>The Effect of Working Memory Training on Cognitive Control and Reading Comprehension</vt:lpstr>
      <vt:lpstr>Working Memory Training</vt:lpstr>
      <vt:lpstr>Jaeggi et al., 2008</vt:lpstr>
      <vt:lpstr>Jaeggi et al., 2008: Results</vt:lpstr>
      <vt:lpstr>Skepticism and Current Study</vt:lpstr>
      <vt:lpstr>Method: Groups</vt:lpstr>
      <vt:lpstr>Method: General</vt:lpstr>
      <vt:lpstr>Method: Training</vt:lpstr>
      <vt:lpstr>Method: Training</vt:lpstr>
      <vt:lpstr>Method: Cognitive Assessments </vt:lpstr>
      <vt:lpstr>Hypotheses</vt:lpstr>
      <vt:lpstr>Results</vt:lpstr>
      <vt:lpstr>Result 1: Training Improved WMC</vt:lpstr>
      <vt:lpstr>Result 2: Evidence for Near Transfer</vt:lpstr>
      <vt:lpstr>Result 2: No Evidence for Far Transfer</vt:lpstr>
      <vt:lpstr>Result 3: Correlation of Improvements</vt:lpstr>
      <vt:lpstr>Discussion: Summary of Evidence</vt:lpstr>
      <vt:lpstr>Why near transfer but not far transfer?</vt:lpstr>
      <vt:lpstr>In conclusion</vt:lpstr>
      <vt:lpstr>   Thank you,  Questions?</vt:lpstr>
      <vt:lpstr>No Control Group Issue</vt:lpstr>
      <vt:lpstr>AX-CPT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Diffusion Model</dc:title>
  <dc:creator>Jean-paul Snijder</dc:creator>
  <cp:lastModifiedBy>Guanda</cp:lastModifiedBy>
  <cp:revision>81</cp:revision>
  <dcterms:created xsi:type="dcterms:W3CDTF">2017-09-22T17:13:37Z</dcterms:created>
  <dcterms:modified xsi:type="dcterms:W3CDTF">2018-05-04T18:00:35Z</dcterms:modified>
</cp:coreProperties>
</file>