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5" r:id="rId4"/>
    <p:sldId id="279" r:id="rId5"/>
    <p:sldId id="286" r:id="rId6"/>
    <p:sldId id="280" r:id="rId7"/>
    <p:sldId id="283" r:id="rId8"/>
    <p:sldId id="281" r:id="rId9"/>
    <p:sldId id="282" r:id="rId10"/>
    <p:sldId id="284" r:id="rId11"/>
    <p:sldId id="287" r:id="rId12"/>
    <p:sldId id="289" r:id="rId13"/>
    <p:sldId id="290" r:id="rId14"/>
    <p:sldId id="288" r:id="rId15"/>
    <p:sldId id="293" r:id="rId16"/>
    <p:sldId id="291" r:id="rId17"/>
    <p:sldId id="292" r:id="rId18"/>
    <p:sldId id="294" r:id="rId19"/>
    <p:sldId id="295" r:id="rId20"/>
    <p:sldId id="271" r:id="rId21"/>
    <p:sldId id="272" r:id="rId22"/>
    <p:sldId id="274" r:id="rId23"/>
    <p:sldId id="275" r:id="rId24"/>
    <p:sldId id="276" r:id="rId25"/>
    <p:sldId id="273" r:id="rId26"/>
    <p:sldId id="277" r:id="rId27"/>
    <p:sldId id="278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626"/>
    <a:srgbClr val="97272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F727-4029-4B80-A2E6-9EA504674373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89DE1-6781-4904-ABDD-4E37850238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34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4626-5D26-45C6-8A17-16E3D3AE243C}" type="datetime1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D72A-8732-43BA-A5E3-991975487EAC}" type="datetime1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D37-5429-49DA-9C61-63BD5F5A951F}" type="datetime1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532-1358-4AAB-97D1-3956A336FCD8}" type="datetime1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D8FB-E30B-4E63-A15F-F7E0EAA24EDF}" type="datetime1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5DB4-D0BA-4C6B-8116-EEB1DFA3B85C}" type="datetime1">
              <a:rPr lang="pt-BR" smtClean="0"/>
              <a:t>20/02/2017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0FB8-B042-44B3-9E05-B78D174D01C5}" type="datetime1">
              <a:rPr lang="pt-BR" smtClean="0"/>
              <a:t>20/02/2017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5B46-395F-42C0-927D-F2306804E1B9}" type="datetime1">
              <a:rPr lang="pt-BR" smtClean="0"/>
              <a:t>20/02/2017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D78D-42BB-4047-9809-3F99346974D1}" type="datetime1">
              <a:rPr lang="pt-BR" smtClean="0"/>
              <a:t>20/02/2017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D9D5-BAE2-465E-B6F9-B55B1C4BDDCB}" type="datetime1">
              <a:rPr lang="pt-BR" smtClean="0"/>
              <a:t>20/02/2017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689-79CD-4D92-B72F-897D1EE636FF}" type="datetime1">
              <a:rPr lang="pt-BR" smtClean="0"/>
              <a:t>20/02/2017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52BF-6E9E-4F33-986C-109115F3F333}" type="datetime1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A1F-7AC2-4032-AE25-0D28B304E1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1975" y="1877039"/>
            <a:ext cx="8089900" cy="1520211"/>
          </a:xfrm>
        </p:spPr>
        <p:txBody>
          <a:bodyPr anchor="ctr">
            <a:noAutofit/>
          </a:bodyPr>
          <a:lstStyle/>
          <a:p>
            <a:r>
              <a:rPr lang="pt-BR" sz="2800" b="1" dirty="0"/>
              <a:t>Simulação de Filtro Ativo do tipo </a:t>
            </a:r>
            <a:r>
              <a:rPr lang="pt-BR" sz="2800" b="1" i="1" dirty="0"/>
              <a:t>Shunt</a:t>
            </a:r>
            <a:r>
              <a:rPr lang="pt-BR" sz="2800" b="1" dirty="0"/>
              <a:t> para Correção de Fator de Potência em Sistema Elétricos Aeronáuticos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5953" y="3645514"/>
            <a:ext cx="6552406" cy="1655762"/>
          </a:xfrm>
        </p:spPr>
        <p:txBody>
          <a:bodyPr>
            <a:normAutofit/>
          </a:bodyPr>
          <a:lstStyle/>
          <a:p>
            <a:r>
              <a:rPr lang="pt-BR" sz="2000" dirty="0"/>
              <a:t>João Paulo de Souza Oliveira</a:t>
            </a:r>
          </a:p>
          <a:p>
            <a:endParaRPr lang="pt-BR" sz="2000" dirty="0"/>
          </a:p>
          <a:p>
            <a:pPr algn="l"/>
            <a:r>
              <a:rPr lang="pt-BR" sz="2000" dirty="0"/>
              <a:t>Orientador	Prof. Dr. Roberto d‘Amore</a:t>
            </a:r>
          </a:p>
          <a:p>
            <a:pPr algn="l"/>
            <a:r>
              <a:rPr lang="pt-BR" sz="2000" dirty="0" err="1"/>
              <a:t>Coorientador</a:t>
            </a:r>
            <a:r>
              <a:rPr lang="pt-BR" sz="2000" dirty="0"/>
              <a:t>	M. Eng. André Domingues Rocha de Oliveira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64506" y="6084888"/>
            <a:ext cx="561498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000" dirty="0">
                <a:latin typeface="+mn-lt"/>
                <a:cs typeface="Times New Roman" panose="02020603050405020304" pitchFamily="18" charset="0"/>
              </a:rPr>
              <a:t>São José dos Campos, SP – Brasil 2017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8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Determinação das correntes de referência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Determinação das tensões e correntes em coordenadas </a:t>
                </a:r>
                <a14:m>
                  <m:oMath xmlns:m="http://schemas.openxmlformats.org/officeDocument/2006/math">
                    <m:r>
                      <a:rPr lang="pt-BR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Seleção das potências a serem compensadas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pt-B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);</a:t>
                </a: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Calculo de corrente de compensação nas coordenadas </a:t>
                </a:r>
                <a14:m>
                  <m:oMath xmlns:m="http://schemas.openxmlformats.org/officeDocument/2006/math">
                    <m:r>
                      <a:rPr lang="pt-B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pt-BR" sz="1600" dirty="0">
                    <a:solidFill>
                      <a:prstClr val="black"/>
                    </a:solidFill>
                  </a:rPr>
                  <a:t>;</a:t>
                </a: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endParaRPr lang="pt-BR" sz="16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pt-BR" sz="1600" dirty="0">
                    <a:solidFill>
                      <a:prstClr val="black"/>
                    </a:solidFill>
                  </a:rPr>
                  <a:t>Transformada inversa de Clarke;</a:t>
                </a:r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4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3281840" y="2891311"/>
                <a:ext cx="2653034" cy="6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pt-B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pt-BR" sz="1400" b="0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40" y="2891311"/>
                <a:ext cx="2653034" cy="603883"/>
              </a:xfrm>
              <a:prstGeom prst="rect">
                <a:avLst/>
              </a:prstGeom>
              <a:blipFill>
                <a:blip r:embed="rId5"/>
                <a:stretch>
                  <a:fillRect b="-20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7" y="3822298"/>
            <a:ext cx="3382470" cy="230347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53" y="3822035"/>
            <a:ext cx="341153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Estratégia de Controle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11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A teoria p-q por si só mostra-se insuficiente para garantir a filtragem quando a tensão do barramento é distorcida </a:t>
            </a:r>
          </a:p>
          <a:p>
            <a:r>
              <a:rPr lang="pt-BR" sz="2000" dirty="0">
                <a:solidFill>
                  <a:prstClr val="black"/>
                </a:solidFill>
              </a:rPr>
              <a:t>Controle de Corrente Senoidal com uso do Detector de Sequencia Positiva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481" y="3635596"/>
            <a:ext cx="6289482" cy="16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Detector de Sequência Positiva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12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Malha de captura de fase (</a:t>
            </a:r>
            <a:r>
              <a:rPr lang="pt-BR" sz="2000" dirty="0">
                <a:solidFill>
                  <a:prstClr val="black"/>
                </a:solidFill>
              </a:rPr>
              <a:t>PLL)</a:t>
            </a: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Malha</a:t>
            </a:r>
            <a:r>
              <a:rPr lang="pt-BR" sz="2000" dirty="0">
                <a:solidFill>
                  <a:prstClr val="black"/>
                </a:solidFill>
              </a:rPr>
              <a:t> Principal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996" y="2033606"/>
            <a:ext cx="3872319" cy="131798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102" y="4134230"/>
            <a:ext cx="2393653" cy="21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Controle de tensão do Capacitor do compensador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13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Malha Principal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Sistema Completo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14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47" y="1683449"/>
            <a:ext cx="8495506" cy="48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15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3 </a:t>
            </a:r>
            <a:r>
              <a:rPr lang="pt-BR" sz="2000" dirty="0" err="1">
                <a:solidFill>
                  <a:prstClr val="black"/>
                </a:solidFill>
              </a:rPr>
              <a:t>EHAs</a:t>
            </a:r>
            <a:endParaRPr lang="pt-BR" sz="2000" dirty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Aeronave do tamanho comercial de 100 passageiros </a:t>
            </a:r>
          </a:p>
          <a:p>
            <a:r>
              <a:rPr lang="pt-BR" sz="2000" dirty="0" err="1">
                <a:solidFill>
                  <a:prstClr val="black"/>
                </a:solidFill>
              </a:rPr>
              <a:t>Etc</a:t>
            </a:r>
            <a:r>
              <a:rPr lang="pt-BR" sz="2000" dirty="0">
                <a:solidFill>
                  <a:prstClr val="black"/>
                </a:solidFill>
              </a:rPr>
              <a:t> (LER o BAGULHO)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16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prstClr val="black"/>
                </a:solidFill>
              </a:rPr>
              <a:t>Modelo Empregado do Sistema de Geração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875" y="2342660"/>
            <a:ext cx="4830881" cy="31122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590" y="5758913"/>
            <a:ext cx="3733445" cy="50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6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17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Sistema de Distribuição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191" y="2332756"/>
            <a:ext cx="6061928" cy="25563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35" y="5147826"/>
            <a:ext cx="3629439" cy="10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18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Empregado do EHA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grpSp>
        <p:nvGrpSpPr>
          <p:cNvPr id="23" name="Agrupar 22"/>
          <p:cNvGrpSpPr>
            <a:grpSpLocks noChangeAspect="1"/>
          </p:cNvGrpSpPr>
          <p:nvPr/>
        </p:nvGrpSpPr>
        <p:grpSpPr>
          <a:xfrm>
            <a:off x="548084" y="2284011"/>
            <a:ext cx="8008143" cy="3896223"/>
            <a:chOff x="745523" y="2144418"/>
            <a:chExt cx="8182577" cy="3981091"/>
          </a:xfrm>
        </p:grpSpPr>
        <p:sp>
          <p:nvSpPr>
            <p:cNvPr id="13" name="Retângulo 12"/>
            <p:cNvSpPr/>
            <p:nvPr/>
          </p:nvSpPr>
          <p:spPr>
            <a:xfrm>
              <a:off x="1892410" y="2153478"/>
              <a:ext cx="2669860" cy="17472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1276" y="2153478"/>
              <a:ext cx="3771081" cy="1747203"/>
            </a:xfrm>
            <a:prstGeom prst="rect">
              <a:avLst/>
            </a:prstGeom>
            <a:noFill/>
          </p:spPr>
        </p:pic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523" y="4273860"/>
              <a:ext cx="3816747" cy="1851649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771275" y="2144418"/>
              <a:ext cx="1033217" cy="1756264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46205" y="5001370"/>
              <a:ext cx="858287" cy="106547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a Direita 21"/>
            <p:cNvSpPr/>
            <p:nvPr/>
          </p:nvSpPr>
          <p:spPr>
            <a:xfrm>
              <a:off x="3164662" y="4403599"/>
              <a:ext cx="1635925" cy="22713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de Cima para Baixo 13"/>
            <p:cNvSpPr/>
            <p:nvPr/>
          </p:nvSpPr>
          <p:spPr>
            <a:xfrm>
              <a:off x="1287883" y="3978379"/>
              <a:ext cx="270344" cy="97005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de Cima para Baixo 19"/>
            <p:cNvSpPr/>
            <p:nvPr/>
          </p:nvSpPr>
          <p:spPr>
            <a:xfrm>
              <a:off x="3123529" y="3930781"/>
              <a:ext cx="207622" cy="304449"/>
            </a:xfrm>
            <a:prstGeom prst="upDownArrow">
              <a:avLst/>
            </a:prstGeom>
            <a:solidFill>
              <a:srgbClr val="E22626"/>
            </a:solidFill>
            <a:ln>
              <a:solidFill>
                <a:srgbClr val="972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6360" y="3930781"/>
              <a:ext cx="4061740" cy="1358847"/>
            </a:xfrm>
            <a:prstGeom prst="rect">
              <a:avLst/>
            </a:prstGeom>
          </p:spPr>
        </p:pic>
        <p:sp>
          <p:nvSpPr>
            <p:cNvPr id="18" name="Retângulo 17"/>
            <p:cNvSpPr/>
            <p:nvPr/>
          </p:nvSpPr>
          <p:spPr>
            <a:xfrm>
              <a:off x="1892410" y="4273860"/>
              <a:ext cx="2669860" cy="18516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7994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Simulação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19</a:t>
            </a:fld>
            <a:endParaRPr lang="pt-BR" dirty="0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685437"/>
            <a:ext cx="8089900" cy="4735553"/>
          </a:xfrm>
        </p:spPr>
        <p:txBody>
          <a:bodyPr>
            <a:normAutofit/>
          </a:bodyPr>
          <a:lstStyle/>
          <a:p>
            <a:r>
              <a:rPr lang="pt-BR" sz="2000" dirty="0"/>
              <a:t>Modelo do Filtro</a:t>
            </a: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1600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pt-BR" sz="800" dirty="0">
              <a:solidFill>
                <a:prstClr val="black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21" y="2694102"/>
            <a:ext cx="4066935" cy="27182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894" y="2597926"/>
            <a:ext cx="2769630" cy="139082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637" y="4312023"/>
            <a:ext cx="3720713" cy="19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34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434" y="2305844"/>
            <a:ext cx="5217132" cy="33909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Simulação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Inoperante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Máxima Carga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04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Regime Transitório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606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Regime Permanente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324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filtro operou como esperado, deixando a resposta dentro das normas aeronáuticas</a:t>
            </a:r>
          </a:p>
          <a:p>
            <a:r>
              <a:rPr lang="pt-BR" dirty="0"/>
              <a:t>Quando há demanda de carga o filtro age deixando o sistema operando com alto fator de potência</a:t>
            </a:r>
          </a:p>
          <a:p>
            <a:r>
              <a:rPr lang="pt-BR" dirty="0"/>
              <a:t>Houve a constatação que sem carga ou com baixa carga houve a degradação da qualidade de energia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92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69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A1F-7AC2-4032-AE25-0D28B304E15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9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Tendência de aumento do uso do sistema elétrico em aeronaves</a:t>
            </a:r>
          </a:p>
          <a:p>
            <a:r>
              <a:rPr lang="pt-BR" dirty="0"/>
              <a:t>Sistemas hidráulicos e pneumáticos tendem a ser trocados por similares elétricos</a:t>
            </a:r>
          </a:p>
          <a:p>
            <a:r>
              <a:rPr lang="pt-BR" dirty="0"/>
              <a:t>Aumento de cargas não lineares compromete a qualidade de energia 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3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059" y="3583626"/>
            <a:ext cx="2631881" cy="218192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439" y="4304321"/>
            <a:ext cx="2520000" cy="205208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106" y="4311062"/>
            <a:ext cx="2520000" cy="200378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72" y="4304319"/>
            <a:ext cx="2520000" cy="2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9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Promover um estudo sobre diversas topologias de correção de fator de potência</a:t>
            </a:r>
          </a:p>
          <a:p>
            <a:r>
              <a:rPr lang="pt-BR" dirty="0"/>
              <a:t>Aprofundar o estudo na teoria das potências instantâneas</a:t>
            </a:r>
          </a:p>
          <a:p>
            <a:r>
              <a:rPr lang="pt-BR" dirty="0"/>
              <a:t>Viabilizar o conceito dos filtros ativos em sistemas elétricos aeronáuticos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7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r>
              <a:rPr lang="pt-BR" dirty="0"/>
              <a:t>Desenvolver uma simulação com a inclusão de filtros ativos em cargas não lineares</a:t>
            </a:r>
          </a:p>
          <a:p>
            <a:r>
              <a:rPr lang="pt-BR" dirty="0"/>
              <a:t>Promover um sistema de correção de fator de potência</a:t>
            </a:r>
          </a:p>
          <a:p>
            <a:r>
              <a:rPr lang="pt-BR" dirty="0"/>
              <a:t>Garantir a manutenção das tensões dentro das normas aeronáuticas no que tange qualidade de energia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64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Métodos de Correção de Fator de Potência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85437"/>
            <a:ext cx="7886700" cy="4735553"/>
          </a:xfrm>
        </p:spPr>
        <p:txBody>
          <a:bodyPr/>
          <a:lstStyle/>
          <a:p>
            <a:pPr lvl="0"/>
            <a:r>
              <a:rPr lang="pt-BR" dirty="0">
                <a:solidFill>
                  <a:prstClr val="black"/>
                </a:solidFill>
              </a:rPr>
              <a:t>Sistemas passivos: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passivos 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Conversores </a:t>
            </a:r>
            <a:r>
              <a:rPr lang="pt-BR" dirty="0" err="1">
                <a:solidFill>
                  <a:prstClr val="black"/>
                </a:solidFill>
              </a:rPr>
              <a:t>multipulso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prstClr val="black"/>
                </a:solidFill>
              </a:rPr>
              <a:t>Sistemas ativos:</a:t>
            </a:r>
          </a:p>
          <a:p>
            <a:pPr lvl="1"/>
            <a:r>
              <a:rPr lang="pt-BR" dirty="0">
                <a:solidFill>
                  <a:prstClr val="black"/>
                </a:solidFill>
              </a:rPr>
              <a:t>Filtros Ativos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53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Filtros Ativos Utilizando a Teoria PQ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Filtro Ativo opera pela determinação da corrente de referência de um compensador, a qual carrega informação da potência instantânea que deseja-se anular no sistema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𝐶𝑎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pt-B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é determinado utilizando a teoria das potências instantâneas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4"/>
                <a:stretch>
                  <a:fillRect l="-678" t="-12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/>
          <p:cNvGrpSpPr>
            <a:grpSpLocks noChangeAspect="1"/>
          </p:cNvGrpSpPr>
          <p:nvPr/>
        </p:nvGrpSpPr>
        <p:grpSpPr>
          <a:xfrm>
            <a:off x="2113965" y="2786259"/>
            <a:ext cx="4876382" cy="2890779"/>
            <a:chOff x="74613" y="588397"/>
            <a:chExt cx="11720927" cy="6948311"/>
          </a:xfrm>
        </p:grpSpPr>
        <p:grpSp>
          <p:nvGrpSpPr>
            <p:cNvPr id="22" name="Agrupar 21"/>
            <p:cNvGrpSpPr>
              <a:grpSpLocks noChangeAspect="1"/>
            </p:cNvGrpSpPr>
            <p:nvPr/>
          </p:nvGrpSpPr>
          <p:grpSpPr>
            <a:xfrm>
              <a:off x="74613" y="588397"/>
              <a:ext cx="9606374" cy="6836387"/>
              <a:chOff x="2019813" y="2638963"/>
              <a:chExt cx="4293706" cy="3055621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3556" y="3258584"/>
                <a:ext cx="3879963" cy="2436000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9813" y="4874149"/>
                <a:ext cx="1073244" cy="616986"/>
              </a:xfrm>
              <a:prstGeom prst="rect">
                <a:avLst/>
              </a:prstGeom>
            </p:spPr>
          </p:pic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8122" y="2638963"/>
                <a:ext cx="1094034" cy="621790"/>
              </a:xfrm>
              <a:prstGeom prst="rect">
                <a:avLst/>
              </a:prstGeom>
            </p:spPr>
          </p:pic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6382" y="2638963"/>
                <a:ext cx="1112910" cy="619154"/>
              </a:xfrm>
              <a:prstGeom prst="rect">
                <a:avLst/>
              </a:prstGeom>
            </p:spPr>
          </p:pic>
        </p:grp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9765" y="5022108"/>
              <a:ext cx="4295775" cy="2514600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cxnSp>
          <p:nvCxnSpPr>
            <p:cNvPr id="11" name="Conector reto 10"/>
            <p:cNvCxnSpPr>
              <a:cxnSpLocks/>
            </p:cNvCxnSpPr>
            <p:nvPr/>
          </p:nvCxnSpPr>
          <p:spPr>
            <a:xfrm flipV="1">
              <a:off x="6822341" y="5173580"/>
              <a:ext cx="649270" cy="37851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>
              <a:cxnSpLocks/>
            </p:cNvCxnSpPr>
            <p:nvPr/>
          </p:nvCxnSpPr>
          <p:spPr>
            <a:xfrm>
              <a:off x="6822341" y="6918493"/>
              <a:ext cx="677424" cy="5478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51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/>
              <a:lstStyle/>
              <a:p>
                <a:r>
                  <a:rPr lang="pt-BR" sz="2000" dirty="0">
                    <a:solidFill>
                      <a:prstClr val="black"/>
                    </a:solidFill>
                  </a:rPr>
                  <a:t>É utilizada na determinação das potências instantâneas ativa e reativa (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, respectivamente), a qual carregam dados sobre a forma da tensão/corrente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Aplicável apenas à sistemas trifásicos</a:t>
                </a:r>
              </a:p>
              <a:p>
                <a:endParaRPr lang="pt-BR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pt-BR" sz="2000" dirty="0">
                    <a:solidFill>
                      <a:prstClr val="black"/>
                    </a:solidFill>
                  </a:rPr>
                  <a:t>Baseada na transformada de Clarke:</a:t>
                </a:r>
              </a:p>
              <a:p>
                <a:pPr lvl="0"/>
                <a:endParaRPr lang="pt-BR" sz="20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pt-BR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 t="-1287" r="-1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38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83288"/>
            <a:ext cx="7886700" cy="476737"/>
          </a:xfrm>
        </p:spPr>
        <p:txBody>
          <a:bodyPr>
            <a:noAutofit/>
          </a:bodyPr>
          <a:lstStyle/>
          <a:p>
            <a:r>
              <a:rPr lang="pt-BR" sz="2400" b="1" dirty="0"/>
              <a:t>Teoria das Potências Instantâneas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>
                  <a:solidFill>
                    <a:prstClr val="black"/>
                  </a:solidFill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Significados físicos 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000" dirty="0">
                    <a:solidFill>
                      <a:prstClr val="black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pt-BR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2000" dirty="0">
                    <a:solidFill>
                      <a:prstClr val="black"/>
                    </a:solidFill>
                  </a:rPr>
                  <a:t>Tensão e corrente de sequencia zero são desconsideradas em sistemas elétricos aeronáuticos</a:t>
                </a:r>
              </a:p>
              <a:p>
                <a:endParaRPr lang="pt-BR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685437"/>
                <a:ext cx="8089900" cy="4735553"/>
              </a:xfrm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27000"/>
            <a:ext cx="184785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88" y="146050"/>
            <a:ext cx="1662112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3413" y="1588"/>
            <a:ext cx="52974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de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de Mestrado Profissionalizante em Engenharia Aeronáutica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Pós-Graduação em Engenharia Aeronáutica e Mecânica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206" y="901215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8000" y="6488113"/>
            <a:ext cx="8089900" cy="1587"/>
          </a:xfrm>
          <a:prstGeom prst="line">
            <a:avLst/>
          </a:prstGeom>
          <a:noFill/>
          <a:ln w="6480" cap="sq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870700" y="6487179"/>
            <a:ext cx="2057400" cy="365125"/>
          </a:xfrm>
        </p:spPr>
        <p:txBody>
          <a:bodyPr/>
          <a:lstStyle/>
          <a:p>
            <a:fld id="{81005A1F-7AC2-4032-AE25-0D28B304E158}" type="slidenum">
              <a:rPr lang="pt-BR" smtClean="0"/>
              <a:t>9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81" y="2870422"/>
            <a:ext cx="2288348" cy="147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07" y="5528567"/>
                <a:ext cx="1812897" cy="513987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73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1164</Words>
  <Application>Microsoft Office PowerPoint</Application>
  <PresentationFormat>Apresentação na tela (4:3)</PresentationFormat>
  <Paragraphs>244</Paragraphs>
  <Slides>27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Tema do Office</vt:lpstr>
      <vt:lpstr>Simulação de Filtro Ativo do tipo Shunt para Correção de Fator de Potência em Sistema Elétricos Aeronáuticos</vt:lpstr>
      <vt:lpstr>Agenda</vt:lpstr>
      <vt:lpstr>Introdução</vt:lpstr>
      <vt:lpstr>Motivação</vt:lpstr>
      <vt:lpstr>Objetivos</vt:lpstr>
      <vt:lpstr>Métodos de Correção de Fator de Potência</vt:lpstr>
      <vt:lpstr>Filtros Ativos Utilizando a Teoria PQ</vt:lpstr>
      <vt:lpstr>Teoria das Potências Instantâneas</vt:lpstr>
      <vt:lpstr>Teoria das Potências Instantâneas</vt:lpstr>
      <vt:lpstr>Filtros Ativos Utilizando a Teoria PQ</vt:lpstr>
      <vt:lpstr>Estratégia de Controle</vt:lpstr>
      <vt:lpstr>Detector de Sequência Positiva</vt:lpstr>
      <vt:lpstr>Controle de tensão do Capacitor do compensador</vt:lpstr>
      <vt:lpstr>Sistema Completo </vt:lpstr>
      <vt:lpstr>Simulação</vt:lpstr>
      <vt:lpstr>Simulação</vt:lpstr>
      <vt:lpstr>Simulação</vt:lpstr>
      <vt:lpstr>Simulação</vt:lpstr>
      <vt:lpstr>Simulação</vt:lpstr>
      <vt:lpstr>Simulação</vt:lpstr>
      <vt:lpstr>Resultados</vt:lpstr>
      <vt:lpstr>Resultados</vt:lpstr>
      <vt:lpstr>Resultados</vt:lpstr>
      <vt:lpstr>Resultados</vt:lpstr>
      <vt:lpstr>Conclusão</vt:lpstr>
      <vt:lpstr>Conclusão 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Joao</dc:creator>
  <cp:lastModifiedBy>Joao</cp:lastModifiedBy>
  <cp:revision>29</cp:revision>
  <dcterms:created xsi:type="dcterms:W3CDTF">2017-01-22T17:06:36Z</dcterms:created>
  <dcterms:modified xsi:type="dcterms:W3CDTF">2017-02-21T01:00:39Z</dcterms:modified>
</cp:coreProperties>
</file>