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85" r:id="rId4"/>
    <p:sldId id="303" r:id="rId5"/>
    <p:sldId id="279" r:id="rId6"/>
    <p:sldId id="286" r:id="rId7"/>
    <p:sldId id="280" r:id="rId8"/>
    <p:sldId id="304" r:id="rId9"/>
    <p:sldId id="305" r:id="rId10"/>
    <p:sldId id="306" r:id="rId11"/>
    <p:sldId id="283" r:id="rId12"/>
    <p:sldId id="281" r:id="rId13"/>
    <p:sldId id="282" r:id="rId14"/>
    <p:sldId id="284" r:id="rId15"/>
    <p:sldId id="287" r:id="rId16"/>
    <p:sldId id="289" r:id="rId17"/>
    <p:sldId id="290" r:id="rId18"/>
    <p:sldId id="288" r:id="rId19"/>
    <p:sldId id="293" r:id="rId20"/>
    <p:sldId id="291" r:id="rId21"/>
    <p:sldId id="292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278" r:id="rId3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E22626"/>
    <a:srgbClr val="9727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" y="10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C7F727-4029-4B80-A2E6-9EA504674373}" type="datetimeFigureOut">
              <a:rPr lang="pt-BR" smtClean="0"/>
              <a:t>01/03/2017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A89DE1-6781-4904-ABDD-4E37850238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3345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4626-5D26-45C6-8A17-16E3D3AE243C}" type="datetime1">
              <a:rPr lang="pt-BR" smtClean="0"/>
              <a:t>01/03/2017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0832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AD72A-8732-43BA-A5E3-991975487EAC}" type="datetime1">
              <a:rPr lang="pt-BR" smtClean="0"/>
              <a:t>01/03/2017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6022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BD37-5429-49DA-9C61-63BD5F5A951F}" type="datetime1">
              <a:rPr lang="pt-BR" smtClean="0"/>
              <a:t>01/03/2017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4982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68532-1358-4AAB-97D1-3956A336FCD8}" type="datetime1">
              <a:rPr lang="pt-BR" smtClean="0"/>
              <a:t>01/03/2017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924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D8FB-E30B-4E63-A15F-F7E0EAA24EDF}" type="datetime1">
              <a:rPr lang="pt-BR" smtClean="0"/>
              <a:t>01/03/2017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884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5DB4-D0BA-4C6B-8116-EEB1DFA3B85C}" type="datetime1">
              <a:rPr lang="pt-BR" smtClean="0"/>
              <a:t>01/03/2017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3522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20FB8-B042-44B3-9E05-B78D174D01C5}" type="datetime1">
              <a:rPr lang="pt-BR" smtClean="0"/>
              <a:t>01/03/2017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4126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5B46-395F-42C0-927D-F2306804E1B9}" type="datetime1">
              <a:rPr lang="pt-BR" smtClean="0"/>
              <a:t>01/03/2017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3494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9D78D-42BB-4047-9809-3F99346974D1}" type="datetime1">
              <a:rPr lang="pt-BR" smtClean="0"/>
              <a:t>01/03/2017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9734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D9D5-BAE2-465E-B6F9-B55B1C4BDDCB}" type="datetime1">
              <a:rPr lang="pt-BR" smtClean="0"/>
              <a:t>01/03/2017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520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88689-79CD-4D92-B72F-897D1EE636FF}" type="datetime1">
              <a:rPr lang="pt-BR" smtClean="0"/>
              <a:t>01/03/2017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7334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D52BF-6E9E-4F33-986C-109115F3F333}" type="datetime1">
              <a:rPr lang="pt-BR" smtClean="0"/>
              <a:t>01/03/2017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05A1F-7AC2-4032-AE25-0D28B304E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2993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0.pn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70.png"/><Relationship Id="rId4" Type="http://schemas.openxmlformats.org/officeDocument/2006/relationships/image" Target="../media/image16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3" Type="http://schemas.openxmlformats.org/officeDocument/2006/relationships/image" Target="../media/image2.png"/><Relationship Id="rId7" Type="http://schemas.openxmlformats.org/officeDocument/2006/relationships/image" Target="../media/image42.emf"/><Relationship Id="rId12" Type="http://schemas.openxmlformats.org/officeDocument/2006/relationships/image" Target="../media/image3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emf"/><Relationship Id="rId11" Type="http://schemas.openxmlformats.org/officeDocument/2006/relationships/image" Target="../media/image46.emf"/><Relationship Id="rId5" Type="http://schemas.openxmlformats.org/officeDocument/2006/relationships/image" Target="../media/image40.emf"/><Relationship Id="rId10" Type="http://schemas.openxmlformats.org/officeDocument/2006/relationships/image" Target="../media/image45.emf"/><Relationship Id="rId4" Type="http://schemas.openxmlformats.org/officeDocument/2006/relationships/image" Target="../media/image39.emf"/><Relationship Id="rId9" Type="http://schemas.openxmlformats.org/officeDocument/2006/relationships/image" Target="../media/image44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emf"/><Relationship Id="rId3" Type="http://schemas.openxmlformats.org/officeDocument/2006/relationships/image" Target="../media/image2.png"/><Relationship Id="rId7" Type="http://schemas.openxmlformats.org/officeDocument/2006/relationships/image" Target="../media/image50.emf"/><Relationship Id="rId12" Type="http://schemas.openxmlformats.org/officeDocument/2006/relationships/image" Target="../media/image3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emf"/><Relationship Id="rId11" Type="http://schemas.openxmlformats.org/officeDocument/2006/relationships/image" Target="../media/image54.emf"/><Relationship Id="rId5" Type="http://schemas.openxmlformats.org/officeDocument/2006/relationships/image" Target="../media/image48.emf"/><Relationship Id="rId10" Type="http://schemas.openxmlformats.org/officeDocument/2006/relationships/image" Target="../media/image53.emf"/><Relationship Id="rId4" Type="http://schemas.openxmlformats.org/officeDocument/2006/relationships/image" Target="../media/image47.emf"/><Relationship Id="rId9" Type="http://schemas.openxmlformats.org/officeDocument/2006/relationships/image" Target="../media/image52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emf"/><Relationship Id="rId3" Type="http://schemas.openxmlformats.org/officeDocument/2006/relationships/image" Target="../media/image2.png"/><Relationship Id="rId7" Type="http://schemas.openxmlformats.org/officeDocument/2006/relationships/image" Target="../media/image58.emf"/><Relationship Id="rId12" Type="http://schemas.openxmlformats.org/officeDocument/2006/relationships/image" Target="../media/image3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emf"/><Relationship Id="rId11" Type="http://schemas.openxmlformats.org/officeDocument/2006/relationships/image" Target="../media/image62.emf"/><Relationship Id="rId5" Type="http://schemas.openxmlformats.org/officeDocument/2006/relationships/image" Target="../media/image56.emf"/><Relationship Id="rId10" Type="http://schemas.openxmlformats.org/officeDocument/2006/relationships/image" Target="../media/image61.emf"/><Relationship Id="rId4" Type="http://schemas.openxmlformats.org/officeDocument/2006/relationships/image" Target="../media/image55.emf"/><Relationship Id="rId9" Type="http://schemas.openxmlformats.org/officeDocument/2006/relationships/image" Target="../media/image60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emf"/><Relationship Id="rId3" Type="http://schemas.openxmlformats.org/officeDocument/2006/relationships/image" Target="../media/image2.png"/><Relationship Id="rId7" Type="http://schemas.openxmlformats.org/officeDocument/2006/relationships/image" Target="../media/image66.emf"/><Relationship Id="rId12" Type="http://schemas.openxmlformats.org/officeDocument/2006/relationships/image" Target="../media/image3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emf"/><Relationship Id="rId11" Type="http://schemas.openxmlformats.org/officeDocument/2006/relationships/image" Target="../media/image70.emf"/><Relationship Id="rId5" Type="http://schemas.openxmlformats.org/officeDocument/2006/relationships/image" Target="../media/image64.emf"/><Relationship Id="rId10" Type="http://schemas.openxmlformats.org/officeDocument/2006/relationships/image" Target="../media/image69.emf"/><Relationship Id="rId4" Type="http://schemas.openxmlformats.org/officeDocument/2006/relationships/image" Target="../media/image63.emf"/><Relationship Id="rId9" Type="http://schemas.openxmlformats.org/officeDocument/2006/relationships/image" Target="../media/image68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1975" y="1877039"/>
            <a:ext cx="8089900" cy="1520211"/>
          </a:xfrm>
        </p:spPr>
        <p:txBody>
          <a:bodyPr anchor="ctr">
            <a:noAutofit/>
          </a:bodyPr>
          <a:lstStyle/>
          <a:p>
            <a:r>
              <a:rPr lang="pt-BR" sz="2800" b="1" dirty="0"/>
              <a:t>Simulação de Filtro Ativo do tipo </a:t>
            </a:r>
            <a:r>
              <a:rPr lang="pt-BR" sz="2800" b="1" i="1" dirty="0"/>
              <a:t>Shunt</a:t>
            </a:r>
            <a:r>
              <a:rPr lang="pt-BR" sz="2800" b="1" dirty="0"/>
              <a:t> para Correção de Fator de Potência em Sistema Elétricos Aeronáuticos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75953" y="3645514"/>
            <a:ext cx="6552406" cy="1655762"/>
          </a:xfrm>
        </p:spPr>
        <p:txBody>
          <a:bodyPr>
            <a:normAutofit/>
          </a:bodyPr>
          <a:lstStyle/>
          <a:p>
            <a:r>
              <a:rPr lang="pt-BR" sz="2000" dirty="0"/>
              <a:t>João Paulo de Souza Oliveira</a:t>
            </a:r>
          </a:p>
          <a:p>
            <a:endParaRPr lang="pt-BR" sz="2000" dirty="0"/>
          </a:p>
          <a:p>
            <a:pPr algn="l"/>
            <a:r>
              <a:rPr lang="pt-BR" sz="2000" dirty="0"/>
              <a:t>Orientador	Prof. Dr. Roberto d‘Amore</a:t>
            </a:r>
          </a:p>
          <a:p>
            <a:pPr algn="l"/>
            <a:r>
              <a:rPr lang="pt-BR" sz="2000" dirty="0" err="1"/>
              <a:t>Coorientador</a:t>
            </a:r>
            <a:r>
              <a:rPr lang="pt-BR" sz="2000" dirty="0"/>
              <a:t>	M. Eng. André Domingues Rocha de Oliveira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764506" y="6084888"/>
            <a:ext cx="5614988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2000" dirty="0">
                <a:latin typeface="+mn-lt"/>
                <a:cs typeface="Times New Roman" panose="02020603050405020304" pitchFamily="18" charset="0"/>
              </a:rPr>
              <a:t>São José dos Campos, SP – Brasil 2017</a:t>
            </a:r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8807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Métodos de Correção de Fator de Potência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85437"/>
            <a:ext cx="7886700" cy="4735553"/>
          </a:xfrm>
        </p:spPr>
        <p:txBody>
          <a:bodyPr/>
          <a:lstStyle/>
          <a:p>
            <a:pPr lvl="0"/>
            <a:endParaRPr lang="pt-BR" sz="2200" dirty="0">
              <a:solidFill>
                <a:prstClr val="black"/>
              </a:solidFill>
            </a:endParaRPr>
          </a:p>
          <a:p>
            <a:pPr lvl="0"/>
            <a:r>
              <a:rPr lang="pt-BR" sz="2200" dirty="0">
                <a:solidFill>
                  <a:prstClr val="black"/>
                </a:solidFill>
              </a:rPr>
              <a:t>Sistemas passivos:</a:t>
            </a:r>
          </a:p>
          <a:p>
            <a:pPr lvl="1"/>
            <a:r>
              <a:rPr lang="pt-BR" sz="2200" dirty="0">
                <a:solidFill>
                  <a:prstClr val="black"/>
                </a:solidFill>
              </a:rPr>
              <a:t>Filtros passivos </a:t>
            </a:r>
          </a:p>
          <a:p>
            <a:pPr lvl="1"/>
            <a:r>
              <a:rPr lang="pt-BR" sz="2200" dirty="0">
                <a:solidFill>
                  <a:prstClr val="black"/>
                </a:solidFill>
              </a:rPr>
              <a:t>Conversores </a:t>
            </a:r>
            <a:r>
              <a:rPr lang="pt-BR" sz="2200" dirty="0" err="1">
                <a:solidFill>
                  <a:prstClr val="black"/>
                </a:solidFill>
              </a:rPr>
              <a:t>multipulso</a:t>
            </a:r>
            <a:endParaRPr lang="pt-BR" sz="2200" dirty="0">
              <a:solidFill>
                <a:prstClr val="black"/>
              </a:solidFill>
            </a:endParaRPr>
          </a:p>
          <a:p>
            <a:pPr lvl="0"/>
            <a:endParaRPr lang="pt-BR" sz="2200" dirty="0">
              <a:solidFill>
                <a:prstClr val="black"/>
              </a:solidFill>
            </a:endParaRPr>
          </a:p>
          <a:p>
            <a:pPr lvl="0"/>
            <a:r>
              <a:rPr lang="pt-BR" sz="2200" dirty="0">
                <a:solidFill>
                  <a:prstClr val="black"/>
                </a:solidFill>
              </a:rPr>
              <a:t>Sistemas ativos:</a:t>
            </a:r>
          </a:p>
          <a:p>
            <a:pPr lvl="1"/>
            <a:r>
              <a:rPr lang="pt-BR" sz="2200" dirty="0">
                <a:solidFill>
                  <a:prstClr val="black"/>
                </a:solidFill>
              </a:rPr>
              <a:t>Retificador com correção</a:t>
            </a:r>
          </a:p>
          <a:p>
            <a:pPr marL="457200" lvl="1" indent="0">
              <a:buNone/>
            </a:pPr>
            <a:r>
              <a:rPr lang="pt-BR" sz="2200" dirty="0">
                <a:solidFill>
                  <a:prstClr val="black"/>
                </a:solidFill>
              </a:rPr>
              <a:t>    de fator de potência</a:t>
            </a:r>
          </a:p>
          <a:p>
            <a:pPr lvl="1"/>
            <a:r>
              <a:rPr lang="pt-BR" sz="2200" b="1" dirty="0">
                <a:solidFill>
                  <a:prstClr val="black"/>
                </a:solidFill>
              </a:rPr>
              <a:t>Filtros Ativos</a:t>
            </a:r>
          </a:p>
          <a:p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10</a:t>
            </a:fld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278" y="3524499"/>
            <a:ext cx="3194844" cy="296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670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Filtros Ativos Utilizando a Teoria PQ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11</a:t>
            </a:fld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507206" y="1685437"/>
                <a:ext cx="8089900" cy="4735553"/>
              </a:xfrm>
            </p:spPr>
            <p:txBody>
              <a:bodyPr>
                <a:normAutofit/>
              </a:bodyPr>
              <a:lstStyle/>
              <a:p>
                <a:r>
                  <a:rPr lang="pt-BR" sz="2000" dirty="0">
                    <a:solidFill>
                      <a:prstClr val="black"/>
                    </a:solidFill>
                  </a:rPr>
                  <a:t>Filtro Ativo opera pela determinação da corrente de referência de um compensador, a qual carrega informação da potência instantânea que deseja-se anular no sistema</a:t>
                </a:r>
              </a:p>
              <a:p>
                <a:endParaRPr lang="pt-BR" sz="2000" dirty="0">
                  <a:solidFill>
                    <a:prstClr val="black"/>
                  </a:solidFill>
                </a:endParaRPr>
              </a:p>
              <a:p>
                <a:endParaRPr lang="pt-BR" sz="2000" dirty="0">
                  <a:solidFill>
                    <a:prstClr val="black"/>
                  </a:solidFill>
                </a:endParaRPr>
              </a:p>
              <a:p>
                <a:endParaRPr lang="pt-BR" sz="2000" dirty="0">
                  <a:solidFill>
                    <a:prstClr val="black"/>
                  </a:solidFill>
                </a:endParaRPr>
              </a:p>
              <a:p>
                <a:endParaRPr lang="pt-BR" sz="2000" dirty="0">
                  <a:solidFill>
                    <a:prstClr val="black"/>
                  </a:solidFill>
                </a:endParaRPr>
              </a:p>
              <a:p>
                <a:endParaRPr lang="pt-BR" sz="2000" dirty="0">
                  <a:solidFill>
                    <a:prstClr val="black"/>
                  </a:solidFill>
                </a:endParaRPr>
              </a:p>
              <a:p>
                <a:endParaRPr lang="pt-BR" sz="2000" dirty="0">
                  <a:solidFill>
                    <a:prstClr val="black"/>
                  </a:solidFill>
                </a:endParaRPr>
              </a:p>
              <a:p>
                <a:endParaRPr lang="pt-BR" sz="2000" dirty="0">
                  <a:solidFill>
                    <a:prstClr val="black"/>
                  </a:solidFill>
                </a:endParaRPr>
              </a:p>
              <a:p>
                <a:endParaRPr lang="pt-BR" sz="2000" dirty="0">
                  <a:solidFill>
                    <a:prstClr val="black"/>
                  </a:solidFill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pt-B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B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𝐶𝑎</m:t>
                        </m:r>
                      </m:sub>
                      <m:sup>
                        <m:r>
                          <a:rPr lang="pt-B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pt-BR" sz="20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pt-B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pt-BR" sz="20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pt-B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pt-BR" sz="2000" dirty="0">
                    <a:solidFill>
                      <a:prstClr val="black"/>
                    </a:solidFill>
                  </a:rPr>
                  <a:t> é determinado utilizando a teoria das potências instantâneas</a:t>
                </a:r>
              </a:p>
              <a:p>
                <a:endParaRPr lang="pt-BR" sz="2000" dirty="0">
                  <a:solidFill>
                    <a:prstClr val="black"/>
                  </a:solidFill>
                </a:endParaRPr>
              </a:p>
              <a:p>
                <a:endParaRPr lang="pt-BR" sz="2000" dirty="0">
                  <a:solidFill>
                    <a:prstClr val="black"/>
                  </a:solidFill>
                </a:endParaRPr>
              </a:p>
              <a:p>
                <a:endParaRPr lang="pt-BR" sz="2000" dirty="0">
                  <a:solidFill>
                    <a:prstClr val="black"/>
                  </a:solidFill>
                </a:endParaRPr>
              </a:p>
              <a:p>
                <a:endParaRPr lang="pt-BR" sz="2000" dirty="0">
                  <a:solidFill>
                    <a:prstClr val="black"/>
                  </a:solidFill>
                </a:endParaRPr>
              </a:p>
              <a:p>
                <a:endParaRPr lang="pt-BR" sz="2000" dirty="0">
                  <a:solidFill>
                    <a:prstClr val="black"/>
                  </a:solidFill>
                </a:endParaRPr>
              </a:p>
              <a:p>
                <a:endParaRPr lang="pt-BR" sz="2000" dirty="0">
                  <a:solidFill>
                    <a:prstClr val="black"/>
                  </a:solidFill>
                </a:endParaRPr>
              </a:p>
              <a:p>
                <a:endParaRPr lang="pt-BR" sz="2000" dirty="0">
                  <a:solidFill>
                    <a:prstClr val="black"/>
                  </a:solidFill>
                </a:endParaRPr>
              </a:p>
              <a:p>
                <a:endParaRPr lang="pt-BR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pt-BR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pt-BR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pt-BR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pt-BR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pt-BR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pt-BR" sz="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7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7206" y="1685437"/>
                <a:ext cx="8089900" cy="4735553"/>
              </a:xfrm>
              <a:blipFill>
                <a:blip r:embed="rId4"/>
                <a:stretch>
                  <a:fillRect l="-678" t="-128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Agrupar 24"/>
          <p:cNvGrpSpPr>
            <a:grpSpLocks noChangeAspect="1"/>
          </p:cNvGrpSpPr>
          <p:nvPr/>
        </p:nvGrpSpPr>
        <p:grpSpPr>
          <a:xfrm>
            <a:off x="2133809" y="2786259"/>
            <a:ext cx="4876382" cy="2890779"/>
            <a:chOff x="74613" y="588397"/>
            <a:chExt cx="11720927" cy="6948311"/>
          </a:xfrm>
        </p:grpSpPr>
        <p:grpSp>
          <p:nvGrpSpPr>
            <p:cNvPr id="22" name="Agrupar 21"/>
            <p:cNvGrpSpPr>
              <a:grpSpLocks noChangeAspect="1"/>
            </p:cNvGrpSpPr>
            <p:nvPr/>
          </p:nvGrpSpPr>
          <p:grpSpPr>
            <a:xfrm>
              <a:off x="74613" y="588397"/>
              <a:ext cx="9606374" cy="6836387"/>
              <a:chOff x="2019813" y="2638963"/>
              <a:chExt cx="4293706" cy="3055621"/>
            </a:xfrm>
          </p:grpSpPr>
          <p:pic>
            <p:nvPicPr>
              <p:cNvPr id="18" name="Imagem 17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33556" y="3258584"/>
                <a:ext cx="3879963" cy="2436000"/>
              </a:xfrm>
              <a:prstGeom prst="rect">
                <a:avLst/>
              </a:prstGeom>
            </p:spPr>
          </p:pic>
          <p:pic>
            <p:nvPicPr>
              <p:cNvPr id="19" name="Imagem 18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19813" y="4874149"/>
                <a:ext cx="1073244" cy="616986"/>
              </a:xfrm>
              <a:prstGeom prst="rect">
                <a:avLst/>
              </a:prstGeom>
            </p:spPr>
          </p:pic>
          <p:pic>
            <p:nvPicPr>
              <p:cNvPr id="20" name="Imagem 19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58122" y="2638963"/>
                <a:ext cx="1094034" cy="621790"/>
              </a:xfrm>
              <a:prstGeom prst="rect">
                <a:avLst/>
              </a:prstGeom>
            </p:spPr>
          </p:pic>
          <p:pic>
            <p:nvPicPr>
              <p:cNvPr id="21" name="Imagem 20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76382" y="2638963"/>
                <a:ext cx="1112910" cy="619154"/>
              </a:xfrm>
              <a:prstGeom prst="rect">
                <a:avLst/>
              </a:prstGeom>
            </p:spPr>
          </p:pic>
        </p:grpSp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499765" y="5022108"/>
              <a:ext cx="4295775" cy="2514600"/>
            </a:xfrm>
            <a:prstGeom prst="rect">
              <a:avLst/>
            </a:prstGeom>
            <a:ln w="19050">
              <a:solidFill>
                <a:schemeClr val="tx1"/>
              </a:solidFill>
              <a:prstDash val="dash"/>
            </a:ln>
          </p:spPr>
        </p:pic>
        <p:cxnSp>
          <p:nvCxnSpPr>
            <p:cNvPr id="11" name="Conector reto 10"/>
            <p:cNvCxnSpPr>
              <a:cxnSpLocks/>
            </p:cNvCxnSpPr>
            <p:nvPr/>
          </p:nvCxnSpPr>
          <p:spPr>
            <a:xfrm flipV="1">
              <a:off x="6822341" y="5173580"/>
              <a:ext cx="649270" cy="37851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>
              <a:cxnSpLocks/>
            </p:cNvCxnSpPr>
            <p:nvPr/>
          </p:nvCxnSpPr>
          <p:spPr>
            <a:xfrm>
              <a:off x="6822341" y="6918493"/>
              <a:ext cx="677424" cy="547889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3516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Teoria das Potências Instantâneas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507206" y="1685437"/>
                <a:ext cx="8089900" cy="4735553"/>
              </a:xfrm>
            </p:spPr>
            <p:txBody>
              <a:bodyPr/>
              <a:lstStyle/>
              <a:p>
                <a:r>
                  <a:rPr lang="pt-BR" sz="2000" dirty="0">
                    <a:solidFill>
                      <a:prstClr val="black"/>
                    </a:solidFill>
                  </a:rPr>
                  <a:t>É utilizada na determinação das potências instantâneas ativa e reativa (</a:t>
                </a:r>
                <a14:m>
                  <m:oMath xmlns:m="http://schemas.openxmlformats.org/officeDocument/2006/math">
                    <m:r>
                      <a:rPr lang="pt-BR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pt-BR" sz="2000" dirty="0">
                    <a:solidFill>
                      <a:prstClr val="black"/>
                    </a:solidFill>
                  </a:rPr>
                  <a:t> e </a:t>
                </a:r>
                <a14:m>
                  <m:oMath xmlns:m="http://schemas.openxmlformats.org/officeDocument/2006/math">
                    <m:r>
                      <a:rPr lang="pt-BR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sz="2000" dirty="0">
                    <a:solidFill>
                      <a:prstClr val="black"/>
                    </a:solidFill>
                  </a:rPr>
                  <a:t>, respectivamente), a qual carregam dados sobre a forma da tensão/corrente</a:t>
                </a:r>
              </a:p>
              <a:p>
                <a:pPr lvl="0"/>
                <a:endParaRPr lang="pt-BR" sz="2000" dirty="0">
                  <a:solidFill>
                    <a:prstClr val="black"/>
                  </a:solidFill>
                </a:endParaRPr>
              </a:p>
              <a:p>
                <a:r>
                  <a:rPr lang="pt-BR" sz="2000" dirty="0">
                    <a:solidFill>
                      <a:prstClr val="black"/>
                    </a:solidFill>
                  </a:rPr>
                  <a:t>Aplicável apenas à sistemas trifásicos</a:t>
                </a:r>
              </a:p>
              <a:p>
                <a:endParaRPr lang="pt-BR" sz="2000" dirty="0">
                  <a:solidFill>
                    <a:prstClr val="black"/>
                  </a:solidFill>
                </a:endParaRPr>
              </a:p>
              <a:p>
                <a:pPr lvl="0"/>
                <a:r>
                  <a:rPr lang="pt-BR" sz="2000" dirty="0">
                    <a:solidFill>
                      <a:prstClr val="black"/>
                    </a:solidFill>
                  </a:rPr>
                  <a:t>Baseada na transformada de Clarke:</a:t>
                </a:r>
              </a:p>
              <a:p>
                <a:pPr lvl="0"/>
                <a:endParaRPr lang="pt-BR" sz="2000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pt-B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rad>
                      <m:d>
                        <m:dPr>
                          <m:begChr m:val="["/>
                          <m:endChr m:val="]"/>
                          <m:ctrlPr>
                            <a:rPr lang="pt-BR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pt-BR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pt-BR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pt-BR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pt-BR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pt-B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rad>
                      <m:d>
                        <m:dPr>
                          <m:begChr m:val="["/>
                          <m:endChr m:val="]"/>
                          <m:ctrlPr>
                            <a:rPr lang="pt-BR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r>
                                  <a:rPr lang="pt-BR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r>
                                  <a:rPr lang="pt-BR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r>
                                  <a:rPr lang="pt-BR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2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7206" y="1685437"/>
                <a:ext cx="8089900" cy="4735553"/>
              </a:xfrm>
              <a:blipFill>
                <a:blip r:embed="rId2"/>
                <a:stretch>
                  <a:fillRect l="-678" t="-1287" r="-14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5385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Teoria das Potências Instantâneas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507206" y="1685437"/>
                <a:ext cx="8089900" cy="4735553"/>
              </a:xfrm>
            </p:spPr>
            <p:txBody>
              <a:bodyPr>
                <a:normAutofit/>
              </a:bodyPr>
              <a:lstStyle/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pt-BR" sz="14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4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4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a:rPr lang="pt-BR" sz="1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14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4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pt-BR" sz="14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pt-BR" sz="1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sz="1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pt-BR" sz="1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sz="1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pt-BR" sz="14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4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pt-BR" sz="14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sz="14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4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pt-BR" sz="14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>
                  <a:solidFill>
                    <a:prstClr val="black"/>
                  </a:solidFill>
                </a:endParaRPr>
              </a:p>
              <a:p>
                <a:r>
                  <a:rPr lang="pt-BR" sz="2000" dirty="0">
                    <a:solidFill>
                      <a:prstClr val="black"/>
                    </a:solidFill>
                  </a:rPr>
                  <a:t>Significados físicos de </a:t>
                </a:r>
                <a14:m>
                  <m:oMath xmlns:m="http://schemas.openxmlformats.org/officeDocument/2006/math">
                    <m:r>
                      <a:rPr lang="pt-BR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pt-BR" sz="2000" dirty="0">
                    <a:solidFill>
                      <a:prstClr val="black"/>
                    </a:solidFill>
                  </a:rPr>
                  <a:t> e </a:t>
                </a:r>
                <a14:m>
                  <m:oMath xmlns:m="http://schemas.openxmlformats.org/officeDocument/2006/math">
                    <m:r>
                      <a:rPr lang="pt-BR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pt-BR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pt-BR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pt-BR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pt-BR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pt-BR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pt-BR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r>
                  <a:rPr lang="pt-BR" sz="2000" dirty="0">
                    <a:solidFill>
                      <a:prstClr val="black"/>
                    </a:solidFill>
                  </a:rPr>
                  <a:t>Tensão e corrente de sequencia zero são desconsideradas em sistemas elétricos aeronáuticos</a:t>
                </a:r>
              </a:p>
              <a:p>
                <a:endParaRPr lang="pt-BR" sz="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7206" y="1685437"/>
                <a:ext cx="8089900" cy="4735553"/>
              </a:xfrm>
              <a:blipFill>
                <a:blip r:embed="rId2"/>
                <a:stretch>
                  <a:fillRect l="-6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13</a:t>
            </a:fld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116" y="2918128"/>
            <a:ext cx="2288348" cy="14731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8"/>
              <p:cNvSpPr/>
              <p:nvPr/>
            </p:nvSpPr>
            <p:spPr>
              <a:xfrm>
                <a:off x="3645707" y="5528567"/>
                <a:ext cx="1812897" cy="5139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pt-BR" sz="1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pt-BR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pt-BR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tâ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5707" y="5528567"/>
                <a:ext cx="1812897" cy="513987"/>
              </a:xfrm>
              <a:prstGeom prst="rect">
                <a:avLst/>
              </a:prstGeom>
              <a:blipFill>
                <a:blip r:embed="rId6"/>
                <a:stretch>
                  <a:fillRect b="-11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tângulo 12"/>
              <p:cNvSpPr/>
              <p:nvPr/>
            </p:nvSpPr>
            <p:spPr>
              <a:xfrm>
                <a:off x="5054415" y="3393098"/>
                <a:ext cx="106091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̃"/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pt-BR" sz="1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sz="14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pt-BR" sz="1400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̃"/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lang="pt-BR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tângulo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4415" y="3393098"/>
                <a:ext cx="1060913" cy="523220"/>
              </a:xfrm>
              <a:prstGeom prst="rect">
                <a:avLst/>
              </a:prstGeom>
              <a:blipFill rotWithShape="1">
                <a:blip r:embed="rId7"/>
                <a:stretch>
                  <a:fillRect r="-11494" b="-11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3973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Filtros Ativos Utilizando a Teoria PQ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14</a:t>
            </a:fld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507206" y="1685437"/>
                <a:ext cx="8089900" cy="4735553"/>
              </a:xfrm>
            </p:spPr>
            <p:txBody>
              <a:bodyPr>
                <a:normAutofit/>
              </a:bodyPr>
              <a:lstStyle/>
              <a:p>
                <a:r>
                  <a:rPr lang="pt-BR" sz="2000" dirty="0">
                    <a:solidFill>
                      <a:prstClr val="black"/>
                    </a:solidFill>
                  </a:rPr>
                  <a:t>Determinação das correntes de referência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𝐶𝑎</m:t>
                        </m:r>
                      </m:sub>
                      <m:sup>
                        <m: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pt-BR" sz="20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𝐶𝑏</m:t>
                        </m:r>
                      </m:sub>
                      <m:sup>
                        <m: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pt-BR" sz="20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𝐶𝑐</m:t>
                        </m:r>
                      </m:sub>
                      <m:sup>
                        <m: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pt-BR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pt-BR" sz="1600" dirty="0">
                  <a:solidFill>
                    <a:prstClr val="black"/>
                  </a:solidFill>
                </a:endParaRPr>
              </a:p>
              <a:p>
                <a:pPr lvl="1"/>
                <a:r>
                  <a:rPr lang="pt-BR" sz="1600" dirty="0">
                    <a:solidFill>
                      <a:prstClr val="black"/>
                    </a:solidFill>
                  </a:rPr>
                  <a:t>Determinação das tensões e correntes em coordenadas </a:t>
                </a:r>
                <a14:m>
                  <m:oMath xmlns:m="http://schemas.openxmlformats.org/officeDocument/2006/math">
                    <m:r>
                      <a:rPr lang="pt-BR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𝛼𝛽</m:t>
                    </m:r>
                  </m:oMath>
                </a14:m>
                <a:r>
                  <a:rPr lang="pt-BR" sz="1600" dirty="0">
                    <a:solidFill>
                      <a:prstClr val="black"/>
                    </a:solidFill>
                  </a:rPr>
                  <a:t>;</a:t>
                </a:r>
              </a:p>
              <a:p>
                <a:pPr lvl="1"/>
                <a:r>
                  <a:rPr lang="pt-BR" sz="1600" dirty="0">
                    <a:solidFill>
                      <a:prstClr val="black"/>
                    </a:solidFill>
                  </a:rPr>
                  <a:t>Seleção das potências a serem compensadas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pt-BR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pt-BR" sz="1600" dirty="0">
                    <a:solidFill>
                      <a:prstClr val="black"/>
                    </a:solidFill>
                  </a:rPr>
                  <a:t>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pt-BR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pt-BR" sz="1600" dirty="0">
                    <a:solidFill>
                      <a:prstClr val="black"/>
                    </a:solidFill>
                  </a:rPr>
                  <a:t>);</a:t>
                </a:r>
              </a:p>
              <a:p>
                <a:pPr lvl="1"/>
                <a:r>
                  <a:rPr lang="pt-BR" sz="1600" dirty="0">
                    <a:solidFill>
                      <a:prstClr val="black"/>
                    </a:solidFill>
                  </a:rPr>
                  <a:t>Calculo de corrente de compensação nas coordenadas </a:t>
                </a:r>
                <a14:m>
                  <m:oMath xmlns:m="http://schemas.openxmlformats.org/officeDocument/2006/math">
                    <m:r>
                      <a:rPr lang="pt-BR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𝛼𝛽</m:t>
                    </m:r>
                  </m:oMath>
                </a14:m>
                <a:r>
                  <a:rPr lang="pt-BR" sz="1600" dirty="0">
                    <a:solidFill>
                      <a:prstClr val="black"/>
                    </a:solidFill>
                  </a:rPr>
                  <a:t>;</a:t>
                </a:r>
              </a:p>
              <a:p>
                <a:pPr lvl="1"/>
                <a:endParaRPr lang="pt-BR" sz="1600" dirty="0">
                  <a:solidFill>
                    <a:prstClr val="black"/>
                  </a:solidFill>
                </a:endParaRPr>
              </a:p>
              <a:p>
                <a:pPr lvl="1"/>
                <a:endParaRPr lang="pt-BR" sz="1600" dirty="0">
                  <a:solidFill>
                    <a:prstClr val="black"/>
                  </a:solidFill>
                </a:endParaRPr>
              </a:p>
              <a:p>
                <a:pPr lvl="1"/>
                <a:r>
                  <a:rPr lang="pt-BR" sz="1600" dirty="0">
                    <a:solidFill>
                      <a:prstClr val="black"/>
                    </a:solidFill>
                  </a:rPr>
                  <a:t>Transformada inversa de Clarke;</a:t>
                </a:r>
                <a:endParaRPr lang="pt-BR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pt-BR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pt-BR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pt-BR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pt-BR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pt-BR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pt-BR" sz="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7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7206" y="1685437"/>
                <a:ext cx="8089900" cy="4735553"/>
              </a:xfrm>
              <a:blipFill rotWithShape="1">
                <a:blip r:embed="rId4"/>
                <a:stretch>
                  <a:fillRect l="-603" t="-128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tângulo 12"/>
              <p:cNvSpPr/>
              <p:nvPr/>
            </p:nvSpPr>
            <p:spPr>
              <a:xfrm>
                <a:off x="3225639" y="2899261"/>
                <a:ext cx="2653034" cy="6038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4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pt-BR" sz="140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pt-BR" sz="1400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  <m:sup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4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pt-BR" sz="140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  <m:sup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pt-BR" sz="1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40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  <m:sup>
                              <m:r>
                                <a:rPr lang="pt-BR" sz="1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40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b>
                            <m:sup>
                              <m:r>
                                <a:rPr lang="pt-BR" sz="1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40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40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40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40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pt-BR" sz="140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40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40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40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pt-BR" sz="1400" b="0" i="0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3" name="Retângulo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5639" y="2899261"/>
                <a:ext cx="2653034" cy="603883"/>
              </a:xfrm>
              <a:prstGeom prst="rect">
                <a:avLst/>
              </a:prstGeom>
              <a:blipFill rotWithShape="1">
                <a:blip r:embed="rId5"/>
                <a:stretch>
                  <a:fillRect b="-101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m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55" y="3896414"/>
            <a:ext cx="3464542" cy="2404269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630" y="3896139"/>
            <a:ext cx="3494315" cy="240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268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Estratégia de Controle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15</a:t>
            </a:fld>
            <a:endParaRPr lang="pt-BR" dirty="0"/>
          </a:p>
        </p:txBody>
      </p:sp>
      <p:sp>
        <p:nvSpPr>
          <p:cNvPr id="17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685437"/>
            <a:ext cx="8089900" cy="4735553"/>
          </a:xfrm>
        </p:spPr>
        <p:txBody>
          <a:bodyPr>
            <a:normAutofit/>
          </a:bodyPr>
          <a:lstStyle/>
          <a:p>
            <a:r>
              <a:rPr lang="pt-BR" sz="2000" dirty="0">
                <a:solidFill>
                  <a:prstClr val="black"/>
                </a:solidFill>
              </a:rPr>
              <a:t>A teoria p-q por si só mostra-se insuficiente para garantir a filtragem quando a tensão do barramento é distorcida </a:t>
            </a:r>
          </a:p>
          <a:p>
            <a:r>
              <a:rPr lang="pt-BR" sz="2000" dirty="0">
                <a:solidFill>
                  <a:prstClr val="black"/>
                </a:solidFill>
              </a:rPr>
              <a:t>Controle de Corrente Senoidal com uso do Detector de Sequencia Positiva</a:t>
            </a:r>
          </a:p>
          <a:p>
            <a:endParaRPr lang="pt-BR" sz="2000" dirty="0">
              <a:solidFill>
                <a:prstClr val="black"/>
              </a:solidFill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800" dirty="0">
              <a:solidFill>
                <a:prstClr val="black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991" y="3538330"/>
            <a:ext cx="6652019" cy="178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732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Detector de Sequência Positiva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16</a:t>
            </a:fld>
            <a:endParaRPr lang="pt-BR" dirty="0"/>
          </a:p>
        </p:txBody>
      </p:sp>
      <p:sp>
        <p:nvSpPr>
          <p:cNvPr id="17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685437"/>
            <a:ext cx="8089900" cy="4735553"/>
          </a:xfrm>
        </p:spPr>
        <p:txBody>
          <a:bodyPr>
            <a:normAutofit/>
          </a:bodyPr>
          <a:lstStyle/>
          <a:p>
            <a:r>
              <a:rPr lang="pt-BR" sz="2000" dirty="0">
                <a:solidFill>
                  <a:prstClr val="black"/>
                </a:solidFill>
              </a:rPr>
              <a:t>Malha de captura de fase (PLL)</a:t>
            </a:r>
          </a:p>
          <a:p>
            <a:endParaRPr lang="pt-BR" sz="2000" dirty="0">
              <a:solidFill>
                <a:prstClr val="black"/>
              </a:solidFill>
            </a:endParaRPr>
          </a:p>
          <a:p>
            <a:endParaRPr lang="pt-BR" sz="2000" dirty="0">
              <a:solidFill>
                <a:prstClr val="black"/>
              </a:solidFill>
            </a:endParaRPr>
          </a:p>
          <a:p>
            <a:endParaRPr lang="pt-BR" sz="2400" dirty="0">
              <a:solidFill>
                <a:prstClr val="black"/>
              </a:solidFill>
            </a:endParaRPr>
          </a:p>
          <a:p>
            <a:r>
              <a:rPr lang="pt-BR" sz="2000" dirty="0">
                <a:solidFill>
                  <a:prstClr val="black"/>
                </a:solidFill>
              </a:rPr>
              <a:t>Malha Principal</a:t>
            </a: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800" dirty="0">
              <a:solidFill>
                <a:prstClr val="black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5808" y="2136971"/>
            <a:ext cx="3554284" cy="1209741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0796" y="3688731"/>
            <a:ext cx="2984307" cy="263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277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Controle de tensão do Capacitor do compensador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17</a:t>
            </a:fld>
            <a:endParaRPr lang="pt-BR" dirty="0"/>
          </a:p>
        </p:txBody>
      </p:sp>
      <p:sp>
        <p:nvSpPr>
          <p:cNvPr id="17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685437"/>
            <a:ext cx="8089900" cy="4735553"/>
          </a:xfrm>
        </p:spPr>
        <p:txBody>
          <a:bodyPr>
            <a:normAutofit/>
          </a:bodyPr>
          <a:lstStyle/>
          <a:p>
            <a:r>
              <a:rPr lang="pt-BR" sz="2000" dirty="0">
                <a:solidFill>
                  <a:prstClr val="black"/>
                </a:solidFill>
              </a:rPr>
              <a:t>Eficiência do filtro é diretamente ligada aos níveis de tensão do Capacitor do Compensador</a:t>
            </a:r>
          </a:p>
          <a:p>
            <a:r>
              <a:rPr lang="pt-BR" sz="2000" dirty="0">
                <a:solidFill>
                  <a:prstClr val="black"/>
                </a:solidFill>
              </a:rPr>
              <a:t>Perdas nos elementos do filtro faz com que a tensão no Capacitor diminua </a:t>
            </a: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800" dirty="0">
              <a:solidFill>
                <a:prstClr val="black"/>
              </a:solidFill>
            </a:endParaRPr>
          </a:p>
        </p:txBody>
      </p:sp>
      <p:pic>
        <p:nvPicPr>
          <p:cNvPr id="3074" name="Picture 2" descr="C:\Users\jpsoliv\Documents\João\Mestrado\texto\Cap4\Figuras\controle_Cap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943" y="3029448"/>
            <a:ext cx="5576013" cy="306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766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Sistema Completo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18</a:t>
            </a:fld>
            <a:endParaRPr lang="pt-BR" dirty="0"/>
          </a:p>
        </p:txBody>
      </p:sp>
      <p:sp>
        <p:nvSpPr>
          <p:cNvPr id="17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685437"/>
            <a:ext cx="8089900" cy="4735553"/>
          </a:xfrm>
        </p:spPr>
        <p:txBody>
          <a:bodyPr>
            <a:normAutofit/>
          </a:bodyPr>
          <a:lstStyle/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800" dirty="0">
              <a:solidFill>
                <a:prstClr val="black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247" y="1635743"/>
            <a:ext cx="8495506" cy="485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326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Simulação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19</a:t>
            </a:fld>
            <a:endParaRPr lang="pt-BR" dirty="0"/>
          </a:p>
        </p:txBody>
      </p:sp>
      <p:sp>
        <p:nvSpPr>
          <p:cNvPr id="17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685437"/>
            <a:ext cx="8089900" cy="4735553"/>
          </a:xfrm>
        </p:spPr>
        <p:txBody>
          <a:bodyPr>
            <a:normAutofit/>
          </a:bodyPr>
          <a:lstStyle/>
          <a:p>
            <a:r>
              <a:rPr lang="pt-BR" sz="2000" dirty="0">
                <a:solidFill>
                  <a:prstClr val="black"/>
                </a:solidFill>
              </a:rPr>
              <a:t>Sistema de geração e distribuição de uma aeronave de transporte civil com uma média de 100 passageiros.</a:t>
            </a:r>
          </a:p>
          <a:p>
            <a:endParaRPr lang="pt-BR" sz="2000" dirty="0">
              <a:solidFill>
                <a:prstClr val="black"/>
              </a:solidFill>
            </a:endParaRPr>
          </a:p>
          <a:p>
            <a:r>
              <a:rPr lang="pt-BR" sz="2000" dirty="0">
                <a:solidFill>
                  <a:prstClr val="black"/>
                </a:solidFill>
              </a:rPr>
              <a:t>Simulação visa verificar o comportamento apenas da iteração do sistema de geração e distribuição com cargas não lineares</a:t>
            </a:r>
          </a:p>
          <a:p>
            <a:endParaRPr lang="pt-BR" sz="2000" dirty="0">
              <a:solidFill>
                <a:prstClr val="black"/>
              </a:solidFill>
            </a:endParaRPr>
          </a:p>
          <a:p>
            <a:r>
              <a:rPr lang="pt-BR" sz="2000" dirty="0">
                <a:solidFill>
                  <a:prstClr val="black"/>
                </a:solidFill>
              </a:rPr>
              <a:t>Apenas um canal de geração é simulado (1 gerador)</a:t>
            </a:r>
          </a:p>
          <a:p>
            <a:endParaRPr lang="pt-BR" sz="2000" dirty="0">
              <a:solidFill>
                <a:prstClr val="black"/>
              </a:solidFill>
            </a:endParaRPr>
          </a:p>
          <a:p>
            <a:r>
              <a:rPr lang="pt-BR" sz="2000" dirty="0">
                <a:solidFill>
                  <a:prstClr val="black"/>
                </a:solidFill>
              </a:rPr>
              <a:t>3 </a:t>
            </a:r>
            <a:r>
              <a:rPr lang="pt-BR" sz="2000" dirty="0" err="1">
                <a:solidFill>
                  <a:prstClr val="black"/>
                </a:solidFill>
              </a:rPr>
              <a:t>EHAs</a:t>
            </a:r>
            <a:r>
              <a:rPr lang="pt-BR" sz="2000" dirty="0">
                <a:solidFill>
                  <a:prstClr val="black"/>
                </a:solidFill>
              </a:rPr>
              <a:t> operando simultaneamente sob mesmo regime de carregamento</a:t>
            </a:r>
          </a:p>
          <a:p>
            <a:endParaRPr lang="pt-BR" sz="2000" dirty="0">
              <a:solidFill>
                <a:prstClr val="black"/>
              </a:solidFill>
            </a:endParaRPr>
          </a:p>
          <a:p>
            <a:r>
              <a:rPr lang="pt-BR" sz="2000" dirty="0">
                <a:solidFill>
                  <a:prstClr val="black"/>
                </a:solidFill>
              </a:rPr>
              <a:t>Cada EHA possui um filtro ativo em sua entrada</a:t>
            </a: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130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Agenda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85437"/>
            <a:ext cx="7886700" cy="4735553"/>
          </a:xfrm>
        </p:spPr>
        <p:txBody>
          <a:bodyPr>
            <a:normAutofit/>
          </a:bodyPr>
          <a:lstStyle/>
          <a:p>
            <a:r>
              <a:rPr lang="pt-BR" sz="2400" dirty="0"/>
              <a:t>Introdução</a:t>
            </a:r>
          </a:p>
          <a:p>
            <a:pPr lvl="1"/>
            <a:r>
              <a:rPr lang="pt-BR" sz="2000" dirty="0"/>
              <a:t>Motivação </a:t>
            </a:r>
          </a:p>
          <a:p>
            <a:pPr lvl="1"/>
            <a:r>
              <a:rPr lang="pt-BR" sz="2000" dirty="0"/>
              <a:t>Objetivos</a:t>
            </a:r>
          </a:p>
          <a:p>
            <a:r>
              <a:rPr lang="pt-BR" sz="2400" dirty="0"/>
              <a:t>Métodos de Correção de Fator de Potência</a:t>
            </a:r>
          </a:p>
          <a:p>
            <a:r>
              <a:rPr lang="pt-BR" sz="2400" dirty="0">
                <a:solidFill>
                  <a:srgbClr val="FF0000"/>
                </a:solidFill>
              </a:rPr>
              <a:t>Filtros Ativos Utilizando a Teoria p-q</a:t>
            </a:r>
          </a:p>
          <a:p>
            <a:r>
              <a:rPr lang="pt-BR" sz="2400" dirty="0">
                <a:solidFill>
                  <a:srgbClr val="FF0000"/>
                </a:solidFill>
              </a:rPr>
              <a:t>Teoria da Potências Instantâneas</a:t>
            </a:r>
          </a:p>
          <a:p>
            <a:pPr lvl="1"/>
            <a:r>
              <a:rPr lang="pt-BR" sz="2000" dirty="0">
                <a:solidFill>
                  <a:srgbClr val="FF0000"/>
                </a:solidFill>
              </a:rPr>
              <a:t>Estratégias de Controle</a:t>
            </a:r>
          </a:p>
          <a:p>
            <a:r>
              <a:rPr lang="pt-BR" sz="2400" dirty="0"/>
              <a:t>Simulação </a:t>
            </a:r>
          </a:p>
          <a:p>
            <a:pPr lvl="1"/>
            <a:r>
              <a:rPr lang="pt-BR" sz="2000" dirty="0"/>
              <a:t>Modelos </a:t>
            </a:r>
          </a:p>
          <a:p>
            <a:pPr lvl="1"/>
            <a:r>
              <a:rPr lang="pt-BR" sz="2000" dirty="0"/>
              <a:t>Resultados </a:t>
            </a:r>
          </a:p>
          <a:p>
            <a:r>
              <a:rPr lang="pt-BR" sz="2400" dirty="0"/>
              <a:t>Conclusão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6343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Simulação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20</a:t>
            </a:fld>
            <a:endParaRPr lang="pt-BR" dirty="0"/>
          </a:p>
        </p:txBody>
      </p:sp>
      <p:sp>
        <p:nvSpPr>
          <p:cNvPr id="17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685437"/>
            <a:ext cx="8089900" cy="4735553"/>
          </a:xfrm>
        </p:spPr>
        <p:txBody>
          <a:bodyPr>
            <a:normAutofit/>
          </a:bodyPr>
          <a:lstStyle/>
          <a:p>
            <a:r>
              <a:rPr lang="pt-BR" sz="2000" dirty="0">
                <a:solidFill>
                  <a:prstClr val="black"/>
                </a:solidFill>
              </a:rPr>
              <a:t>Modelo Empregado do Sistema de Geração</a:t>
            </a: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800" dirty="0">
              <a:solidFill>
                <a:prstClr val="black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6560" y="2342660"/>
            <a:ext cx="4830881" cy="311220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5278" y="5758913"/>
            <a:ext cx="3733445" cy="50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161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Simulação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21</a:t>
            </a:fld>
            <a:endParaRPr lang="pt-BR" dirty="0"/>
          </a:p>
        </p:txBody>
      </p:sp>
      <p:sp>
        <p:nvSpPr>
          <p:cNvPr id="17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685437"/>
            <a:ext cx="8089900" cy="4735553"/>
          </a:xfrm>
        </p:spPr>
        <p:txBody>
          <a:bodyPr>
            <a:normAutofit/>
          </a:bodyPr>
          <a:lstStyle/>
          <a:p>
            <a:r>
              <a:rPr lang="pt-BR" sz="2000" dirty="0"/>
              <a:t>Modelo Empregado do Sistema de Distribuição</a:t>
            </a: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800" dirty="0">
              <a:solidFill>
                <a:prstClr val="black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1036" y="2332756"/>
            <a:ext cx="6061928" cy="2556375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7281" y="5147826"/>
            <a:ext cx="3629439" cy="104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0663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Simulação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22</a:t>
            </a:fld>
            <a:endParaRPr lang="pt-BR" dirty="0"/>
          </a:p>
        </p:txBody>
      </p:sp>
      <p:sp>
        <p:nvSpPr>
          <p:cNvPr id="17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685437"/>
            <a:ext cx="8089900" cy="4735553"/>
          </a:xfrm>
        </p:spPr>
        <p:txBody>
          <a:bodyPr>
            <a:normAutofit/>
          </a:bodyPr>
          <a:lstStyle/>
          <a:p>
            <a:r>
              <a:rPr lang="pt-BR" sz="2000" dirty="0"/>
              <a:t>Modelo Empregado do EHA</a:t>
            </a: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800" dirty="0">
              <a:solidFill>
                <a:prstClr val="black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670522" y="2292878"/>
            <a:ext cx="2612945" cy="1709957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3288" y="2292878"/>
            <a:ext cx="3690690" cy="1709957"/>
          </a:xfrm>
          <a:prstGeom prst="rect">
            <a:avLst/>
          </a:prstGeom>
          <a:noFill/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084" y="4368058"/>
            <a:ext cx="3735383" cy="1812176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573287" y="2284011"/>
            <a:ext cx="1011191" cy="1718824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744488" y="5080059"/>
            <a:ext cx="839990" cy="1042761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Seta: para a Direita 21"/>
          <p:cNvSpPr/>
          <p:nvPr/>
        </p:nvSpPr>
        <p:spPr>
          <a:xfrm>
            <a:off x="2915652" y="4495031"/>
            <a:ext cx="1601051" cy="22228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: de Cima para Baixo 13"/>
          <p:cNvSpPr/>
          <p:nvPr/>
        </p:nvSpPr>
        <p:spPr>
          <a:xfrm>
            <a:off x="1078882" y="4078876"/>
            <a:ext cx="264581" cy="94938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Seta: de Cima para Baixo 19"/>
          <p:cNvSpPr/>
          <p:nvPr/>
        </p:nvSpPr>
        <p:spPr>
          <a:xfrm>
            <a:off x="2875396" y="4032293"/>
            <a:ext cx="203196" cy="297959"/>
          </a:xfrm>
          <a:prstGeom prst="upDownArrow">
            <a:avLst/>
          </a:prstGeom>
          <a:solidFill>
            <a:srgbClr val="E22626"/>
          </a:solidFill>
          <a:ln>
            <a:solidFill>
              <a:srgbClr val="9727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1074" y="4032293"/>
            <a:ext cx="3975153" cy="1329879"/>
          </a:xfrm>
          <a:prstGeom prst="rect">
            <a:avLst/>
          </a:prstGeom>
        </p:spPr>
      </p:pic>
      <p:sp>
        <p:nvSpPr>
          <p:cNvPr id="18" name="Retângulo 17"/>
          <p:cNvSpPr/>
          <p:nvPr/>
        </p:nvSpPr>
        <p:spPr>
          <a:xfrm>
            <a:off x="1670522" y="4368058"/>
            <a:ext cx="2612945" cy="1812176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9949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Simulação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23</a:t>
            </a:fld>
            <a:endParaRPr lang="pt-BR" dirty="0"/>
          </a:p>
        </p:txBody>
      </p:sp>
      <p:sp>
        <p:nvSpPr>
          <p:cNvPr id="17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685437"/>
            <a:ext cx="8089900" cy="4735553"/>
          </a:xfrm>
        </p:spPr>
        <p:txBody>
          <a:bodyPr>
            <a:normAutofit/>
          </a:bodyPr>
          <a:lstStyle/>
          <a:p>
            <a:r>
              <a:rPr lang="pt-BR" sz="2000" dirty="0"/>
              <a:t>Modelo do Filtro</a:t>
            </a: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800" dirty="0">
              <a:solidFill>
                <a:prstClr val="black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221" y="2694102"/>
            <a:ext cx="4066935" cy="271822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2894" y="2597926"/>
            <a:ext cx="2769630" cy="1390827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4637" y="4312023"/>
            <a:ext cx="3720713" cy="191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3429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Simulação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24</a:t>
            </a:fld>
            <a:endParaRPr lang="pt-BR" dirty="0"/>
          </a:p>
        </p:txBody>
      </p:sp>
      <p:sp>
        <p:nvSpPr>
          <p:cNvPr id="17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685437"/>
            <a:ext cx="8089900" cy="4735553"/>
          </a:xfrm>
        </p:spPr>
        <p:txBody>
          <a:bodyPr>
            <a:normAutofit/>
          </a:bodyPr>
          <a:lstStyle/>
          <a:p>
            <a:r>
              <a:rPr lang="pt-BR" sz="2000" dirty="0"/>
              <a:t>Simulação dividida em quatro subperíodos durante a operação do EHA</a:t>
            </a:r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1200" dirty="0"/>
          </a:p>
          <a:p>
            <a:r>
              <a:rPr lang="pt-BR" sz="2000" dirty="0"/>
              <a:t>Resultados são referentes a medições obtidas na PDU</a:t>
            </a: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800" dirty="0">
              <a:solidFill>
                <a:prstClr val="black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0850" y="2349755"/>
            <a:ext cx="6202300" cy="290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7850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Resultados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25</a:t>
            </a:fld>
            <a:endParaRPr lang="pt-BR" dirty="0"/>
          </a:p>
        </p:txBody>
      </p:sp>
      <p:sp>
        <p:nvSpPr>
          <p:cNvPr id="17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685437"/>
            <a:ext cx="8089900" cy="4735553"/>
          </a:xfrm>
        </p:spPr>
        <p:txBody>
          <a:bodyPr>
            <a:normAutofit/>
          </a:bodyPr>
          <a:lstStyle/>
          <a:p>
            <a:r>
              <a:rPr lang="pt-BR" sz="2000" dirty="0"/>
              <a:t>EHA Inoperante</a:t>
            </a: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800" dirty="0">
              <a:solidFill>
                <a:prstClr val="black"/>
              </a:solidFill>
            </a:endParaRPr>
          </a:p>
        </p:txBody>
      </p:sp>
      <p:grpSp>
        <p:nvGrpSpPr>
          <p:cNvPr id="26" name="Agrupar 25"/>
          <p:cNvGrpSpPr>
            <a:grpSpLocks noChangeAspect="1"/>
          </p:cNvGrpSpPr>
          <p:nvPr/>
        </p:nvGrpSpPr>
        <p:grpSpPr>
          <a:xfrm>
            <a:off x="144000" y="3056062"/>
            <a:ext cx="9000000" cy="3381324"/>
            <a:chOff x="144000" y="2445511"/>
            <a:chExt cx="9000000" cy="3381324"/>
          </a:xfrm>
        </p:grpSpPr>
        <p:grpSp>
          <p:nvGrpSpPr>
            <p:cNvPr id="20" name="Agrupar 19"/>
            <p:cNvGrpSpPr>
              <a:grpSpLocks noChangeAspect="1"/>
            </p:cNvGrpSpPr>
            <p:nvPr/>
          </p:nvGrpSpPr>
          <p:grpSpPr>
            <a:xfrm>
              <a:off x="144000" y="4138501"/>
              <a:ext cx="9000000" cy="1688334"/>
              <a:chOff x="74613" y="4349366"/>
              <a:chExt cx="10080000" cy="1890932"/>
            </a:xfrm>
          </p:grpSpPr>
          <p:pic>
            <p:nvPicPr>
              <p:cNvPr id="15" name="Imagem 1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613" y="4349366"/>
                <a:ext cx="2520000" cy="1890932"/>
              </a:xfrm>
              <a:prstGeom prst="rect">
                <a:avLst/>
              </a:prstGeom>
            </p:spPr>
          </p:pic>
          <p:pic>
            <p:nvPicPr>
              <p:cNvPr id="16" name="Imagem 1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94613" y="4349366"/>
                <a:ext cx="2520000" cy="1890932"/>
              </a:xfrm>
              <a:prstGeom prst="rect">
                <a:avLst/>
              </a:prstGeom>
            </p:spPr>
          </p:pic>
          <p:pic>
            <p:nvPicPr>
              <p:cNvPr id="18" name="Imagem 17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14613" y="4349368"/>
                <a:ext cx="2520000" cy="1890930"/>
              </a:xfrm>
              <a:prstGeom prst="rect">
                <a:avLst/>
              </a:prstGeom>
            </p:spPr>
          </p:pic>
          <p:pic>
            <p:nvPicPr>
              <p:cNvPr id="19" name="Imagem 18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34613" y="4349368"/>
                <a:ext cx="2520000" cy="1890930"/>
              </a:xfrm>
              <a:prstGeom prst="rect">
                <a:avLst/>
              </a:prstGeom>
            </p:spPr>
          </p:pic>
        </p:grpSp>
        <p:grpSp>
          <p:nvGrpSpPr>
            <p:cNvPr id="25" name="Agrupar 24"/>
            <p:cNvGrpSpPr>
              <a:grpSpLocks noChangeAspect="1"/>
            </p:cNvGrpSpPr>
            <p:nvPr/>
          </p:nvGrpSpPr>
          <p:grpSpPr>
            <a:xfrm>
              <a:off x="144000" y="2445511"/>
              <a:ext cx="9000000" cy="1688332"/>
              <a:chOff x="144000" y="2247102"/>
              <a:chExt cx="10080000" cy="1890932"/>
            </a:xfrm>
          </p:grpSpPr>
          <p:pic>
            <p:nvPicPr>
              <p:cNvPr id="21" name="Imagem 20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4000" y="2247103"/>
                <a:ext cx="2520000" cy="1890931"/>
              </a:xfrm>
              <a:prstGeom prst="rect">
                <a:avLst/>
              </a:prstGeom>
            </p:spPr>
          </p:pic>
          <p:pic>
            <p:nvPicPr>
              <p:cNvPr id="22" name="Imagem 21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64000" y="2247103"/>
                <a:ext cx="2520000" cy="1890931"/>
              </a:xfrm>
              <a:prstGeom prst="rect">
                <a:avLst/>
              </a:prstGeom>
            </p:spPr>
          </p:pic>
          <p:pic>
            <p:nvPicPr>
              <p:cNvPr id="23" name="Imagem 22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184000" y="2247103"/>
                <a:ext cx="2520000" cy="1890931"/>
              </a:xfrm>
              <a:prstGeom prst="rect">
                <a:avLst/>
              </a:prstGeom>
            </p:spPr>
          </p:pic>
          <p:pic>
            <p:nvPicPr>
              <p:cNvPr id="24" name="Imagem 23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704000" y="2247102"/>
                <a:ext cx="2520000" cy="1890931"/>
              </a:xfrm>
              <a:prstGeom prst="rect">
                <a:avLst/>
              </a:prstGeom>
            </p:spPr>
          </p:pic>
        </p:grpSp>
      </p:grpSp>
      <p:pic>
        <p:nvPicPr>
          <p:cNvPr id="27" name="Imagem 2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26669" y="1690693"/>
            <a:ext cx="2890662" cy="1355665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3363400" y="1894374"/>
            <a:ext cx="362298" cy="952065"/>
          </a:xfrm>
          <a:prstGeom prst="rect">
            <a:avLst/>
          </a:prstGeom>
          <a:solidFill>
            <a:srgbClr val="4472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9826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Resultados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26</a:t>
            </a:fld>
            <a:endParaRPr lang="pt-BR" dirty="0"/>
          </a:p>
        </p:txBody>
      </p:sp>
      <p:sp>
        <p:nvSpPr>
          <p:cNvPr id="17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685437"/>
            <a:ext cx="8089900" cy="4735553"/>
          </a:xfrm>
        </p:spPr>
        <p:txBody>
          <a:bodyPr>
            <a:normAutofit/>
          </a:bodyPr>
          <a:lstStyle/>
          <a:p>
            <a:r>
              <a:rPr lang="pt-BR" sz="2000" dirty="0"/>
              <a:t>Corrente Máxima</a:t>
            </a: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800" dirty="0">
              <a:solidFill>
                <a:prstClr val="black"/>
              </a:solidFill>
            </a:endParaRPr>
          </a:p>
        </p:txBody>
      </p:sp>
      <p:grpSp>
        <p:nvGrpSpPr>
          <p:cNvPr id="20" name="Agrupar 19"/>
          <p:cNvGrpSpPr>
            <a:grpSpLocks noChangeAspect="1"/>
          </p:cNvGrpSpPr>
          <p:nvPr/>
        </p:nvGrpSpPr>
        <p:grpSpPr>
          <a:xfrm>
            <a:off x="144000" y="3057088"/>
            <a:ext cx="9000000" cy="3376665"/>
            <a:chOff x="144000" y="2364879"/>
            <a:chExt cx="9000000" cy="3376665"/>
          </a:xfrm>
        </p:grpSpPr>
        <p:grpSp>
          <p:nvGrpSpPr>
            <p:cNvPr id="13" name="Agrupar 12"/>
            <p:cNvGrpSpPr>
              <a:grpSpLocks noChangeAspect="1"/>
            </p:cNvGrpSpPr>
            <p:nvPr/>
          </p:nvGrpSpPr>
          <p:grpSpPr>
            <a:xfrm>
              <a:off x="144000" y="4053213"/>
              <a:ext cx="9000000" cy="1688331"/>
              <a:chOff x="-143141" y="2638506"/>
              <a:chExt cx="10080000" cy="1890931"/>
            </a:xfrm>
          </p:grpSpPr>
          <p:pic>
            <p:nvPicPr>
              <p:cNvPr id="3" name="Imagem 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43141" y="2638506"/>
                <a:ext cx="2520000" cy="1890931"/>
              </a:xfrm>
              <a:prstGeom prst="rect">
                <a:avLst/>
              </a:prstGeom>
            </p:spPr>
          </p:pic>
          <p:pic>
            <p:nvPicPr>
              <p:cNvPr id="9" name="Imagem 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76859" y="2638506"/>
                <a:ext cx="2520000" cy="1890931"/>
              </a:xfrm>
              <a:prstGeom prst="rect">
                <a:avLst/>
              </a:prstGeom>
            </p:spPr>
          </p:pic>
          <p:pic>
            <p:nvPicPr>
              <p:cNvPr id="10" name="Imagem 9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96859" y="2638506"/>
                <a:ext cx="2520000" cy="1890931"/>
              </a:xfrm>
              <a:prstGeom prst="rect">
                <a:avLst/>
              </a:prstGeom>
            </p:spPr>
          </p:pic>
          <p:pic>
            <p:nvPicPr>
              <p:cNvPr id="11" name="Imagem 10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16859" y="2638506"/>
                <a:ext cx="2520000" cy="1890930"/>
              </a:xfrm>
              <a:prstGeom prst="rect">
                <a:avLst/>
              </a:prstGeom>
            </p:spPr>
          </p:pic>
        </p:grpSp>
        <p:grpSp>
          <p:nvGrpSpPr>
            <p:cNvPr id="19" name="Agrupar 18"/>
            <p:cNvGrpSpPr>
              <a:grpSpLocks noChangeAspect="1"/>
            </p:cNvGrpSpPr>
            <p:nvPr/>
          </p:nvGrpSpPr>
          <p:grpSpPr>
            <a:xfrm>
              <a:off x="144000" y="2364879"/>
              <a:ext cx="9000000" cy="1688333"/>
              <a:chOff x="-195414" y="2036868"/>
              <a:chExt cx="10080000" cy="1890933"/>
            </a:xfrm>
          </p:grpSpPr>
          <p:pic>
            <p:nvPicPr>
              <p:cNvPr id="14" name="Imagem 13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195414" y="2036870"/>
                <a:ext cx="2520000" cy="1890931"/>
              </a:xfrm>
              <a:prstGeom prst="rect">
                <a:avLst/>
              </a:prstGeom>
            </p:spPr>
          </p:pic>
          <p:pic>
            <p:nvPicPr>
              <p:cNvPr id="15" name="Imagem 14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24586" y="2036870"/>
                <a:ext cx="2520000" cy="1890931"/>
              </a:xfrm>
              <a:prstGeom prst="rect">
                <a:avLst/>
              </a:prstGeom>
            </p:spPr>
          </p:pic>
          <p:pic>
            <p:nvPicPr>
              <p:cNvPr id="16" name="Imagem 15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844586" y="2036869"/>
                <a:ext cx="2520000" cy="1890931"/>
              </a:xfrm>
              <a:prstGeom prst="rect">
                <a:avLst/>
              </a:prstGeom>
            </p:spPr>
          </p:pic>
          <p:pic>
            <p:nvPicPr>
              <p:cNvPr id="18" name="Imagem 17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364586" y="2036868"/>
                <a:ext cx="2520000" cy="1890931"/>
              </a:xfrm>
              <a:prstGeom prst="rect">
                <a:avLst/>
              </a:prstGeom>
            </p:spPr>
          </p:pic>
        </p:grpSp>
      </p:grpSp>
      <p:pic>
        <p:nvPicPr>
          <p:cNvPr id="21" name="Imagem 2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26669" y="1690693"/>
            <a:ext cx="2890662" cy="1355665"/>
          </a:xfrm>
          <a:prstGeom prst="rect">
            <a:avLst/>
          </a:prstGeom>
        </p:spPr>
      </p:pic>
      <p:sp>
        <p:nvSpPr>
          <p:cNvPr id="22" name="Retângulo 21"/>
          <p:cNvSpPr/>
          <p:nvPr/>
        </p:nvSpPr>
        <p:spPr>
          <a:xfrm>
            <a:off x="3726713" y="1892492"/>
            <a:ext cx="726018" cy="952065"/>
          </a:xfrm>
          <a:prstGeom prst="rect">
            <a:avLst/>
          </a:prstGeom>
          <a:solidFill>
            <a:srgbClr val="4472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37254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Resultados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27</a:t>
            </a:fld>
            <a:endParaRPr lang="pt-BR" dirty="0"/>
          </a:p>
        </p:txBody>
      </p:sp>
      <p:sp>
        <p:nvSpPr>
          <p:cNvPr id="17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685437"/>
            <a:ext cx="8089900" cy="4735553"/>
          </a:xfrm>
        </p:spPr>
        <p:txBody>
          <a:bodyPr>
            <a:normAutofit/>
          </a:bodyPr>
          <a:lstStyle/>
          <a:p>
            <a:r>
              <a:rPr lang="pt-BR" sz="2000" dirty="0"/>
              <a:t>Regime Transitório</a:t>
            </a: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800" dirty="0">
              <a:solidFill>
                <a:prstClr val="black"/>
              </a:solidFill>
            </a:endParaRPr>
          </a:p>
        </p:txBody>
      </p:sp>
      <p:grpSp>
        <p:nvGrpSpPr>
          <p:cNvPr id="22" name="Grupo 21"/>
          <p:cNvGrpSpPr>
            <a:grpSpLocks noChangeAspect="1"/>
          </p:cNvGrpSpPr>
          <p:nvPr/>
        </p:nvGrpSpPr>
        <p:grpSpPr>
          <a:xfrm>
            <a:off x="144000" y="3046358"/>
            <a:ext cx="9000000" cy="3382202"/>
            <a:chOff x="144000" y="3046358"/>
            <a:chExt cx="9000000" cy="3382202"/>
          </a:xfrm>
        </p:grpSpPr>
        <p:grpSp>
          <p:nvGrpSpPr>
            <p:cNvPr id="13" name="Agrupar 12"/>
            <p:cNvGrpSpPr>
              <a:grpSpLocks noChangeAspect="1"/>
            </p:cNvGrpSpPr>
            <p:nvPr/>
          </p:nvGrpSpPr>
          <p:grpSpPr>
            <a:xfrm>
              <a:off x="144000" y="4739395"/>
              <a:ext cx="9000000" cy="1689165"/>
              <a:chOff x="19603" y="4233644"/>
              <a:chExt cx="10080000" cy="1891865"/>
            </a:xfrm>
          </p:grpSpPr>
          <p:pic>
            <p:nvPicPr>
              <p:cNvPr id="3" name="Imagem 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603" y="4234578"/>
                <a:ext cx="2520000" cy="1890931"/>
              </a:xfrm>
              <a:prstGeom prst="rect">
                <a:avLst/>
              </a:prstGeom>
            </p:spPr>
          </p:pic>
          <p:pic>
            <p:nvPicPr>
              <p:cNvPr id="9" name="Imagem 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39603" y="4234578"/>
                <a:ext cx="2520000" cy="1890931"/>
              </a:xfrm>
              <a:prstGeom prst="rect">
                <a:avLst/>
              </a:prstGeom>
            </p:spPr>
          </p:pic>
          <p:pic>
            <p:nvPicPr>
              <p:cNvPr id="10" name="Imagem 9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59603" y="4233644"/>
                <a:ext cx="2520000" cy="1890931"/>
              </a:xfrm>
              <a:prstGeom prst="rect">
                <a:avLst/>
              </a:prstGeom>
            </p:spPr>
          </p:pic>
          <p:pic>
            <p:nvPicPr>
              <p:cNvPr id="11" name="Imagem 10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579603" y="4233644"/>
                <a:ext cx="2520000" cy="1890931"/>
              </a:xfrm>
              <a:prstGeom prst="rect">
                <a:avLst/>
              </a:prstGeom>
            </p:spPr>
          </p:pic>
        </p:grpSp>
        <p:pic>
          <p:nvPicPr>
            <p:cNvPr id="14" name="Imagem 1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4000" y="3051064"/>
              <a:ext cx="2250000" cy="1688331"/>
            </a:xfrm>
            <a:prstGeom prst="rect">
              <a:avLst/>
            </a:prstGeom>
          </p:spPr>
        </p:pic>
        <p:pic>
          <p:nvPicPr>
            <p:cNvPr id="15" name="Imagem 1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394000" y="3050230"/>
              <a:ext cx="2250000" cy="1688331"/>
            </a:xfrm>
            <a:prstGeom prst="rect">
              <a:avLst/>
            </a:prstGeom>
          </p:spPr>
        </p:pic>
        <p:pic>
          <p:nvPicPr>
            <p:cNvPr id="16" name="Imagem 15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644000" y="3054429"/>
              <a:ext cx="2250000" cy="1688331"/>
            </a:xfrm>
            <a:prstGeom prst="rect">
              <a:avLst/>
            </a:prstGeom>
          </p:spPr>
        </p:pic>
        <p:pic>
          <p:nvPicPr>
            <p:cNvPr id="18" name="Imagem 17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894000" y="3046358"/>
              <a:ext cx="2250000" cy="1688331"/>
            </a:xfrm>
            <a:prstGeom prst="rect">
              <a:avLst/>
            </a:prstGeom>
          </p:spPr>
        </p:pic>
      </p:grpSp>
      <p:pic>
        <p:nvPicPr>
          <p:cNvPr id="20" name="Imagem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26669" y="1690693"/>
            <a:ext cx="2890662" cy="1355665"/>
          </a:xfrm>
          <a:prstGeom prst="rect">
            <a:avLst/>
          </a:prstGeom>
        </p:spPr>
      </p:pic>
      <p:sp>
        <p:nvSpPr>
          <p:cNvPr id="21" name="Retângulo 20"/>
          <p:cNvSpPr/>
          <p:nvPr/>
        </p:nvSpPr>
        <p:spPr>
          <a:xfrm>
            <a:off x="4460682" y="1892492"/>
            <a:ext cx="970059" cy="952065"/>
          </a:xfrm>
          <a:prstGeom prst="rect">
            <a:avLst/>
          </a:prstGeom>
          <a:solidFill>
            <a:srgbClr val="4472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62804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Resultados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28</a:t>
            </a:fld>
            <a:endParaRPr lang="pt-BR" dirty="0"/>
          </a:p>
        </p:txBody>
      </p:sp>
      <p:sp>
        <p:nvSpPr>
          <p:cNvPr id="17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685437"/>
            <a:ext cx="8089900" cy="4735553"/>
          </a:xfrm>
        </p:spPr>
        <p:txBody>
          <a:bodyPr>
            <a:normAutofit/>
          </a:bodyPr>
          <a:lstStyle/>
          <a:p>
            <a:r>
              <a:rPr lang="pt-BR" sz="2000" dirty="0"/>
              <a:t>Regime Permanente</a:t>
            </a: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800" dirty="0">
              <a:solidFill>
                <a:prstClr val="black"/>
              </a:solidFill>
            </a:endParaRPr>
          </a:p>
        </p:txBody>
      </p:sp>
      <p:grpSp>
        <p:nvGrpSpPr>
          <p:cNvPr id="14" name="Grupo 13"/>
          <p:cNvGrpSpPr/>
          <p:nvPr/>
        </p:nvGrpSpPr>
        <p:grpSpPr>
          <a:xfrm>
            <a:off x="144000" y="3049717"/>
            <a:ext cx="9000000" cy="3377129"/>
            <a:chOff x="144000" y="3049717"/>
            <a:chExt cx="9000000" cy="3377129"/>
          </a:xfrm>
        </p:grpSpPr>
        <p:grpSp>
          <p:nvGrpSpPr>
            <p:cNvPr id="13" name="Agrupar 12"/>
            <p:cNvGrpSpPr>
              <a:grpSpLocks noChangeAspect="1"/>
            </p:cNvGrpSpPr>
            <p:nvPr/>
          </p:nvGrpSpPr>
          <p:grpSpPr>
            <a:xfrm>
              <a:off x="144000" y="4738515"/>
              <a:ext cx="9000000" cy="1688331"/>
              <a:chOff x="-365778" y="3834606"/>
              <a:chExt cx="10080000" cy="1890931"/>
            </a:xfrm>
          </p:grpSpPr>
          <p:pic>
            <p:nvPicPr>
              <p:cNvPr id="3" name="Imagem 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65778" y="3834606"/>
                <a:ext cx="2520000" cy="1890931"/>
              </a:xfrm>
              <a:prstGeom prst="rect">
                <a:avLst/>
              </a:prstGeom>
            </p:spPr>
          </p:pic>
          <p:pic>
            <p:nvPicPr>
              <p:cNvPr id="9" name="Imagem 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54222" y="3834606"/>
                <a:ext cx="2520000" cy="1890931"/>
              </a:xfrm>
              <a:prstGeom prst="rect">
                <a:avLst/>
              </a:prstGeom>
            </p:spPr>
          </p:pic>
          <p:pic>
            <p:nvPicPr>
              <p:cNvPr id="10" name="Imagem 9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74222" y="3834606"/>
                <a:ext cx="2520000" cy="1890931"/>
              </a:xfrm>
              <a:prstGeom prst="rect">
                <a:avLst/>
              </a:prstGeom>
            </p:spPr>
          </p:pic>
          <p:pic>
            <p:nvPicPr>
              <p:cNvPr id="11" name="Imagem 10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94222" y="3834606"/>
                <a:ext cx="2520000" cy="1890931"/>
              </a:xfrm>
              <a:prstGeom prst="rect">
                <a:avLst/>
              </a:prstGeom>
            </p:spPr>
          </p:pic>
        </p:grpSp>
        <p:pic>
          <p:nvPicPr>
            <p:cNvPr id="15" name="Imagem 1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4000" y="3050184"/>
              <a:ext cx="2250000" cy="1688331"/>
            </a:xfrm>
            <a:prstGeom prst="rect">
              <a:avLst/>
            </a:prstGeom>
          </p:spPr>
        </p:pic>
        <p:pic>
          <p:nvPicPr>
            <p:cNvPr id="16" name="Imagem 1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394000" y="3050184"/>
              <a:ext cx="2250000" cy="1688331"/>
            </a:xfrm>
            <a:prstGeom prst="rect">
              <a:avLst/>
            </a:prstGeom>
          </p:spPr>
        </p:pic>
        <p:pic>
          <p:nvPicPr>
            <p:cNvPr id="18" name="Imagem 17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644000" y="3049717"/>
              <a:ext cx="2250000" cy="1688331"/>
            </a:xfrm>
            <a:prstGeom prst="rect">
              <a:avLst/>
            </a:prstGeom>
          </p:spPr>
        </p:pic>
        <p:pic>
          <p:nvPicPr>
            <p:cNvPr id="19" name="Imagem 18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894000" y="3050184"/>
              <a:ext cx="2250000" cy="1688331"/>
            </a:xfrm>
            <a:prstGeom prst="rect">
              <a:avLst/>
            </a:prstGeom>
          </p:spPr>
        </p:pic>
      </p:grpSp>
      <p:pic>
        <p:nvPicPr>
          <p:cNvPr id="21" name="Imagem 2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26669" y="1690693"/>
            <a:ext cx="2890662" cy="1355665"/>
          </a:xfrm>
          <a:prstGeom prst="rect">
            <a:avLst/>
          </a:prstGeom>
        </p:spPr>
      </p:pic>
      <p:sp>
        <p:nvSpPr>
          <p:cNvPr id="22" name="Retângulo 21"/>
          <p:cNvSpPr/>
          <p:nvPr/>
        </p:nvSpPr>
        <p:spPr>
          <a:xfrm>
            <a:off x="5436510" y="1892492"/>
            <a:ext cx="486697" cy="952065"/>
          </a:xfrm>
          <a:prstGeom prst="rect">
            <a:avLst/>
          </a:prstGeom>
          <a:solidFill>
            <a:srgbClr val="4472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33794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Conclusão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29</a:t>
            </a:fld>
            <a:endParaRPr lang="pt-BR" dirty="0"/>
          </a:p>
        </p:txBody>
      </p:sp>
      <p:sp>
        <p:nvSpPr>
          <p:cNvPr id="17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685437"/>
            <a:ext cx="8089900" cy="4735553"/>
          </a:xfrm>
        </p:spPr>
        <p:txBody>
          <a:bodyPr>
            <a:normAutofit/>
          </a:bodyPr>
          <a:lstStyle/>
          <a:p>
            <a:endParaRPr lang="pt-BR" sz="2000" dirty="0"/>
          </a:p>
          <a:p>
            <a:r>
              <a:rPr lang="pt-BR" sz="2000" dirty="0"/>
              <a:t>O filtro operou como esperado, deixando a resposta dentro das normas aeronáuticas para qualquer condição de operação</a:t>
            </a:r>
          </a:p>
          <a:p>
            <a:endParaRPr lang="pt-BR" sz="2000" dirty="0"/>
          </a:p>
          <a:p>
            <a:r>
              <a:rPr lang="pt-BR" sz="2000" dirty="0"/>
              <a:t>Quando há demanda de carga o filtro age deixando o sistema operando com alto fator de potência</a:t>
            </a:r>
          </a:p>
          <a:p>
            <a:endParaRPr lang="pt-BR" sz="2000" dirty="0"/>
          </a:p>
          <a:p>
            <a:r>
              <a:rPr lang="pt-BR" sz="2000" dirty="0"/>
              <a:t>Sem ou com baixa carga houve a degradação da qualidade de energia</a:t>
            </a:r>
          </a:p>
          <a:p>
            <a:endParaRPr lang="pt-BR" sz="2000" dirty="0"/>
          </a:p>
          <a:p>
            <a:r>
              <a:rPr lang="pt-BR" sz="2000" dirty="0"/>
              <a:t>Perdas nos semicondutores fazem com que a operação do filtro requer potência para qualquer condição </a:t>
            </a:r>
            <a:r>
              <a:rPr lang="pt-BR" sz="2000"/>
              <a:t>de operação</a:t>
            </a:r>
            <a:endParaRPr lang="pt-BR" sz="2000" dirty="0"/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447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85437"/>
            <a:ext cx="7886700" cy="4735553"/>
          </a:xfrm>
        </p:spPr>
        <p:txBody>
          <a:bodyPr/>
          <a:lstStyle/>
          <a:p>
            <a:r>
              <a:rPr lang="pt-BR" sz="2200" dirty="0">
                <a:solidFill>
                  <a:prstClr val="black"/>
                </a:solidFill>
              </a:rPr>
              <a:t>Tendência de aumento do uso do sistema elétrico em aeronaves</a:t>
            </a:r>
          </a:p>
          <a:p>
            <a:r>
              <a:rPr lang="pt-BR" sz="2200" dirty="0">
                <a:solidFill>
                  <a:prstClr val="black"/>
                </a:solidFill>
              </a:rPr>
              <a:t>Sistemas hidráulicos e pneumáticos tendem a ser trocados por similares elétricos</a:t>
            </a:r>
          </a:p>
          <a:p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3</a:t>
            </a:fld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747" y="3290659"/>
            <a:ext cx="2987129" cy="2476440"/>
          </a:xfrm>
          <a:prstGeom prst="rect">
            <a:avLst/>
          </a:prstGeom>
        </p:spPr>
      </p:pic>
      <p:pic>
        <p:nvPicPr>
          <p:cNvPr id="1026" name="Picture 2" descr="C:\Users\jpsoliv\Documents\João\Mestrado\texto\Cap2\Figuras\trend_futur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167" y="3290659"/>
            <a:ext cx="3578087" cy="247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08942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Trabalhos Futuros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30</a:t>
            </a:fld>
            <a:endParaRPr lang="pt-BR" dirty="0"/>
          </a:p>
        </p:txBody>
      </p:sp>
      <p:sp>
        <p:nvSpPr>
          <p:cNvPr id="17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685437"/>
            <a:ext cx="8089900" cy="4735553"/>
          </a:xfrm>
        </p:spPr>
        <p:txBody>
          <a:bodyPr>
            <a:normAutofit/>
          </a:bodyPr>
          <a:lstStyle/>
          <a:p>
            <a:r>
              <a:rPr lang="pt-BR" sz="2000" dirty="0" err="1"/>
              <a:t>ew</a:t>
            </a:r>
            <a:endParaRPr lang="pt-BR" sz="2000" dirty="0"/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4194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143000" y="3132921"/>
            <a:ext cx="6858000" cy="644260"/>
          </a:xfrm>
        </p:spPr>
        <p:txBody>
          <a:bodyPr>
            <a:normAutofit fontScale="90000"/>
          </a:bodyPr>
          <a:lstStyle/>
          <a:p>
            <a:r>
              <a:rPr lang="pt-BR" sz="4400" dirty="0"/>
              <a:t>Obrigado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143000" y="4120734"/>
            <a:ext cx="6858000" cy="522998"/>
          </a:xfrm>
        </p:spPr>
        <p:txBody>
          <a:bodyPr>
            <a:normAutofit/>
          </a:bodyPr>
          <a:lstStyle/>
          <a:p>
            <a:r>
              <a:rPr lang="pt-BR" dirty="0"/>
              <a:t>João Paulo de Souza Oliveira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 txBox="1">
            <a:spLocks/>
          </p:cNvSpPr>
          <p:nvPr/>
        </p:nvSpPr>
        <p:spPr>
          <a:xfrm>
            <a:off x="6870700" y="648717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005A1F-7AC2-4032-AE25-0D28B304E158}" type="slidenum">
              <a:rPr lang="pt-BR" smtClean="0"/>
              <a:pPr/>
              <a:t>31</a:t>
            </a:fld>
            <a:endParaRPr lang="pt-BR" dirty="0"/>
          </a:p>
        </p:txBody>
      </p:sp>
      <p:sp>
        <p:nvSpPr>
          <p:cNvPr id="13" name="Espaço Reservado para Conteúdo 2"/>
          <p:cNvSpPr txBox="1">
            <a:spLocks/>
          </p:cNvSpPr>
          <p:nvPr/>
        </p:nvSpPr>
        <p:spPr>
          <a:xfrm>
            <a:off x="507206" y="1685437"/>
            <a:ext cx="8089900" cy="4735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000" dirty="0"/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595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85437"/>
            <a:ext cx="7886700" cy="4735553"/>
          </a:xfrm>
        </p:spPr>
        <p:txBody>
          <a:bodyPr/>
          <a:lstStyle/>
          <a:p>
            <a:r>
              <a:rPr lang="pt-BR" sz="2200" dirty="0">
                <a:solidFill>
                  <a:prstClr val="black"/>
                </a:solidFill>
              </a:rPr>
              <a:t>Aumento de cargas não lineares compromete a qualidade de energia </a:t>
            </a:r>
          </a:p>
          <a:p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411189" y="6486526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4</a:t>
            </a:fld>
            <a:endParaRPr lang="pt-BR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0374" y="4436622"/>
            <a:ext cx="1898344" cy="1545857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6276" y="4436621"/>
            <a:ext cx="1944098" cy="1545857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4371" y="4457181"/>
            <a:ext cx="1865690" cy="149349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051" name="Picture 3" descr="C:\Users\jpsoliv\Documents\João\Mestrado\texto\Cap2\Figuras\real_line_transmissi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878" y="2419707"/>
            <a:ext cx="5018960" cy="1582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tângulo 14"/>
          <p:cNvSpPr/>
          <p:nvPr/>
        </p:nvSpPr>
        <p:spPr>
          <a:xfrm>
            <a:off x="1606276" y="4345188"/>
            <a:ext cx="3863134" cy="1637292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5600975" y="4345188"/>
            <a:ext cx="1936749" cy="163729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 para baixo 15"/>
          <p:cNvSpPr/>
          <p:nvPr/>
        </p:nvSpPr>
        <p:spPr>
          <a:xfrm>
            <a:off x="6483875" y="4002017"/>
            <a:ext cx="139450" cy="243980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 para baixo 20"/>
          <p:cNvSpPr/>
          <p:nvPr/>
        </p:nvSpPr>
        <p:spPr>
          <a:xfrm>
            <a:off x="4894938" y="4002017"/>
            <a:ext cx="139450" cy="2439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8155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Motivação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85437"/>
            <a:ext cx="7886700" cy="4735553"/>
          </a:xfrm>
        </p:spPr>
        <p:txBody>
          <a:bodyPr/>
          <a:lstStyle/>
          <a:p>
            <a:endParaRPr lang="pt-BR" sz="2200" dirty="0">
              <a:solidFill>
                <a:prstClr val="black"/>
              </a:solidFill>
            </a:endParaRPr>
          </a:p>
          <a:p>
            <a:r>
              <a:rPr lang="pt-BR" sz="2200" dirty="0">
                <a:solidFill>
                  <a:prstClr val="black"/>
                </a:solidFill>
              </a:rPr>
              <a:t>Promover um estudo sobre diversas topologias de correção de fator de potência</a:t>
            </a:r>
          </a:p>
          <a:p>
            <a:endParaRPr lang="pt-BR" sz="2200" dirty="0">
              <a:solidFill>
                <a:prstClr val="black"/>
              </a:solidFill>
            </a:endParaRPr>
          </a:p>
          <a:p>
            <a:r>
              <a:rPr lang="pt-BR" sz="2200" dirty="0">
                <a:solidFill>
                  <a:prstClr val="black"/>
                </a:solidFill>
              </a:rPr>
              <a:t>Aprofundar o estudo na teoria das potências instantâneas</a:t>
            </a:r>
          </a:p>
          <a:p>
            <a:endParaRPr lang="pt-BR" sz="2200" dirty="0">
              <a:solidFill>
                <a:prstClr val="black"/>
              </a:solidFill>
            </a:endParaRPr>
          </a:p>
          <a:p>
            <a:r>
              <a:rPr lang="pt-BR" sz="2200" dirty="0">
                <a:solidFill>
                  <a:prstClr val="black"/>
                </a:solidFill>
              </a:rPr>
              <a:t>Viabilizar o conceito dos filtros ativos em sistemas elétricos aeronáuticos</a:t>
            </a:r>
          </a:p>
          <a:p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8730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Objetivos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85437"/>
            <a:ext cx="7886700" cy="4735553"/>
          </a:xfrm>
        </p:spPr>
        <p:txBody>
          <a:bodyPr/>
          <a:lstStyle/>
          <a:p>
            <a:endParaRPr lang="pt-BR" sz="2200" dirty="0">
              <a:solidFill>
                <a:prstClr val="black"/>
              </a:solidFill>
            </a:endParaRPr>
          </a:p>
          <a:p>
            <a:r>
              <a:rPr lang="pt-BR" sz="2200" dirty="0">
                <a:solidFill>
                  <a:prstClr val="black"/>
                </a:solidFill>
              </a:rPr>
              <a:t>Desenvolver uma simulação com a inclusão de filtros ativos em cargas não lineares</a:t>
            </a:r>
          </a:p>
          <a:p>
            <a:endParaRPr lang="pt-BR" sz="2200" dirty="0">
              <a:solidFill>
                <a:prstClr val="black"/>
              </a:solidFill>
            </a:endParaRPr>
          </a:p>
          <a:p>
            <a:r>
              <a:rPr lang="pt-BR" sz="2200" dirty="0">
                <a:solidFill>
                  <a:prstClr val="black"/>
                </a:solidFill>
              </a:rPr>
              <a:t>Promover um sistema de correção de fator de potência</a:t>
            </a:r>
          </a:p>
          <a:p>
            <a:endParaRPr lang="pt-BR" sz="2200" dirty="0">
              <a:solidFill>
                <a:prstClr val="black"/>
              </a:solidFill>
            </a:endParaRPr>
          </a:p>
          <a:p>
            <a:r>
              <a:rPr lang="pt-BR" sz="2200" dirty="0">
                <a:solidFill>
                  <a:prstClr val="black"/>
                </a:solidFill>
              </a:rPr>
              <a:t>Garantir a manutenção das tensões dentro das normas aeronáuticas no que tange qualidade de energia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9646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Métodos de Correção de Fator de Potência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85437"/>
            <a:ext cx="7886700" cy="4735553"/>
          </a:xfrm>
        </p:spPr>
        <p:txBody>
          <a:bodyPr/>
          <a:lstStyle/>
          <a:p>
            <a:pPr lvl="0"/>
            <a:endParaRPr lang="pt-BR" sz="2200" dirty="0">
              <a:solidFill>
                <a:prstClr val="black"/>
              </a:solidFill>
            </a:endParaRPr>
          </a:p>
          <a:p>
            <a:pPr lvl="0"/>
            <a:r>
              <a:rPr lang="pt-BR" sz="2200" dirty="0">
                <a:solidFill>
                  <a:prstClr val="black"/>
                </a:solidFill>
              </a:rPr>
              <a:t>Sistemas passivos:</a:t>
            </a:r>
          </a:p>
          <a:p>
            <a:pPr lvl="1"/>
            <a:r>
              <a:rPr lang="pt-BR" sz="2200" b="1" dirty="0">
                <a:solidFill>
                  <a:prstClr val="black"/>
                </a:solidFill>
              </a:rPr>
              <a:t>Filtros passivos </a:t>
            </a:r>
          </a:p>
          <a:p>
            <a:pPr lvl="1"/>
            <a:r>
              <a:rPr lang="pt-BR" sz="2200" dirty="0">
                <a:solidFill>
                  <a:prstClr val="black"/>
                </a:solidFill>
              </a:rPr>
              <a:t>Conversores </a:t>
            </a:r>
            <a:r>
              <a:rPr lang="pt-BR" sz="2200" dirty="0" err="1">
                <a:solidFill>
                  <a:prstClr val="black"/>
                </a:solidFill>
              </a:rPr>
              <a:t>multipulso</a:t>
            </a:r>
            <a:endParaRPr lang="pt-BR" sz="2200" dirty="0">
              <a:solidFill>
                <a:prstClr val="black"/>
              </a:solidFill>
            </a:endParaRPr>
          </a:p>
          <a:p>
            <a:pPr lvl="0"/>
            <a:endParaRPr lang="pt-BR" sz="2200" dirty="0">
              <a:solidFill>
                <a:prstClr val="black"/>
              </a:solidFill>
            </a:endParaRPr>
          </a:p>
          <a:p>
            <a:pPr lvl="0"/>
            <a:r>
              <a:rPr lang="pt-BR" sz="2200" dirty="0">
                <a:solidFill>
                  <a:prstClr val="black"/>
                </a:solidFill>
              </a:rPr>
              <a:t>Sistemas ativos:</a:t>
            </a:r>
          </a:p>
          <a:p>
            <a:pPr lvl="1"/>
            <a:r>
              <a:rPr lang="pt-BR" sz="2200" dirty="0">
                <a:solidFill>
                  <a:prstClr val="black"/>
                </a:solidFill>
              </a:rPr>
              <a:t>Retificador com correção</a:t>
            </a:r>
          </a:p>
          <a:p>
            <a:pPr marL="457200" lvl="1" indent="0">
              <a:buNone/>
            </a:pPr>
            <a:r>
              <a:rPr lang="pt-BR" sz="2200" dirty="0">
                <a:solidFill>
                  <a:prstClr val="black"/>
                </a:solidFill>
              </a:rPr>
              <a:t>    de fator de potência</a:t>
            </a:r>
          </a:p>
          <a:p>
            <a:pPr lvl="1"/>
            <a:r>
              <a:rPr lang="pt-BR" sz="2200" dirty="0">
                <a:solidFill>
                  <a:prstClr val="black"/>
                </a:solidFill>
              </a:rPr>
              <a:t>Filtros Ativos</a:t>
            </a:r>
          </a:p>
          <a:p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7</a:t>
            </a:fld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106" y="1802429"/>
            <a:ext cx="3429000" cy="192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535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Métodos de Correção de Fator de Potência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85437"/>
            <a:ext cx="7886700" cy="4735553"/>
          </a:xfrm>
        </p:spPr>
        <p:txBody>
          <a:bodyPr/>
          <a:lstStyle/>
          <a:p>
            <a:pPr lvl="0"/>
            <a:endParaRPr lang="pt-BR" sz="2200" dirty="0">
              <a:solidFill>
                <a:prstClr val="black"/>
              </a:solidFill>
            </a:endParaRPr>
          </a:p>
          <a:p>
            <a:pPr lvl="0"/>
            <a:r>
              <a:rPr lang="pt-BR" sz="2200" dirty="0">
                <a:solidFill>
                  <a:prstClr val="black"/>
                </a:solidFill>
              </a:rPr>
              <a:t>Sistemas passivos:</a:t>
            </a:r>
          </a:p>
          <a:p>
            <a:pPr lvl="1"/>
            <a:r>
              <a:rPr lang="pt-BR" sz="2200" dirty="0">
                <a:solidFill>
                  <a:prstClr val="black"/>
                </a:solidFill>
              </a:rPr>
              <a:t>Filtros passivos </a:t>
            </a:r>
          </a:p>
          <a:p>
            <a:pPr lvl="1"/>
            <a:r>
              <a:rPr lang="pt-BR" sz="2200" b="1" dirty="0">
                <a:solidFill>
                  <a:prstClr val="black"/>
                </a:solidFill>
              </a:rPr>
              <a:t>Conversores </a:t>
            </a:r>
            <a:r>
              <a:rPr lang="pt-BR" sz="2200" b="1" dirty="0" err="1">
                <a:solidFill>
                  <a:prstClr val="black"/>
                </a:solidFill>
              </a:rPr>
              <a:t>multipulso</a:t>
            </a:r>
            <a:endParaRPr lang="pt-BR" sz="2200" b="1" dirty="0">
              <a:solidFill>
                <a:prstClr val="black"/>
              </a:solidFill>
            </a:endParaRPr>
          </a:p>
          <a:p>
            <a:pPr lvl="0"/>
            <a:endParaRPr lang="pt-BR" sz="2200" dirty="0">
              <a:solidFill>
                <a:prstClr val="black"/>
              </a:solidFill>
            </a:endParaRPr>
          </a:p>
          <a:p>
            <a:pPr lvl="0"/>
            <a:r>
              <a:rPr lang="pt-BR" sz="2200" dirty="0">
                <a:solidFill>
                  <a:prstClr val="black"/>
                </a:solidFill>
              </a:rPr>
              <a:t>Sistemas ativos:</a:t>
            </a:r>
          </a:p>
          <a:p>
            <a:pPr lvl="1"/>
            <a:r>
              <a:rPr lang="pt-BR" sz="2200" dirty="0">
                <a:solidFill>
                  <a:prstClr val="black"/>
                </a:solidFill>
              </a:rPr>
              <a:t>Retificador com correção</a:t>
            </a:r>
          </a:p>
          <a:p>
            <a:pPr marL="457200" lvl="1" indent="0">
              <a:buNone/>
            </a:pPr>
            <a:r>
              <a:rPr lang="pt-BR" sz="2200" dirty="0">
                <a:solidFill>
                  <a:prstClr val="black"/>
                </a:solidFill>
              </a:rPr>
              <a:t>    de fator de potência</a:t>
            </a:r>
          </a:p>
          <a:p>
            <a:pPr lvl="1"/>
            <a:r>
              <a:rPr lang="pt-BR" sz="2200" dirty="0">
                <a:solidFill>
                  <a:prstClr val="black"/>
                </a:solidFill>
              </a:rPr>
              <a:t>Filtros Ativos</a:t>
            </a:r>
          </a:p>
          <a:p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8</a:t>
            </a:fld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964" y="1685437"/>
            <a:ext cx="3286142" cy="267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914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Métodos de Correção de Fator de Potência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85437"/>
            <a:ext cx="7886700" cy="4735553"/>
          </a:xfrm>
        </p:spPr>
        <p:txBody>
          <a:bodyPr/>
          <a:lstStyle/>
          <a:p>
            <a:pPr lvl="0"/>
            <a:endParaRPr lang="pt-BR" sz="2200" dirty="0">
              <a:solidFill>
                <a:prstClr val="black"/>
              </a:solidFill>
            </a:endParaRPr>
          </a:p>
          <a:p>
            <a:pPr lvl="0"/>
            <a:r>
              <a:rPr lang="pt-BR" sz="2200" dirty="0">
                <a:solidFill>
                  <a:prstClr val="black"/>
                </a:solidFill>
              </a:rPr>
              <a:t>Sistemas passivos:</a:t>
            </a:r>
          </a:p>
          <a:p>
            <a:pPr lvl="1"/>
            <a:r>
              <a:rPr lang="pt-BR" sz="2200" dirty="0">
                <a:solidFill>
                  <a:prstClr val="black"/>
                </a:solidFill>
              </a:rPr>
              <a:t>Filtros passivos </a:t>
            </a:r>
          </a:p>
          <a:p>
            <a:pPr lvl="1"/>
            <a:r>
              <a:rPr lang="pt-BR" sz="2200" dirty="0">
                <a:solidFill>
                  <a:prstClr val="black"/>
                </a:solidFill>
              </a:rPr>
              <a:t>Conversores </a:t>
            </a:r>
            <a:r>
              <a:rPr lang="pt-BR" sz="2200" dirty="0" err="1">
                <a:solidFill>
                  <a:prstClr val="black"/>
                </a:solidFill>
              </a:rPr>
              <a:t>multipulso</a:t>
            </a:r>
            <a:endParaRPr lang="pt-BR" sz="2200" dirty="0">
              <a:solidFill>
                <a:prstClr val="black"/>
              </a:solidFill>
            </a:endParaRPr>
          </a:p>
          <a:p>
            <a:pPr lvl="0"/>
            <a:endParaRPr lang="pt-BR" sz="2200" dirty="0">
              <a:solidFill>
                <a:prstClr val="black"/>
              </a:solidFill>
            </a:endParaRPr>
          </a:p>
          <a:p>
            <a:pPr lvl="0"/>
            <a:r>
              <a:rPr lang="pt-BR" sz="2200" dirty="0">
                <a:solidFill>
                  <a:prstClr val="black"/>
                </a:solidFill>
              </a:rPr>
              <a:t>Sistemas ativos:</a:t>
            </a:r>
          </a:p>
          <a:p>
            <a:pPr lvl="1"/>
            <a:r>
              <a:rPr lang="pt-BR" sz="2200" b="1" dirty="0">
                <a:solidFill>
                  <a:prstClr val="black"/>
                </a:solidFill>
              </a:rPr>
              <a:t>Retificador com correção</a:t>
            </a:r>
          </a:p>
          <a:p>
            <a:pPr marL="457200" lvl="1" indent="0">
              <a:buNone/>
            </a:pPr>
            <a:r>
              <a:rPr lang="pt-BR" sz="2200" b="1" dirty="0">
                <a:solidFill>
                  <a:prstClr val="black"/>
                </a:solidFill>
              </a:rPr>
              <a:t>    de fator de potência</a:t>
            </a:r>
          </a:p>
          <a:p>
            <a:pPr lvl="1"/>
            <a:r>
              <a:rPr lang="pt-BR" sz="2200" dirty="0">
                <a:solidFill>
                  <a:prstClr val="black"/>
                </a:solidFill>
              </a:rPr>
              <a:t>Filtros Ativos</a:t>
            </a:r>
          </a:p>
          <a:p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9</a:t>
            </a:fld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549" y="2904871"/>
            <a:ext cx="3052321" cy="1699173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8379" y="4781494"/>
            <a:ext cx="3446972" cy="130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4069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3345</TotalTime>
  <Words>1641</Words>
  <Application>Microsoft Office PowerPoint</Application>
  <PresentationFormat>Apresentação na tela (4:3)</PresentationFormat>
  <Paragraphs>382</Paragraphs>
  <Slides>31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Times New Roman</vt:lpstr>
      <vt:lpstr>Tema do Office</vt:lpstr>
      <vt:lpstr>Simulação de Filtro Ativo do tipo Shunt para Correção de Fator de Potência em Sistema Elétricos Aeronáuticos</vt:lpstr>
      <vt:lpstr>Agenda</vt:lpstr>
      <vt:lpstr>Introdução</vt:lpstr>
      <vt:lpstr>Introdução</vt:lpstr>
      <vt:lpstr>Motivação</vt:lpstr>
      <vt:lpstr>Objetivos</vt:lpstr>
      <vt:lpstr>Métodos de Correção de Fator de Potência</vt:lpstr>
      <vt:lpstr>Métodos de Correção de Fator de Potência</vt:lpstr>
      <vt:lpstr>Métodos de Correção de Fator de Potência</vt:lpstr>
      <vt:lpstr>Métodos de Correção de Fator de Potência</vt:lpstr>
      <vt:lpstr>Filtros Ativos Utilizando a Teoria PQ</vt:lpstr>
      <vt:lpstr>Teoria das Potências Instantâneas</vt:lpstr>
      <vt:lpstr>Teoria das Potências Instantâneas</vt:lpstr>
      <vt:lpstr>Filtros Ativos Utilizando a Teoria PQ</vt:lpstr>
      <vt:lpstr>Estratégia de Controle</vt:lpstr>
      <vt:lpstr>Detector de Sequência Positiva</vt:lpstr>
      <vt:lpstr>Controle de tensão do Capacitor do compensador</vt:lpstr>
      <vt:lpstr>Sistema Completo </vt:lpstr>
      <vt:lpstr>Simulação</vt:lpstr>
      <vt:lpstr>Simulação</vt:lpstr>
      <vt:lpstr>Simulação</vt:lpstr>
      <vt:lpstr>Simulação</vt:lpstr>
      <vt:lpstr>Simulação</vt:lpstr>
      <vt:lpstr>Simulação</vt:lpstr>
      <vt:lpstr>Resultados</vt:lpstr>
      <vt:lpstr>Resultados</vt:lpstr>
      <vt:lpstr>Resultados</vt:lpstr>
      <vt:lpstr>Resultados</vt:lpstr>
      <vt:lpstr>Conclusão</vt:lpstr>
      <vt:lpstr>Trabalhos Futuros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</dc:title>
  <dc:creator>Joao</dc:creator>
  <cp:lastModifiedBy>Joao</cp:lastModifiedBy>
  <cp:revision>78</cp:revision>
  <dcterms:created xsi:type="dcterms:W3CDTF">2017-01-22T17:06:36Z</dcterms:created>
  <dcterms:modified xsi:type="dcterms:W3CDTF">2017-03-01T15:47:13Z</dcterms:modified>
</cp:coreProperties>
</file>